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12.jpg" ContentType="image/jpg"/>
  <Override PartName="/ppt/media/image13.jpg" ContentType="image/jpg"/>
  <Override PartName="/ppt/media/image14.jpg" ContentType="image/jpg"/>
  <Override PartName="/ppt/media/image17.jpg" ContentType="image/jpg"/>
  <Override PartName="/ppt/media/image19.jpg" ContentType="image/jpg"/>
  <Override PartName="/ppt/media/image20.jpg" ContentType="image/jp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82" r:id="rId3"/>
    <p:sldId id="281" r:id="rId4"/>
    <p:sldId id="271" r:id="rId5"/>
    <p:sldId id="274" r:id="rId6"/>
    <p:sldId id="262" r:id="rId7"/>
    <p:sldId id="267" r:id="rId8"/>
    <p:sldId id="273" r:id="rId9"/>
    <p:sldId id="284" r:id="rId10"/>
    <p:sldId id="270" r:id="rId11"/>
    <p:sldId id="260" r:id="rId12"/>
    <p:sldId id="272" r:id="rId13"/>
    <p:sldId id="268" r:id="rId14"/>
    <p:sldId id="266" r:id="rId15"/>
    <p:sldId id="257" r:id="rId16"/>
    <p:sldId id="277" r:id="rId17"/>
    <p:sldId id="276" r:id="rId18"/>
    <p:sldId id="258" r:id="rId19"/>
    <p:sldId id="278" r:id="rId20"/>
    <p:sldId id="280" r:id="rId21"/>
    <p:sldId id="279" r:id="rId22"/>
    <p:sldId id="275" r:id="rId23"/>
    <p:sldId id="269" r:id="rId24"/>
    <p:sldId id="261" r:id="rId25"/>
    <p:sldId id="26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97"/>
    <p:restoredTop sz="96405"/>
  </p:normalViewPr>
  <p:slideViewPr>
    <p:cSldViewPr snapToGrid="0" snapToObjects="1">
      <p:cViewPr varScale="1">
        <p:scale>
          <a:sx n="96" d="100"/>
          <a:sy n="96" d="100"/>
        </p:scale>
        <p:origin x="192" y="19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12/16/24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12/16/24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12/16/24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12/16/24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jpg"/></Relationships>
</file>

<file path=ppt/slides/_rels/slide14.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jpg"/><Relationship Id="rId5" Type="http://schemas.openxmlformats.org/officeDocument/2006/relationships/image" Target="../media/image19.jpg"/><Relationship Id="rId4" Type="http://schemas.openxmlformats.org/officeDocument/2006/relationships/image" Target="../media/image1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BCF9C-85F5-6E45-B7EE-AB1E93954D68}"/>
              </a:ext>
            </a:extLst>
          </p:cNvPr>
          <p:cNvSpPr>
            <a:spLocks noGrp="1"/>
          </p:cNvSpPr>
          <p:nvPr>
            <p:ph type="ctrTitle"/>
          </p:nvPr>
        </p:nvSpPr>
        <p:spPr>
          <a:xfrm>
            <a:off x="1777463" y="785365"/>
            <a:ext cx="9631755" cy="2541431"/>
          </a:xfrm>
        </p:spPr>
        <p:txBody>
          <a:bodyPr>
            <a:normAutofit/>
          </a:bodyPr>
          <a:lstStyle/>
          <a:p>
            <a:pPr algn="ctr"/>
            <a:r>
              <a:rPr lang="en-US" dirty="0"/>
              <a:t>The TRUE RULE OF LAW</a:t>
            </a:r>
          </a:p>
        </p:txBody>
      </p:sp>
      <p:sp>
        <p:nvSpPr>
          <p:cNvPr id="3" name="Subtitle 2">
            <a:extLst>
              <a:ext uri="{FF2B5EF4-FFF2-40B4-BE49-F238E27FC236}">
                <a16:creationId xmlns:a16="http://schemas.microsoft.com/office/drawing/2014/main" id="{014B559E-643A-1643-ADE8-7177FEEAA96B}"/>
              </a:ext>
            </a:extLst>
          </p:cNvPr>
          <p:cNvSpPr>
            <a:spLocks noGrp="1"/>
          </p:cNvSpPr>
          <p:nvPr>
            <p:ph type="subTitle" idx="1"/>
          </p:nvPr>
        </p:nvSpPr>
        <p:spPr>
          <a:xfrm>
            <a:off x="1886105" y="3576826"/>
            <a:ext cx="8637072" cy="1964924"/>
          </a:xfrm>
        </p:spPr>
        <p:txBody>
          <a:bodyPr>
            <a:normAutofit/>
          </a:bodyPr>
          <a:lstStyle/>
          <a:p>
            <a:pPr algn="ctr"/>
            <a:r>
              <a:rPr lang="en-US" dirty="0"/>
              <a:t>An Introduction</a:t>
            </a:r>
          </a:p>
          <a:p>
            <a:pPr algn="ctr"/>
            <a:r>
              <a:rPr lang="en-US" dirty="0"/>
              <a:t>Credit: Frank </a:t>
            </a:r>
            <a:r>
              <a:rPr lang="en-US" dirty="0" err="1"/>
              <a:t>O’Collins</a:t>
            </a:r>
            <a:r>
              <a:rPr lang="en-US" dirty="0"/>
              <a:t> - UCADIA</a:t>
            </a:r>
          </a:p>
        </p:txBody>
      </p:sp>
    </p:spTree>
    <p:extLst>
      <p:ext uri="{BB962C8B-B14F-4D97-AF65-F5344CB8AC3E}">
        <p14:creationId xmlns:p14="http://schemas.microsoft.com/office/powerpoint/2010/main" val="2172186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56644" y="761818"/>
            <a:ext cx="8592420" cy="504323"/>
          </a:xfrm>
          <a:prstGeom prst="rect">
            <a:avLst/>
          </a:prstGeom>
        </p:spPr>
        <p:txBody>
          <a:bodyPr vert="horz" wrap="square" lIns="0" tIns="11766" rIns="0" bIns="0" rtlCol="0" anchor="t">
            <a:spAutoFit/>
          </a:bodyPr>
          <a:lstStyle/>
          <a:p>
            <a:pPr marL="11206">
              <a:lnSpc>
                <a:spcPct val="100000"/>
              </a:lnSpc>
              <a:spcBef>
                <a:spcPts val="93"/>
              </a:spcBef>
            </a:pPr>
            <a:r>
              <a:rPr spc="-18" dirty="0"/>
              <a:t>The</a:t>
            </a:r>
            <a:r>
              <a:rPr spc="-44" dirty="0"/>
              <a:t> </a:t>
            </a:r>
            <a:r>
              <a:rPr spc="-31" dirty="0"/>
              <a:t>Tripartite</a:t>
            </a:r>
            <a:r>
              <a:rPr spc="-49" dirty="0"/>
              <a:t> </a:t>
            </a:r>
            <a:r>
              <a:rPr spc="-22" dirty="0"/>
              <a:t>Nature</a:t>
            </a:r>
            <a:r>
              <a:rPr spc="-49" dirty="0"/>
              <a:t> </a:t>
            </a:r>
            <a:r>
              <a:rPr spc="-13" dirty="0"/>
              <a:t>of</a:t>
            </a:r>
            <a:r>
              <a:rPr spc="-49" dirty="0"/>
              <a:t> </a:t>
            </a:r>
            <a:r>
              <a:rPr spc="-18" dirty="0"/>
              <a:t>our</a:t>
            </a:r>
            <a:r>
              <a:rPr spc="-49" dirty="0"/>
              <a:t> </a:t>
            </a:r>
            <a:r>
              <a:rPr spc="-26" dirty="0"/>
              <a:t>Existence</a:t>
            </a:r>
          </a:p>
        </p:txBody>
      </p:sp>
      <p:sp>
        <p:nvSpPr>
          <p:cNvPr id="5" name="object 5"/>
          <p:cNvSpPr txBox="1"/>
          <p:nvPr/>
        </p:nvSpPr>
        <p:spPr>
          <a:xfrm>
            <a:off x="3258670" y="1361497"/>
            <a:ext cx="5674659" cy="241016"/>
          </a:xfrm>
          <a:prstGeom prst="rect">
            <a:avLst/>
          </a:prstGeom>
        </p:spPr>
        <p:txBody>
          <a:bodyPr vert="horz" wrap="square" lIns="0" tIns="10085" rIns="0" bIns="0" rtlCol="0">
            <a:spAutoFit/>
          </a:bodyPr>
          <a:lstStyle/>
          <a:p>
            <a:pPr marL="11206">
              <a:spcBef>
                <a:spcPts val="79"/>
              </a:spcBef>
            </a:pPr>
            <a:r>
              <a:rPr sz="1500" b="1" i="1" spc="-22" dirty="0">
                <a:latin typeface="Candara-BoldItalic"/>
                <a:cs typeface="Candara-BoldItalic"/>
              </a:rPr>
              <a:t>You</a:t>
            </a:r>
            <a:r>
              <a:rPr sz="1500" b="1" i="1" spc="-9" dirty="0">
                <a:latin typeface="Candara-BoldItalic"/>
                <a:cs typeface="Candara-BoldItalic"/>
              </a:rPr>
              <a:t> are</a:t>
            </a:r>
            <a:r>
              <a:rPr sz="1500" b="1" i="1" spc="-13" dirty="0">
                <a:latin typeface="Candara-BoldItalic"/>
                <a:cs typeface="Candara-BoldItalic"/>
              </a:rPr>
              <a:t> </a:t>
            </a:r>
            <a:r>
              <a:rPr sz="1500" b="1" i="1" spc="-4" dirty="0">
                <a:latin typeface="Candara-BoldItalic"/>
                <a:cs typeface="Candara-BoldItalic"/>
              </a:rPr>
              <a:t>a</a:t>
            </a:r>
            <a:r>
              <a:rPr sz="1500" b="1" i="1" spc="-13" dirty="0">
                <a:latin typeface="Candara-BoldItalic"/>
                <a:cs typeface="Candara-BoldItalic"/>
              </a:rPr>
              <a:t> </a:t>
            </a:r>
            <a:r>
              <a:rPr sz="1500" b="1" i="1" spc="-9" dirty="0">
                <a:latin typeface="Candara-BoldItalic"/>
                <a:cs typeface="Candara-BoldItalic"/>
              </a:rPr>
              <a:t>spiritual</a:t>
            </a:r>
            <a:r>
              <a:rPr sz="1500" b="1" i="1" spc="-13" dirty="0">
                <a:latin typeface="Candara-BoldItalic"/>
                <a:cs typeface="Candara-BoldItalic"/>
              </a:rPr>
              <a:t> </a:t>
            </a:r>
            <a:r>
              <a:rPr sz="1500" b="1" i="1" spc="-9" dirty="0">
                <a:latin typeface="Candara-BoldItalic"/>
                <a:cs typeface="Candara-BoldItalic"/>
              </a:rPr>
              <a:t>being, </a:t>
            </a:r>
            <a:r>
              <a:rPr sz="1500" b="1" i="1" spc="-4" dirty="0">
                <a:latin typeface="Candara-BoldItalic"/>
                <a:cs typeface="Candara-BoldItalic"/>
              </a:rPr>
              <a:t>possessing</a:t>
            </a:r>
            <a:r>
              <a:rPr sz="1500" b="1" i="1" dirty="0">
                <a:latin typeface="Candara-BoldItalic"/>
                <a:cs typeface="Candara-BoldItalic"/>
              </a:rPr>
              <a:t> </a:t>
            </a:r>
            <a:r>
              <a:rPr sz="1500" b="1" i="1" spc="-4" dirty="0">
                <a:latin typeface="Candara-BoldItalic"/>
                <a:cs typeface="Candara-BoldItalic"/>
              </a:rPr>
              <a:t>a</a:t>
            </a:r>
            <a:r>
              <a:rPr sz="1500" b="1" i="1" spc="-13" dirty="0">
                <a:latin typeface="Candara-BoldItalic"/>
                <a:cs typeface="Candara-BoldItalic"/>
              </a:rPr>
              <a:t> </a:t>
            </a:r>
            <a:r>
              <a:rPr sz="1500" b="1" i="1" spc="-9" dirty="0">
                <a:latin typeface="Candara-BoldItalic"/>
                <a:cs typeface="Candara-BoldItalic"/>
              </a:rPr>
              <a:t>unique</a:t>
            </a:r>
            <a:r>
              <a:rPr sz="1500" b="1" i="1" spc="-13" dirty="0">
                <a:latin typeface="Candara-BoldItalic"/>
                <a:cs typeface="Candara-BoldItalic"/>
              </a:rPr>
              <a:t> </a:t>
            </a:r>
            <a:r>
              <a:rPr sz="1500" b="1" i="1" spc="-9" dirty="0">
                <a:latin typeface="Candara-BoldItalic"/>
                <a:cs typeface="Candara-BoldItalic"/>
              </a:rPr>
              <a:t>mind, expressed in</a:t>
            </a:r>
            <a:r>
              <a:rPr sz="1500" b="1" i="1" spc="4" dirty="0">
                <a:latin typeface="Candara-BoldItalic"/>
                <a:cs typeface="Candara-BoldItalic"/>
              </a:rPr>
              <a:t> </a:t>
            </a:r>
            <a:r>
              <a:rPr sz="1500" b="1" i="1" spc="-9" dirty="0">
                <a:latin typeface="Candara-BoldItalic"/>
                <a:cs typeface="Candara-BoldItalic"/>
              </a:rPr>
              <a:t>flesh…</a:t>
            </a:r>
            <a:endParaRPr sz="1500" dirty="0">
              <a:latin typeface="Candara-BoldItalic"/>
              <a:cs typeface="Candara-BoldItalic"/>
            </a:endParaRPr>
          </a:p>
        </p:txBody>
      </p:sp>
      <p:pic>
        <p:nvPicPr>
          <p:cNvPr id="7" name="object 7"/>
          <p:cNvPicPr/>
          <p:nvPr/>
        </p:nvPicPr>
        <p:blipFill>
          <a:blip r:embed="rId2" cstate="print"/>
          <a:stretch>
            <a:fillRect/>
          </a:stretch>
        </p:blipFill>
        <p:spPr>
          <a:xfrm>
            <a:off x="5848836" y="2219784"/>
            <a:ext cx="151782" cy="96127"/>
          </a:xfrm>
          <a:prstGeom prst="rect">
            <a:avLst/>
          </a:prstGeom>
        </p:spPr>
      </p:pic>
      <p:pic>
        <p:nvPicPr>
          <p:cNvPr id="11" name="object 11"/>
          <p:cNvPicPr/>
          <p:nvPr/>
        </p:nvPicPr>
        <p:blipFill>
          <a:blip r:embed="rId3" cstate="print"/>
          <a:stretch>
            <a:fillRect/>
          </a:stretch>
        </p:blipFill>
        <p:spPr>
          <a:xfrm>
            <a:off x="4896386" y="2306199"/>
            <a:ext cx="2094597" cy="711480"/>
          </a:xfrm>
          <a:prstGeom prst="rect">
            <a:avLst/>
          </a:prstGeom>
        </p:spPr>
      </p:pic>
      <p:pic>
        <p:nvPicPr>
          <p:cNvPr id="13" name="object 13"/>
          <p:cNvPicPr/>
          <p:nvPr/>
        </p:nvPicPr>
        <p:blipFill>
          <a:blip r:embed="rId4" cstate="print"/>
          <a:stretch>
            <a:fillRect/>
          </a:stretch>
        </p:blipFill>
        <p:spPr>
          <a:xfrm>
            <a:off x="4494162" y="3009325"/>
            <a:ext cx="2899046" cy="711480"/>
          </a:xfrm>
          <a:prstGeom prst="rect">
            <a:avLst/>
          </a:prstGeom>
        </p:spPr>
      </p:pic>
      <p:grpSp>
        <p:nvGrpSpPr>
          <p:cNvPr id="15" name="object 15"/>
          <p:cNvGrpSpPr/>
          <p:nvPr/>
        </p:nvGrpSpPr>
        <p:grpSpPr>
          <a:xfrm>
            <a:off x="4387916" y="3713011"/>
            <a:ext cx="3119157" cy="1047750"/>
            <a:chOff x="3080486" y="3884646"/>
            <a:chExt cx="3535045" cy="1187450"/>
          </a:xfrm>
        </p:grpSpPr>
        <p:pic>
          <p:nvPicPr>
            <p:cNvPr id="16" name="object 16"/>
            <p:cNvPicPr/>
            <p:nvPr/>
          </p:nvPicPr>
          <p:blipFill>
            <a:blip r:embed="rId5" cstate="print"/>
            <a:stretch>
              <a:fillRect/>
            </a:stretch>
          </p:blipFill>
          <p:spPr>
            <a:xfrm>
              <a:off x="3089087" y="3884646"/>
              <a:ext cx="3509210" cy="806344"/>
            </a:xfrm>
            <a:prstGeom prst="rect">
              <a:avLst/>
            </a:prstGeom>
          </p:spPr>
        </p:pic>
        <p:pic>
          <p:nvPicPr>
            <p:cNvPr id="17" name="object 17"/>
            <p:cNvPicPr/>
            <p:nvPr/>
          </p:nvPicPr>
          <p:blipFill>
            <a:blip r:embed="rId6" cstate="print"/>
            <a:stretch>
              <a:fillRect/>
            </a:stretch>
          </p:blipFill>
          <p:spPr>
            <a:xfrm>
              <a:off x="3080486" y="4690991"/>
              <a:ext cx="3535014" cy="380594"/>
            </a:xfrm>
            <a:prstGeom prst="rect">
              <a:avLst/>
            </a:prstGeom>
          </p:spPr>
        </p:pic>
      </p:grpSp>
      <p:sp>
        <p:nvSpPr>
          <p:cNvPr id="19" name="object 19"/>
          <p:cNvSpPr txBox="1"/>
          <p:nvPr/>
        </p:nvSpPr>
        <p:spPr>
          <a:xfrm>
            <a:off x="4685263" y="5054431"/>
            <a:ext cx="2516841" cy="826976"/>
          </a:xfrm>
          <a:prstGeom prst="rect">
            <a:avLst/>
          </a:prstGeom>
        </p:spPr>
        <p:txBody>
          <a:bodyPr vert="horz" wrap="square" lIns="0" tIns="11766" rIns="0" bIns="0" rtlCol="0">
            <a:spAutoFit/>
          </a:bodyPr>
          <a:lstStyle/>
          <a:p>
            <a:pPr marL="11206" marR="4483" algn="ctr">
              <a:spcBef>
                <a:spcPts val="93"/>
              </a:spcBef>
            </a:pPr>
            <a:r>
              <a:rPr sz="1324" b="1" i="1" spc="-9" dirty="0">
                <a:solidFill>
                  <a:srgbClr val="FF0000"/>
                </a:solidFill>
                <a:latin typeface="Candara-BoldItalic"/>
                <a:cs typeface="Candara-BoldItalic"/>
              </a:rPr>
              <a:t>Your</a:t>
            </a:r>
            <a:r>
              <a:rPr sz="1324" b="1" i="1" spc="-22" dirty="0">
                <a:solidFill>
                  <a:srgbClr val="FF0000"/>
                </a:solidFill>
                <a:latin typeface="Candara-BoldItalic"/>
                <a:cs typeface="Candara-BoldItalic"/>
              </a:rPr>
              <a:t> </a:t>
            </a:r>
            <a:r>
              <a:rPr sz="1324" b="1" i="1" dirty="0">
                <a:solidFill>
                  <a:srgbClr val="FF0000"/>
                </a:solidFill>
                <a:latin typeface="Candara-BoldItalic"/>
                <a:cs typeface="Candara-BoldItalic"/>
              </a:rPr>
              <a:t>spirit</a:t>
            </a:r>
            <a:r>
              <a:rPr sz="1324" b="1" i="1" spc="4" dirty="0">
                <a:solidFill>
                  <a:srgbClr val="FF0000"/>
                </a:solidFill>
                <a:latin typeface="Candara-BoldItalic"/>
                <a:cs typeface="Candara-BoldItalic"/>
              </a:rPr>
              <a:t> </a:t>
            </a:r>
            <a:r>
              <a:rPr sz="1324" b="1" i="1" dirty="0">
                <a:solidFill>
                  <a:srgbClr val="FF0000"/>
                </a:solidFill>
                <a:latin typeface="Candara-BoldItalic"/>
                <a:cs typeface="Candara-BoldItalic"/>
              </a:rPr>
              <a:t>and</a:t>
            </a:r>
            <a:r>
              <a:rPr sz="1324" b="1" i="1" spc="-9" dirty="0">
                <a:solidFill>
                  <a:srgbClr val="FF0000"/>
                </a:solidFill>
                <a:latin typeface="Candara-BoldItalic"/>
                <a:cs typeface="Candara-BoldItalic"/>
              </a:rPr>
              <a:t> </a:t>
            </a:r>
            <a:r>
              <a:rPr sz="1324" b="1" i="1" dirty="0">
                <a:solidFill>
                  <a:srgbClr val="FF0000"/>
                </a:solidFill>
                <a:latin typeface="Candara-BoldItalic"/>
                <a:cs typeface="Candara-BoldItalic"/>
              </a:rPr>
              <a:t>mind</a:t>
            </a:r>
            <a:r>
              <a:rPr sz="1324" b="1" i="1" spc="-13" dirty="0">
                <a:solidFill>
                  <a:srgbClr val="FF0000"/>
                </a:solidFill>
                <a:latin typeface="Candara-BoldItalic"/>
                <a:cs typeface="Candara-BoldItalic"/>
              </a:rPr>
              <a:t> </a:t>
            </a:r>
            <a:r>
              <a:rPr sz="1324" b="1" i="1" spc="-4" dirty="0">
                <a:solidFill>
                  <a:srgbClr val="FF0000"/>
                </a:solidFill>
                <a:latin typeface="Candara-BoldItalic"/>
                <a:cs typeface="Candara-BoldItalic"/>
              </a:rPr>
              <a:t>are</a:t>
            </a:r>
            <a:r>
              <a:rPr sz="1324" b="1" i="1" spc="-9" dirty="0">
                <a:solidFill>
                  <a:srgbClr val="FF0000"/>
                </a:solidFill>
                <a:latin typeface="Candara-BoldItalic"/>
                <a:cs typeface="Candara-BoldItalic"/>
              </a:rPr>
              <a:t> </a:t>
            </a:r>
            <a:r>
              <a:rPr sz="1324" b="1" i="1" dirty="0">
                <a:solidFill>
                  <a:srgbClr val="FF0000"/>
                </a:solidFill>
                <a:latin typeface="Candara-BoldItalic"/>
                <a:cs typeface="Candara-BoldItalic"/>
              </a:rPr>
              <a:t>immortal</a:t>
            </a:r>
            <a:r>
              <a:rPr sz="1324" b="1" i="1" spc="-26" dirty="0">
                <a:solidFill>
                  <a:srgbClr val="FF0000"/>
                </a:solidFill>
                <a:latin typeface="Candara-BoldItalic"/>
                <a:cs typeface="Candara-BoldItalic"/>
              </a:rPr>
              <a:t> </a:t>
            </a:r>
            <a:r>
              <a:rPr sz="1324" b="1" i="1" dirty="0">
                <a:solidFill>
                  <a:srgbClr val="FF0000"/>
                </a:solidFill>
                <a:latin typeface="Candara-BoldItalic"/>
                <a:cs typeface="Candara-BoldItalic"/>
              </a:rPr>
              <a:t>– </a:t>
            </a:r>
            <a:r>
              <a:rPr sz="1324" b="1" i="1" spc="-265" dirty="0">
                <a:solidFill>
                  <a:srgbClr val="FF0000"/>
                </a:solidFill>
                <a:latin typeface="Candara-BoldItalic"/>
                <a:cs typeface="Candara-BoldItalic"/>
              </a:rPr>
              <a:t> </a:t>
            </a:r>
            <a:r>
              <a:rPr sz="1324" b="1" i="1" spc="-4" dirty="0">
                <a:solidFill>
                  <a:srgbClr val="FF0000"/>
                </a:solidFill>
                <a:latin typeface="Candara-BoldItalic"/>
                <a:cs typeface="Candara-BoldItalic"/>
              </a:rPr>
              <a:t>That </a:t>
            </a:r>
            <a:r>
              <a:rPr sz="1324" b="1" i="1" dirty="0">
                <a:solidFill>
                  <a:srgbClr val="FF0000"/>
                </a:solidFill>
                <a:latin typeface="Candara-BoldItalic"/>
                <a:cs typeface="Candara-BoldItalic"/>
              </a:rPr>
              <a:t>is why ideas, thought </a:t>
            </a:r>
            <a:r>
              <a:rPr sz="1324" b="1" i="1" spc="-4" dirty="0">
                <a:solidFill>
                  <a:srgbClr val="FF0000"/>
                </a:solidFill>
                <a:latin typeface="Candara-BoldItalic"/>
                <a:cs typeface="Candara-BoldItalic"/>
              </a:rPr>
              <a:t>and </a:t>
            </a:r>
            <a:r>
              <a:rPr sz="1324" b="1" i="1" dirty="0">
                <a:solidFill>
                  <a:srgbClr val="FF0000"/>
                </a:solidFill>
                <a:latin typeface="Candara-BoldItalic"/>
                <a:cs typeface="Candara-BoldItalic"/>
              </a:rPr>
              <a:t> intentions </a:t>
            </a:r>
            <a:r>
              <a:rPr sz="1324" b="1" i="1" spc="-4" dirty="0">
                <a:solidFill>
                  <a:srgbClr val="FF0000"/>
                </a:solidFill>
                <a:latin typeface="Candara-BoldItalic"/>
                <a:cs typeface="Candara-BoldItalic"/>
              </a:rPr>
              <a:t>are the </a:t>
            </a:r>
            <a:r>
              <a:rPr sz="1324" b="1" i="1" dirty="0">
                <a:solidFill>
                  <a:srgbClr val="FF0000"/>
                </a:solidFill>
                <a:latin typeface="Candara-BoldItalic"/>
                <a:cs typeface="Candara-BoldItalic"/>
              </a:rPr>
              <a:t>most powerful </a:t>
            </a:r>
            <a:r>
              <a:rPr sz="1324" b="1" i="1" spc="4" dirty="0">
                <a:solidFill>
                  <a:srgbClr val="FF0000"/>
                </a:solidFill>
                <a:latin typeface="Candara-BoldItalic"/>
                <a:cs typeface="Candara-BoldItalic"/>
              </a:rPr>
              <a:t> </a:t>
            </a:r>
            <a:r>
              <a:rPr sz="1324" b="1" i="1" spc="-4" dirty="0">
                <a:solidFill>
                  <a:srgbClr val="FF0000"/>
                </a:solidFill>
                <a:latin typeface="Candara-BoldItalic"/>
                <a:cs typeface="Candara-BoldItalic"/>
              </a:rPr>
              <a:t>forces</a:t>
            </a:r>
            <a:r>
              <a:rPr sz="1324" b="1" i="1" spc="-26" dirty="0">
                <a:solidFill>
                  <a:srgbClr val="FF0000"/>
                </a:solidFill>
                <a:latin typeface="Candara-BoldItalic"/>
                <a:cs typeface="Candara-BoldItalic"/>
              </a:rPr>
              <a:t> </a:t>
            </a:r>
            <a:r>
              <a:rPr sz="1324" b="1" i="1" dirty="0">
                <a:solidFill>
                  <a:srgbClr val="FF0000"/>
                </a:solidFill>
                <a:latin typeface="Candara-BoldItalic"/>
                <a:cs typeface="Candara-BoldItalic"/>
              </a:rPr>
              <a:t>in </a:t>
            </a:r>
            <a:r>
              <a:rPr sz="1324" b="1" i="1" spc="-4" dirty="0">
                <a:solidFill>
                  <a:srgbClr val="FF0000"/>
                </a:solidFill>
                <a:latin typeface="Candara-BoldItalic"/>
                <a:cs typeface="Candara-BoldItalic"/>
              </a:rPr>
              <a:t>the</a:t>
            </a:r>
            <a:r>
              <a:rPr sz="1324" b="1" i="1" dirty="0">
                <a:solidFill>
                  <a:srgbClr val="FF0000"/>
                </a:solidFill>
                <a:latin typeface="Candara-BoldItalic"/>
                <a:cs typeface="Candara-BoldItalic"/>
              </a:rPr>
              <a:t> Universe…</a:t>
            </a:r>
            <a:endParaRPr sz="1324" dirty="0">
              <a:latin typeface="Candara-BoldItalic"/>
              <a:cs typeface="Candara-BoldItalic"/>
            </a:endParaRPr>
          </a:p>
        </p:txBody>
      </p:sp>
      <p:sp>
        <p:nvSpPr>
          <p:cNvPr id="21" name="object 21"/>
          <p:cNvSpPr txBox="1">
            <a:spLocks noGrp="1"/>
          </p:cNvSpPr>
          <p:nvPr>
            <p:ph type="sldNum" sz="quarter" idx="7"/>
          </p:nvPr>
        </p:nvSpPr>
        <p:spPr>
          <a:xfrm>
            <a:off x="8629451" y="6737515"/>
            <a:ext cx="234315" cy="168909"/>
          </a:xfrm>
          <a:prstGeom prst="rect">
            <a:avLst/>
          </a:prstGeom>
        </p:spPr>
        <p:txBody>
          <a:bodyPr vert="horz" wrap="square" lIns="0" tIns="0" rIns="0" bIns="0" rtlCol="0">
            <a:spAutoFit/>
          </a:bodyPr>
          <a:lstStyle>
            <a:defPPr>
              <a:defRPr lang="en-US"/>
            </a:defPPr>
            <a:lvl1pPr marL="0" algn="l" defTabSz="914400" rtl="0" eaLnBrk="1" latinLnBrk="0" hangingPunct="1">
              <a:defRPr sz="1100" b="0" i="0" kern="1200">
                <a:solidFill>
                  <a:srgbClr val="89898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0489">
              <a:lnSpc>
                <a:spcPts val="1165"/>
              </a:lnSpc>
            </a:pPr>
            <a:fld id="{81D60167-4931-47E6-BA6A-407CBD079E47}" type="slidenum">
              <a:rPr lang="en-CA" spc="10" smtClean="0"/>
              <a:pPr marL="110489">
                <a:lnSpc>
                  <a:spcPts val="1165"/>
                </a:lnSpc>
              </a:pPr>
              <a:t>10</a:t>
            </a:fld>
            <a:endParaRPr spc="9" dirty="0"/>
          </a:p>
        </p:txBody>
      </p:sp>
      <p:sp>
        <p:nvSpPr>
          <p:cNvPr id="24" name="TextBox 23">
            <a:extLst>
              <a:ext uri="{FF2B5EF4-FFF2-40B4-BE49-F238E27FC236}">
                <a16:creationId xmlns:a16="http://schemas.microsoft.com/office/drawing/2014/main" id="{C5E30283-15FD-4544-99FA-9F098AF7B45C}"/>
              </a:ext>
            </a:extLst>
          </p:cNvPr>
          <p:cNvSpPr txBox="1"/>
          <p:nvPr/>
        </p:nvSpPr>
        <p:spPr>
          <a:xfrm>
            <a:off x="7894090" y="2694456"/>
            <a:ext cx="4086628" cy="1490152"/>
          </a:xfrm>
          <a:prstGeom prst="rect">
            <a:avLst/>
          </a:prstGeom>
          <a:noFill/>
        </p:spPr>
        <p:txBody>
          <a:bodyPr wrap="square" rtlCol="0">
            <a:spAutoFit/>
          </a:bodyPr>
          <a:lstStyle/>
          <a:p>
            <a:pPr marL="11206" algn="ctr">
              <a:spcBef>
                <a:spcPts val="93"/>
              </a:spcBef>
            </a:pPr>
            <a:r>
              <a:rPr lang="en-CA" b="1" i="1" spc="-13" dirty="0">
                <a:solidFill>
                  <a:srgbClr val="7E7E7E"/>
                </a:solidFill>
                <a:latin typeface="Candara-BoldItalic"/>
                <a:cs typeface="Candara-BoldItalic"/>
              </a:rPr>
              <a:t>You</a:t>
            </a:r>
            <a:r>
              <a:rPr lang="en-CA" b="1" i="1" spc="-18" dirty="0">
                <a:solidFill>
                  <a:srgbClr val="7E7E7E"/>
                </a:solidFill>
                <a:latin typeface="Candara-BoldItalic"/>
                <a:cs typeface="Candara-BoldItalic"/>
              </a:rPr>
              <a:t> </a:t>
            </a:r>
            <a:r>
              <a:rPr lang="en-CA" b="1" i="1" dirty="0">
                <a:solidFill>
                  <a:srgbClr val="7E7E7E"/>
                </a:solidFill>
                <a:latin typeface="Candara-BoldItalic"/>
                <a:cs typeface="Candara-BoldItalic"/>
              </a:rPr>
              <a:t>have</a:t>
            </a:r>
            <a:r>
              <a:rPr lang="en-CA" b="1" i="1" spc="-26" dirty="0">
                <a:solidFill>
                  <a:srgbClr val="7E7E7E"/>
                </a:solidFill>
                <a:latin typeface="Candara-BoldItalic"/>
                <a:cs typeface="Candara-BoldItalic"/>
              </a:rPr>
              <a:t> </a:t>
            </a:r>
            <a:r>
              <a:rPr lang="en-CA" b="1" i="1" dirty="0">
                <a:solidFill>
                  <a:srgbClr val="7E7E7E"/>
                </a:solidFill>
                <a:latin typeface="Candara-BoldItalic"/>
                <a:cs typeface="Candara-BoldItalic"/>
              </a:rPr>
              <a:t>a</a:t>
            </a:r>
            <a:r>
              <a:rPr lang="en-CA" b="1" i="1" spc="-13" dirty="0">
                <a:solidFill>
                  <a:srgbClr val="7E7E7E"/>
                </a:solidFill>
                <a:latin typeface="Candara-BoldItalic"/>
                <a:cs typeface="Candara-BoldItalic"/>
              </a:rPr>
              <a:t> </a:t>
            </a:r>
            <a:r>
              <a:rPr lang="en-CA" b="1" i="1" dirty="0">
                <a:solidFill>
                  <a:srgbClr val="7E7E7E"/>
                </a:solidFill>
                <a:latin typeface="Candara-BoldItalic"/>
                <a:cs typeface="Candara-BoldItalic"/>
              </a:rPr>
              <a:t>mind</a:t>
            </a:r>
            <a:r>
              <a:rPr lang="en-CA" b="1" i="1" spc="-18" dirty="0">
                <a:solidFill>
                  <a:srgbClr val="7E7E7E"/>
                </a:solidFill>
                <a:latin typeface="Candara-BoldItalic"/>
                <a:cs typeface="Candara-BoldItalic"/>
              </a:rPr>
              <a:t> </a:t>
            </a:r>
            <a:r>
              <a:rPr lang="en-CA" b="1" i="1" spc="-4" dirty="0">
                <a:solidFill>
                  <a:srgbClr val="7E7E7E"/>
                </a:solidFill>
                <a:latin typeface="Candara-BoldItalic"/>
                <a:cs typeface="Candara-BoldItalic"/>
              </a:rPr>
              <a:t>and</a:t>
            </a:r>
            <a:endParaRPr lang="en-CA" b="1" i="1" dirty="0">
              <a:solidFill>
                <a:srgbClr val="7E7E7E"/>
              </a:solidFill>
              <a:latin typeface="Candara-BoldItalic"/>
              <a:cs typeface="Candara-BoldItalic"/>
            </a:endParaRPr>
          </a:p>
          <a:p>
            <a:pPr marL="11206" algn="ctr">
              <a:spcBef>
                <a:spcPts val="93"/>
              </a:spcBef>
            </a:pPr>
            <a:r>
              <a:rPr lang="en-CA" b="1" i="1" dirty="0">
                <a:solidFill>
                  <a:srgbClr val="7E7E7E"/>
                </a:solidFill>
                <a:latin typeface="Candara-BoldItalic"/>
                <a:cs typeface="Candara-BoldItalic"/>
              </a:rPr>
              <a:t>therefore</a:t>
            </a:r>
            <a:endParaRPr lang="en-CA" dirty="0">
              <a:latin typeface="Candara-BoldItalic"/>
              <a:cs typeface="Candara-BoldItalic"/>
            </a:endParaRPr>
          </a:p>
          <a:p>
            <a:pPr marL="11206" marR="4483" algn="ctr">
              <a:spcBef>
                <a:spcPts val="4"/>
              </a:spcBef>
            </a:pPr>
            <a:r>
              <a:rPr lang="en-CA" b="1" i="1" spc="-4" dirty="0">
                <a:solidFill>
                  <a:srgbClr val="7E7E7E"/>
                </a:solidFill>
                <a:latin typeface="Candara-BoldItalic"/>
                <a:cs typeface="Candara-BoldItalic"/>
              </a:rPr>
              <a:t>the ability </a:t>
            </a:r>
            <a:r>
              <a:rPr lang="en-CA" b="1" i="1" dirty="0">
                <a:solidFill>
                  <a:srgbClr val="7E7E7E"/>
                </a:solidFill>
                <a:latin typeface="Candara-BoldItalic"/>
                <a:cs typeface="Candara-BoldItalic"/>
              </a:rPr>
              <a:t>to discern what is </a:t>
            </a:r>
            <a:r>
              <a:rPr lang="en-CA" b="1" i="1" spc="-269" dirty="0">
                <a:solidFill>
                  <a:srgbClr val="7E7E7E"/>
                </a:solidFill>
                <a:latin typeface="Candara-BoldItalic"/>
                <a:cs typeface="Candara-BoldItalic"/>
              </a:rPr>
              <a:t> </a:t>
            </a:r>
            <a:r>
              <a:rPr lang="en-CA" b="1" i="1" spc="-4" dirty="0">
                <a:solidFill>
                  <a:srgbClr val="7E7E7E"/>
                </a:solidFill>
                <a:latin typeface="Candara-BoldItalic"/>
                <a:cs typeface="Candara-BoldItalic"/>
              </a:rPr>
              <a:t>logical/illogical and w</a:t>
            </a:r>
            <a:r>
              <a:rPr lang="en-CA" b="1" i="1" dirty="0">
                <a:solidFill>
                  <a:srgbClr val="7E7E7E"/>
                </a:solidFill>
                <a:latin typeface="Candara-BoldItalic"/>
                <a:cs typeface="Candara-BoldItalic"/>
              </a:rPr>
              <a:t>hat</a:t>
            </a:r>
            <a:r>
              <a:rPr lang="en-CA" b="1" i="1" spc="-40" dirty="0">
                <a:solidFill>
                  <a:srgbClr val="7E7E7E"/>
                </a:solidFill>
                <a:latin typeface="Candara-BoldItalic"/>
                <a:cs typeface="Candara-BoldItalic"/>
              </a:rPr>
              <a:t> </a:t>
            </a:r>
            <a:r>
              <a:rPr lang="en-CA" b="1" i="1" dirty="0">
                <a:solidFill>
                  <a:srgbClr val="7E7E7E"/>
                </a:solidFill>
                <a:latin typeface="Candara-BoldItalic"/>
                <a:cs typeface="Candara-BoldItalic"/>
              </a:rPr>
              <a:t>is</a:t>
            </a:r>
            <a:r>
              <a:rPr lang="en-CA" b="1" i="1" spc="-18" dirty="0">
                <a:solidFill>
                  <a:srgbClr val="7E7E7E"/>
                </a:solidFill>
                <a:latin typeface="Candara-BoldItalic"/>
                <a:cs typeface="Candara-BoldItalic"/>
              </a:rPr>
              <a:t> </a:t>
            </a:r>
            <a:r>
              <a:rPr lang="en-CA" b="1" i="1" spc="-9" dirty="0">
                <a:solidFill>
                  <a:srgbClr val="7E7E7E"/>
                </a:solidFill>
                <a:latin typeface="Candara-BoldItalic"/>
                <a:cs typeface="Candara-BoldItalic"/>
              </a:rPr>
              <a:t>true/false</a:t>
            </a:r>
            <a:endParaRPr lang="en-CA" dirty="0">
              <a:latin typeface="Candara-BoldItalic"/>
              <a:cs typeface="Candara-BoldItalic"/>
            </a:endParaRPr>
          </a:p>
          <a:p>
            <a:pPr marL="11206" marR="4483">
              <a:spcBef>
                <a:spcPts val="4"/>
              </a:spcBef>
            </a:pPr>
            <a:endParaRPr lang="en-CA" dirty="0">
              <a:latin typeface="Candara-BoldItalic"/>
              <a:cs typeface="Candara-BoldItalic"/>
            </a:endParaRPr>
          </a:p>
        </p:txBody>
      </p:sp>
      <p:sp>
        <p:nvSpPr>
          <p:cNvPr id="26" name="TextBox 25">
            <a:extLst>
              <a:ext uri="{FF2B5EF4-FFF2-40B4-BE49-F238E27FC236}">
                <a16:creationId xmlns:a16="http://schemas.microsoft.com/office/drawing/2014/main" id="{F04827ED-FB12-554F-95D0-052836FEDAF7}"/>
              </a:ext>
            </a:extLst>
          </p:cNvPr>
          <p:cNvSpPr txBox="1"/>
          <p:nvPr/>
        </p:nvSpPr>
        <p:spPr>
          <a:xfrm>
            <a:off x="412250" y="2522284"/>
            <a:ext cx="3178805" cy="1225977"/>
          </a:xfrm>
          <a:prstGeom prst="rect">
            <a:avLst/>
          </a:prstGeom>
          <a:noFill/>
        </p:spPr>
        <p:txBody>
          <a:bodyPr wrap="square" rtlCol="0">
            <a:spAutoFit/>
          </a:bodyPr>
          <a:lstStyle/>
          <a:p>
            <a:pPr marL="11206" marR="4483">
              <a:spcBef>
                <a:spcPts val="93"/>
              </a:spcBef>
            </a:pPr>
            <a:endParaRPr lang="en-CA" b="1" i="1" spc="-4" dirty="0">
              <a:solidFill>
                <a:srgbClr val="7E7E7E"/>
              </a:solidFill>
              <a:latin typeface="Candara-BoldItalic"/>
              <a:cs typeface="Candara-BoldItalic"/>
            </a:endParaRPr>
          </a:p>
          <a:p>
            <a:pPr marL="11206" algn="ctr">
              <a:spcBef>
                <a:spcPts val="93"/>
              </a:spcBef>
            </a:pPr>
            <a:r>
              <a:rPr lang="en-CA" b="1" i="1" spc="-13" dirty="0">
                <a:solidFill>
                  <a:srgbClr val="7E7E7E"/>
                </a:solidFill>
                <a:latin typeface="Candara-BoldItalic"/>
                <a:cs typeface="Candara-BoldItalic"/>
              </a:rPr>
              <a:t>You </a:t>
            </a:r>
            <a:r>
              <a:rPr lang="en-CA" b="1" i="1" spc="-4" dirty="0">
                <a:solidFill>
                  <a:srgbClr val="7E7E7E"/>
                </a:solidFill>
                <a:latin typeface="Candara-BoldItalic"/>
                <a:cs typeface="Candara-BoldItalic"/>
              </a:rPr>
              <a:t>are</a:t>
            </a:r>
            <a:r>
              <a:rPr lang="en-CA" b="1" i="1" spc="-18" dirty="0">
                <a:solidFill>
                  <a:srgbClr val="7E7E7E"/>
                </a:solidFill>
                <a:latin typeface="Candara-BoldItalic"/>
                <a:cs typeface="Candara-BoldItalic"/>
              </a:rPr>
              <a:t> </a:t>
            </a:r>
            <a:r>
              <a:rPr lang="en-CA" b="1" i="1" dirty="0">
                <a:solidFill>
                  <a:srgbClr val="7E7E7E"/>
                </a:solidFill>
                <a:latin typeface="Candara-BoldItalic"/>
                <a:cs typeface="Candara-BoldItalic"/>
              </a:rPr>
              <a:t>not</a:t>
            </a:r>
            <a:r>
              <a:rPr lang="en-CA" b="1" i="1" spc="-18" dirty="0">
                <a:solidFill>
                  <a:srgbClr val="7E7E7E"/>
                </a:solidFill>
                <a:latin typeface="Candara-BoldItalic"/>
                <a:cs typeface="Candara-BoldItalic"/>
              </a:rPr>
              <a:t> </a:t>
            </a:r>
            <a:r>
              <a:rPr lang="en-CA" b="1" i="1" dirty="0">
                <a:solidFill>
                  <a:srgbClr val="7E7E7E"/>
                </a:solidFill>
                <a:latin typeface="Candara-BoldItalic"/>
                <a:cs typeface="Candara-BoldItalic"/>
              </a:rPr>
              <a:t>simply</a:t>
            </a:r>
            <a:r>
              <a:rPr lang="en-CA" b="1" i="1" spc="-22" dirty="0">
                <a:solidFill>
                  <a:srgbClr val="7E7E7E"/>
                </a:solidFill>
                <a:latin typeface="Candara-BoldItalic"/>
                <a:cs typeface="Candara-BoldItalic"/>
              </a:rPr>
              <a:t> </a:t>
            </a:r>
            <a:r>
              <a:rPr lang="en-CA" b="1" i="1" spc="-4" dirty="0">
                <a:solidFill>
                  <a:srgbClr val="7E7E7E"/>
                </a:solidFill>
                <a:latin typeface="Candara-BoldItalic"/>
                <a:cs typeface="Candara-BoldItalic"/>
              </a:rPr>
              <a:t>an</a:t>
            </a:r>
            <a:endParaRPr lang="en-CA" dirty="0">
              <a:latin typeface="Candara-BoldItalic"/>
              <a:cs typeface="Candara-BoldItalic"/>
            </a:endParaRPr>
          </a:p>
          <a:p>
            <a:pPr marL="11206" marR="4483" algn="ctr">
              <a:spcBef>
                <a:spcPts val="93"/>
              </a:spcBef>
            </a:pPr>
            <a:r>
              <a:rPr lang="en-CA" b="1" i="1" spc="-4" dirty="0">
                <a:solidFill>
                  <a:srgbClr val="7E7E7E"/>
                </a:solidFill>
                <a:latin typeface="Candara-BoldItalic"/>
                <a:cs typeface="Candara-BoldItalic"/>
              </a:rPr>
              <a:t>animal,</a:t>
            </a:r>
            <a:r>
              <a:rPr lang="en-CA" b="1" i="1" spc="243" dirty="0">
                <a:solidFill>
                  <a:srgbClr val="7E7E7E"/>
                </a:solidFill>
                <a:latin typeface="Candara-BoldItalic"/>
                <a:cs typeface="Candara-BoldItalic"/>
              </a:rPr>
              <a:t> </a:t>
            </a:r>
            <a:r>
              <a:rPr lang="en-CA" b="1" i="1" dirty="0">
                <a:solidFill>
                  <a:srgbClr val="7E7E7E"/>
                </a:solidFill>
                <a:latin typeface="Candara-BoldItalic"/>
                <a:cs typeface="Candara-BoldItalic"/>
              </a:rPr>
              <a:t>or</a:t>
            </a:r>
            <a:r>
              <a:rPr lang="en-CA" b="1" i="1" spc="-13" dirty="0">
                <a:solidFill>
                  <a:srgbClr val="7E7E7E"/>
                </a:solidFill>
                <a:latin typeface="Candara-BoldItalic"/>
                <a:cs typeface="Candara-BoldItalic"/>
              </a:rPr>
              <a:t> </a:t>
            </a:r>
            <a:r>
              <a:rPr lang="en-CA" b="1" i="1" dirty="0">
                <a:solidFill>
                  <a:srgbClr val="7E7E7E"/>
                </a:solidFill>
                <a:latin typeface="Candara-BoldItalic"/>
                <a:cs typeface="Candara-BoldItalic"/>
              </a:rPr>
              <a:t>just a</a:t>
            </a:r>
            <a:r>
              <a:rPr lang="en-CA" b="1" i="1" spc="-9" dirty="0">
                <a:solidFill>
                  <a:srgbClr val="7E7E7E"/>
                </a:solidFill>
                <a:latin typeface="Candara-BoldItalic"/>
                <a:cs typeface="Candara-BoldItalic"/>
              </a:rPr>
              <a:t> </a:t>
            </a:r>
            <a:r>
              <a:rPr lang="en-CA" b="1" i="1" dirty="0">
                <a:solidFill>
                  <a:srgbClr val="7E7E7E"/>
                </a:solidFill>
                <a:latin typeface="Candara-BoldItalic"/>
                <a:cs typeface="Candara-BoldItalic"/>
              </a:rPr>
              <a:t>member </a:t>
            </a:r>
            <a:r>
              <a:rPr lang="en-CA" b="1" i="1" spc="-265" dirty="0">
                <a:solidFill>
                  <a:srgbClr val="7E7E7E"/>
                </a:solidFill>
                <a:latin typeface="Candara-BoldItalic"/>
                <a:cs typeface="Candara-BoldItalic"/>
              </a:rPr>
              <a:t> </a:t>
            </a:r>
            <a:r>
              <a:rPr lang="en-CA" b="1" i="1" dirty="0">
                <a:solidFill>
                  <a:srgbClr val="7E7E7E"/>
                </a:solidFill>
                <a:latin typeface="Candara-BoldItalic"/>
                <a:cs typeface="Candara-BoldItalic"/>
              </a:rPr>
              <a:t>of </a:t>
            </a:r>
            <a:r>
              <a:rPr lang="en-CA" b="1" i="1" spc="-4" dirty="0">
                <a:solidFill>
                  <a:srgbClr val="7E7E7E"/>
                </a:solidFill>
                <a:latin typeface="Candara-BoldItalic"/>
                <a:cs typeface="Candara-BoldItalic"/>
              </a:rPr>
              <a:t>the </a:t>
            </a:r>
            <a:r>
              <a:rPr lang="en-CA" b="1" i="1">
                <a:solidFill>
                  <a:srgbClr val="7E7E7E"/>
                </a:solidFill>
                <a:latin typeface="Candara-BoldItalic"/>
                <a:cs typeface="Candara-BoldItalic"/>
              </a:rPr>
              <a:t>Homo Sapiens </a:t>
            </a:r>
            <a:r>
              <a:rPr lang="en-CA" b="1" i="1" spc="4">
                <a:solidFill>
                  <a:srgbClr val="7E7E7E"/>
                </a:solidFill>
                <a:latin typeface="Candara-BoldItalic"/>
                <a:cs typeface="Candara-BoldItalic"/>
              </a:rPr>
              <a:t> </a:t>
            </a:r>
            <a:r>
              <a:rPr lang="en-CA" b="1" i="1" dirty="0">
                <a:solidFill>
                  <a:srgbClr val="7E7E7E"/>
                </a:solidFill>
                <a:latin typeface="Candara-BoldItalic"/>
                <a:cs typeface="Candara-BoldItalic"/>
              </a:rPr>
              <a:t>Species…</a:t>
            </a:r>
            <a:endParaRPr lang="en-CA" dirty="0">
              <a:latin typeface="Candara-BoldItalic"/>
              <a:cs typeface="Candara-BoldItalic"/>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5CCAD8-4412-2C4F-B8D5-BC787C14A5B3}"/>
              </a:ext>
            </a:extLst>
          </p:cNvPr>
          <p:cNvSpPr>
            <a:spLocks noGrp="1"/>
          </p:cNvSpPr>
          <p:nvPr>
            <p:ph type="title"/>
          </p:nvPr>
        </p:nvSpPr>
        <p:spPr>
          <a:xfrm>
            <a:off x="514538" y="1146501"/>
            <a:ext cx="11273073" cy="453913"/>
          </a:xfrm>
        </p:spPr>
        <p:txBody>
          <a:bodyPr>
            <a:normAutofit fontScale="90000"/>
          </a:bodyPr>
          <a:lstStyle/>
          <a:p>
            <a:pPr algn="ctr"/>
            <a:r>
              <a:rPr lang="en-US" dirty="0"/>
              <a:t>You are significant.  You are powerful.  You are immortal.</a:t>
            </a:r>
          </a:p>
        </p:txBody>
      </p:sp>
      <p:sp>
        <p:nvSpPr>
          <p:cNvPr id="7" name="Triangle 6">
            <a:extLst>
              <a:ext uri="{FF2B5EF4-FFF2-40B4-BE49-F238E27FC236}">
                <a16:creationId xmlns:a16="http://schemas.microsoft.com/office/drawing/2014/main" id="{82C3699E-2BF4-EE49-A63F-25D1EC6667CF}"/>
              </a:ext>
            </a:extLst>
          </p:cNvPr>
          <p:cNvSpPr/>
          <p:nvPr/>
        </p:nvSpPr>
        <p:spPr>
          <a:xfrm>
            <a:off x="4708766" y="3170758"/>
            <a:ext cx="2127564" cy="2070916"/>
          </a:xfrm>
          <a:prstGeom prst="triangle">
            <a:avLst>
              <a:gd name="adj" fmla="val 4787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6722369F-34D8-E142-8CAE-615F2242B545}"/>
              </a:ext>
            </a:extLst>
          </p:cNvPr>
          <p:cNvSpPr txBox="1"/>
          <p:nvPr/>
        </p:nvSpPr>
        <p:spPr>
          <a:xfrm>
            <a:off x="172015" y="1839360"/>
            <a:ext cx="11615596" cy="646331"/>
          </a:xfrm>
          <a:prstGeom prst="rect">
            <a:avLst/>
          </a:prstGeom>
          <a:noFill/>
        </p:spPr>
        <p:txBody>
          <a:bodyPr wrap="square" rtlCol="0">
            <a:spAutoFit/>
          </a:bodyPr>
          <a:lstStyle/>
          <a:p>
            <a:pPr algn="ctr"/>
            <a:r>
              <a:rPr lang="en-US" dirty="0"/>
              <a:t>Divine Creator: Grantor creates the Divine Trust, purely spiritual</a:t>
            </a:r>
          </a:p>
          <a:p>
            <a:pPr algn="ctr"/>
            <a:r>
              <a:rPr lang="en-US" dirty="0"/>
              <a:t>Conveys full rights of ownership and equity (use).  All individual souls have free will and are equal</a:t>
            </a:r>
          </a:p>
        </p:txBody>
      </p:sp>
      <p:sp>
        <p:nvSpPr>
          <p:cNvPr id="12" name="TextBox 11">
            <a:extLst>
              <a:ext uri="{FF2B5EF4-FFF2-40B4-BE49-F238E27FC236}">
                <a16:creationId xmlns:a16="http://schemas.microsoft.com/office/drawing/2014/main" id="{EBB360F6-88F6-584E-9185-AFE7D7232627}"/>
              </a:ext>
            </a:extLst>
          </p:cNvPr>
          <p:cNvSpPr txBox="1"/>
          <p:nvPr/>
        </p:nvSpPr>
        <p:spPr>
          <a:xfrm>
            <a:off x="5047574" y="4048621"/>
            <a:ext cx="1323198" cy="954107"/>
          </a:xfrm>
          <a:prstGeom prst="rect">
            <a:avLst/>
          </a:prstGeom>
          <a:noFill/>
        </p:spPr>
        <p:txBody>
          <a:bodyPr wrap="square" rtlCol="0">
            <a:spAutoFit/>
          </a:bodyPr>
          <a:lstStyle/>
          <a:p>
            <a:pPr algn="ctr"/>
            <a:r>
              <a:rPr lang="en-US" sz="2400" dirty="0">
                <a:ln>
                  <a:solidFill>
                    <a:schemeClr val="tx1"/>
                  </a:solidFill>
                </a:ln>
                <a:solidFill>
                  <a:schemeClr val="bg1"/>
                </a:solidFill>
              </a:rPr>
              <a:t> </a:t>
            </a:r>
            <a:r>
              <a:rPr lang="en-US" sz="1600" dirty="0">
                <a:ln>
                  <a:solidFill>
                    <a:schemeClr val="tx1"/>
                  </a:solidFill>
                </a:ln>
                <a:solidFill>
                  <a:schemeClr val="bg1"/>
                </a:solidFill>
              </a:rPr>
              <a:t>Property is</a:t>
            </a:r>
          </a:p>
          <a:p>
            <a:pPr algn="ctr"/>
            <a:r>
              <a:rPr lang="en-US" sz="1600" dirty="0">
                <a:ln>
                  <a:solidFill>
                    <a:schemeClr val="tx1"/>
                  </a:solidFill>
                </a:ln>
                <a:solidFill>
                  <a:schemeClr val="bg1"/>
                </a:solidFill>
              </a:rPr>
              <a:t>Divine Right of Use</a:t>
            </a:r>
          </a:p>
        </p:txBody>
      </p:sp>
      <p:sp>
        <p:nvSpPr>
          <p:cNvPr id="13" name="Rounded Rectangle 12">
            <a:extLst>
              <a:ext uri="{FF2B5EF4-FFF2-40B4-BE49-F238E27FC236}">
                <a16:creationId xmlns:a16="http://schemas.microsoft.com/office/drawing/2014/main" id="{9C486C98-2F2E-5449-9178-CB0CED49BB90}"/>
              </a:ext>
            </a:extLst>
          </p:cNvPr>
          <p:cNvSpPr/>
          <p:nvPr/>
        </p:nvSpPr>
        <p:spPr>
          <a:xfrm>
            <a:off x="1892175" y="5241674"/>
            <a:ext cx="2558568" cy="38931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a:solidFill>
                    <a:schemeClr val="tx1"/>
                  </a:solidFill>
                </a:ln>
              </a:rPr>
              <a:t>Trustee: Living Flesh</a:t>
            </a:r>
          </a:p>
        </p:txBody>
      </p:sp>
      <p:sp>
        <p:nvSpPr>
          <p:cNvPr id="14" name="Rounded Rectangle 13">
            <a:extLst>
              <a:ext uri="{FF2B5EF4-FFF2-40B4-BE49-F238E27FC236}">
                <a16:creationId xmlns:a16="http://schemas.microsoft.com/office/drawing/2014/main" id="{86BB00AE-6CCB-9047-8429-3EA65E6D5F51}"/>
              </a:ext>
            </a:extLst>
          </p:cNvPr>
          <p:cNvSpPr/>
          <p:nvPr/>
        </p:nvSpPr>
        <p:spPr>
          <a:xfrm>
            <a:off x="4450742" y="2564103"/>
            <a:ext cx="2643612" cy="51419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a:solidFill>
                    <a:schemeClr val="tx1"/>
                  </a:solidFill>
                </a:ln>
              </a:rPr>
              <a:t>General Executor: Mind</a:t>
            </a:r>
          </a:p>
        </p:txBody>
      </p:sp>
      <p:sp>
        <p:nvSpPr>
          <p:cNvPr id="15" name="Rounded Rectangle 14">
            <a:extLst>
              <a:ext uri="{FF2B5EF4-FFF2-40B4-BE49-F238E27FC236}">
                <a16:creationId xmlns:a16="http://schemas.microsoft.com/office/drawing/2014/main" id="{1EC170F9-FC8A-C549-8E2E-B6855BCA10EB}"/>
              </a:ext>
            </a:extLst>
          </p:cNvPr>
          <p:cNvSpPr/>
          <p:nvPr/>
        </p:nvSpPr>
        <p:spPr>
          <a:xfrm>
            <a:off x="7094354" y="5241674"/>
            <a:ext cx="2805190" cy="38931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a:solidFill>
                    <a:schemeClr val="tx1"/>
                  </a:solidFill>
                </a:ln>
              </a:rPr>
              <a:t>Beneficiary: True Person </a:t>
            </a:r>
          </a:p>
        </p:txBody>
      </p:sp>
      <p:sp>
        <p:nvSpPr>
          <p:cNvPr id="16" name="TextBox 15">
            <a:extLst>
              <a:ext uri="{FF2B5EF4-FFF2-40B4-BE49-F238E27FC236}">
                <a16:creationId xmlns:a16="http://schemas.microsoft.com/office/drawing/2014/main" id="{D057A8F4-90D7-0B4C-9CB8-57B2C4AB9EB3}"/>
              </a:ext>
            </a:extLst>
          </p:cNvPr>
          <p:cNvSpPr txBox="1"/>
          <p:nvPr/>
        </p:nvSpPr>
        <p:spPr>
          <a:xfrm>
            <a:off x="1038167" y="547259"/>
            <a:ext cx="10225813" cy="369332"/>
          </a:xfrm>
          <a:prstGeom prst="rect">
            <a:avLst/>
          </a:prstGeom>
          <a:noFill/>
        </p:spPr>
        <p:txBody>
          <a:bodyPr wrap="none" rtlCol="0">
            <a:spAutoFit/>
          </a:bodyPr>
          <a:lstStyle/>
          <a:p>
            <a:r>
              <a:rPr lang="en-US" i="1" dirty="0"/>
              <a:t>We are divine immortal spirits that can never die or be sold, or enslaved except with our consent or willful ignorance</a:t>
            </a:r>
          </a:p>
        </p:txBody>
      </p:sp>
      <p:sp>
        <p:nvSpPr>
          <p:cNvPr id="18" name="Rounded Rectangle 17">
            <a:extLst>
              <a:ext uri="{FF2B5EF4-FFF2-40B4-BE49-F238E27FC236}">
                <a16:creationId xmlns:a16="http://schemas.microsoft.com/office/drawing/2014/main" id="{E3A215CD-9D7B-334C-9B0F-745A0157565C}"/>
              </a:ext>
            </a:extLst>
          </p:cNvPr>
          <p:cNvSpPr/>
          <p:nvPr/>
        </p:nvSpPr>
        <p:spPr>
          <a:xfrm>
            <a:off x="8115299" y="3170759"/>
            <a:ext cx="1631374" cy="1201552"/>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 True Trust is created at conception</a:t>
            </a:r>
          </a:p>
        </p:txBody>
      </p:sp>
    </p:spTree>
    <p:extLst>
      <p:ext uri="{BB962C8B-B14F-4D97-AF65-F5344CB8AC3E}">
        <p14:creationId xmlns:p14="http://schemas.microsoft.com/office/powerpoint/2010/main" val="2556583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BCF9C-85F5-6E45-B7EE-AB1E93954D68}"/>
              </a:ext>
            </a:extLst>
          </p:cNvPr>
          <p:cNvSpPr>
            <a:spLocks noGrp="1"/>
          </p:cNvSpPr>
          <p:nvPr>
            <p:ph type="ctrTitle"/>
          </p:nvPr>
        </p:nvSpPr>
        <p:spPr>
          <a:xfrm>
            <a:off x="1903480" y="887569"/>
            <a:ext cx="8952146" cy="2541431"/>
          </a:xfrm>
        </p:spPr>
        <p:txBody>
          <a:bodyPr>
            <a:normAutofit/>
          </a:bodyPr>
          <a:lstStyle/>
          <a:p>
            <a:pPr algn="ctr"/>
            <a:r>
              <a:rPr lang="en-US" sz="3200" dirty="0"/>
              <a:t>SOME CONCEPTS</a:t>
            </a:r>
          </a:p>
        </p:txBody>
      </p:sp>
    </p:spTree>
    <p:extLst>
      <p:ext uri="{BB962C8B-B14F-4D97-AF65-F5344CB8AC3E}">
        <p14:creationId xmlns:p14="http://schemas.microsoft.com/office/powerpoint/2010/main" val="2371776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10359" y="1225926"/>
            <a:ext cx="8410003" cy="442516"/>
          </a:xfrm>
          <a:prstGeom prst="rect">
            <a:avLst/>
          </a:prstGeom>
        </p:spPr>
        <p:txBody>
          <a:bodyPr vert="horz" wrap="square" lIns="0" tIns="11516" rIns="0" bIns="0" rtlCol="0" anchor="t">
            <a:spAutoFit/>
          </a:bodyPr>
          <a:lstStyle/>
          <a:p>
            <a:pPr marL="11516">
              <a:lnSpc>
                <a:spcPct val="100000"/>
              </a:lnSpc>
              <a:spcBef>
                <a:spcPts val="91"/>
              </a:spcBef>
            </a:pPr>
            <a:r>
              <a:rPr sz="2800" spc="-23" dirty="0"/>
              <a:t>What</a:t>
            </a:r>
            <a:r>
              <a:rPr sz="2800" spc="-77" dirty="0"/>
              <a:t> </a:t>
            </a:r>
            <a:r>
              <a:rPr sz="2800" spc="-18" dirty="0"/>
              <a:t>is</a:t>
            </a:r>
            <a:r>
              <a:rPr sz="2800" spc="-68" dirty="0"/>
              <a:t> </a:t>
            </a:r>
            <a:r>
              <a:rPr lang="en-CA" sz="2800" spc="-68" dirty="0"/>
              <a:t>Property – Duality of real &amp; fiction</a:t>
            </a:r>
            <a:endParaRPr sz="2800" dirty="0"/>
          </a:p>
        </p:txBody>
      </p:sp>
      <p:sp>
        <p:nvSpPr>
          <p:cNvPr id="6" name="object 6"/>
          <p:cNvSpPr txBox="1"/>
          <p:nvPr/>
        </p:nvSpPr>
        <p:spPr>
          <a:xfrm>
            <a:off x="1364072" y="1955921"/>
            <a:ext cx="9025068" cy="582230"/>
          </a:xfrm>
          <a:prstGeom prst="rect">
            <a:avLst/>
          </a:prstGeom>
        </p:spPr>
        <p:txBody>
          <a:bodyPr vert="horz" wrap="square" lIns="0" tIns="10941" rIns="0" bIns="0" rtlCol="0">
            <a:spAutoFit/>
          </a:bodyPr>
          <a:lstStyle/>
          <a:p>
            <a:pPr marL="11516" marR="9789" algn="ctr">
              <a:spcBef>
                <a:spcPts val="86"/>
              </a:spcBef>
              <a:tabLst>
                <a:tab pos="3543007" algn="l"/>
              </a:tabLst>
            </a:pPr>
            <a:r>
              <a:rPr sz="1814" spc="-145" dirty="0">
                <a:latin typeface="Trebuchet MS"/>
                <a:cs typeface="Trebuchet MS"/>
              </a:rPr>
              <a:t>Propert</a:t>
            </a:r>
            <a:r>
              <a:rPr sz="1814" spc="-5" dirty="0">
                <a:latin typeface="Trebuchet MS"/>
                <a:cs typeface="Trebuchet MS"/>
              </a:rPr>
              <a:t>y</a:t>
            </a:r>
            <a:r>
              <a:rPr sz="1814" spc="-272" dirty="0">
                <a:latin typeface="Trebuchet MS"/>
                <a:cs typeface="Trebuchet MS"/>
              </a:rPr>
              <a:t> </a:t>
            </a:r>
            <a:r>
              <a:rPr sz="1814" spc="-145" dirty="0">
                <a:latin typeface="Trebuchet MS"/>
                <a:cs typeface="Trebuchet MS"/>
              </a:rPr>
              <a:t>i</a:t>
            </a:r>
            <a:r>
              <a:rPr sz="1814" spc="-5" dirty="0">
                <a:latin typeface="Trebuchet MS"/>
                <a:cs typeface="Trebuchet MS"/>
              </a:rPr>
              <a:t>s</a:t>
            </a:r>
            <a:r>
              <a:rPr sz="1814" spc="-277" dirty="0">
                <a:latin typeface="Trebuchet MS"/>
                <a:cs typeface="Trebuchet MS"/>
              </a:rPr>
              <a:t> </a:t>
            </a:r>
            <a:r>
              <a:rPr sz="1814" spc="-141" dirty="0">
                <a:latin typeface="Trebuchet MS"/>
                <a:cs typeface="Trebuchet MS"/>
              </a:rPr>
              <a:t>fictiona</a:t>
            </a:r>
            <a:r>
              <a:rPr sz="1814" spc="-5" dirty="0">
                <a:latin typeface="Trebuchet MS"/>
                <a:cs typeface="Trebuchet MS"/>
              </a:rPr>
              <a:t>l</a:t>
            </a:r>
            <a:r>
              <a:rPr sz="1814" spc="-258" dirty="0">
                <a:latin typeface="Trebuchet MS"/>
                <a:cs typeface="Trebuchet MS"/>
              </a:rPr>
              <a:t> </a:t>
            </a:r>
            <a:r>
              <a:rPr sz="1814" spc="-141" dirty="0">
                <a:latin typeface="Trebuchet MS"/>
                <a:cs typeface="Trebuchet MS"/>
              </a:rPr>
              <a:t>concep</a:t>
            </a:r>
            <a:r>
              <a:rPr sz="1814" spc="-5" dirty="0">
                <a:latin typeface="Trebuchet MS"/>
                <a:cs typeface="Trebuchet MS"/>
              </a:rPr>
              <a:t>t</a:t>
            </a:r>
            <a:r>
              <a:rPr sz="1814" spc="-272" dirty="0">
                <a:latin typeface="Trebuchet MS"/>
                <a:cs typeface="Trebuchet MS"/>
              </a:rPr>
              <a:t> </a:t>
            </a:r>
            <a:r>
              <a:rPr sz="1814" spc="-141" dirty="0">
                <a:latin typeface="Trebuchet MS"/>
                <a:cs typeface="Trebuchet MS"/>
              </a:rPr>
              <a:t>cal</a:t>
            </a:r>
            <a:r>
              <a:rPr sz="1814" spc="-5" dirty="0">
                <a:latin typeface="Trebuchet MS"/>
                <a:cs typeface="Trebuchet MS"/>
              </a:rPr>
              <a:t>l</a:t>
            </a:r>
            <a:r>
              <a:rPr sz="1814" spc="-145" dirty="0">
                <a:latin typeface="Trebuchet MS"/>
                <a:cs typeface="Trebuchet MS"/>
              </a:rPr>
              <a:t>e</a:t>
            </a:r>
            <a:r>
              <a:rPr sz="1814" spc="-5" dirty="0">
                <a:latin typeface="Trebuchet MS"/>
                <a:cs typeface="Trebuchet MS"/>
              </a:rPr>
              <a:t>d</a:t>
            </a:r>
            <a:r>
              <a:rPr sz="1814" spc="-268" dirty="0">
                <a:latin typeface="Trebuchet MS"/>
                <a:cs typeface="Trebuchet MS"/>
              </a:rPr>
              <a:t> </a:t>
            </a:r>
            <a:r>
              <a:rPr sz="1814" spc="-5" dirty="0">
                <a:latin typeface="Trebuchet MS"/>
                <a:cs typeface="Trebuchet MS"/>
              </a:rPr>
              <a:t>a</a:t>
            </a:r>
            <a:r>
              <a:rPr lang="en-CA" sz="1814" spc="-5" dirty="0">
                <a:latin typeface="Trebuchet MS"/>
                <a:cs typeface="Trebuchet MS"/>
              </a:rPr>
              <a:t> </a:t>
            </a:r>
            <a:r>
              <a:rPr sz="1814" spc="-145" dirty="0">
                <a:latin typeface="Trebuchet MS"/>
                <a:cs typeface="Trebuchet MS"/>
              </a:rPr>
              <a:t>righ</a:t>
            </a:r>
            <a:r>
              <a:rPr sz="1814" spc="-5" dirty="0">
                <a:latin typeface="Trebuchet MS"/>
                <a:cs typeface="Trebuchet MS"/>
              </a:rPr>
              <a:t>t</a:t>
            </a:r>
            <a:r>
              <a:rPr sz="1814" spc="-268" dirty="0">
                <a:latin typeface="Trebuchet MS"/>
                <a:cs typeface="Trebuchet MS"/>
              </a:rPr>
              <a:t> </a:t>
            </a:r>
            <a:r>
              <a:rPr sz="1814" spc="-145" dirty="0">
                <a:latin typeface="Trebuchet MS"/>
                <a:cs typeface="Trebuchet MS"/>
              </a:rPr>
              <a:t>o</a:t>
            </a:r>
            <a:r>
              <a:rPr sz="1814" spc="-5" dirty="0">
                <a:latin typeface="Trebuchet MS"/>
                <a:cs typeface="Trebuchet MS"/>
              </a:rPr>
              <a:t>f</a:t>
            </a:r>
            <a:r>
              <a:rPr sz="1814" spc="-268" dirty="0">
                <a:latin typeface="Trebuchet MS"/>
                <a:cs typeface="Trebuchet MS"/>
              </a:rPr>
              <a:t> </a:t>
            </a:r>
            <a:r>
              <a:rPr sz="1814" spc="-145" dirty="0">
                <a:latin typeface="Trebuchet MS"/>
                <a:cs typeface="Trebuchet MS"/>
              </a:rPr>
              <a:t>us</a:t>
            </a:r>
            <a:r>
              <a:rPr sz="1814" spc="-5" dirty="0">
                <a:latin typeface="Trebuchet MS"/>
                <a:cs typeface="Trebuchet MS"/>
              </a:rPr>
              <a:t>e</a:t>
            </a:r>
            <a:r>
              <a:rPr lang="en-CA" sz="1814" spc="236" dirty="0">
                <a:latin typeface="Trebuchet MS"/>
                <a:cs typeface="Trebuchet MS"/>
              </a:rPr>
              <a:t>.</a:t>
            </a:r>
          </a:p>
          <a:p>
            <a:pPr marL="11516" marR="9789" algn="ctr">
              <a:spcBef>
                <a:spcPts val="86"/>
              </a:spcBef>
              <a:tabLst>
                <a:tab pos="3543007" algn="l"/>
              </a:tabLst>
            </a:pPr>
            <a:r>
              <a:rPr sz="1814" spc="-313" dirty="0">
                <a:latin typeface="Trebuchet MS"/>
                <a:cs typeface="Trebuchet MS"/>
              </a:rPr>
              <a:t>Y</a:t>
            </a:r>
            <a:r>
              <a:rPr sz="1814" spc="-145" dirty="0">
                <a:latin typeface="Trebuchet MS"/>
                <a:cs typeface="Trebuchet MS"/>
              </a:rPr>
              <a:t>o</a:t>
            </a:r>
            <a:r>
              <a:rPr sz="1814" spc="-5" dirty="0">
                <a:latin typeface="Trebuchet MS"/>
                <a:cs typeface="Trebuchet MS"/>
              </a:rPr>
              <a:t>u</a:t>
            </a:r>
            <a:r>
              <a:rPr sz="1814" spc="-263" dirty="0">
                <a:latin typeface="Trebuchet MS"/>
                <a:cs typeface="Trebuchet MS"/>
              </a:rPr>
              <a:t> </a:t>
            </a:r>
            <a:r>
              <a:rPr sz="1814" spc="-145" dirty="0">
                <a:latin typeface="Trebuchet MS"/>
                <a:cs typeface="Trebuchet MS"/>
              </a:rPr>
              <a:t>ca</a:t>
            </a:r>
            <a:r>
              <a:rPr lang="en-CA" sz="1814" spc="-5" dirty="0">
                <a:latin typeface="Trebuchet MS"/>
                <a:cs typeface="Trebuchet MS"/>
              </a:rPr>
              <a:t>n’</a:t>
            </a:r>
            <a:r>
              <a:rPr sz="1814" spc="-5" dirty="0">
                <a:latin typeface="Trebuchet MS"/>
                <a:cs typeface="Trebuchet MS"/>
              </a:rPr>
              <a:t>t</a:t>
            </a:r>
            <a:r>
              <a:rPr sz="1814" spc="-281" dirty="0">
                <a:latin typeface="Trebuchet MS"/>
                <a:cs typeface="Trebuchet MS"/>
              </a:rPr>
              <a:t> </a:t>
            </a:r>
            <a:r>
              <a:rPr sz="1814" spc="-141" dirty="0">
                <a:latin typeface="Trebuchet MS"/>
                <a:cs typeface="Trebuchet MS"/>
              </a:rPr>
              <a:t>physicall</a:t>
            </a:r>
            <a:r>
              <a:rPr sz="1814" spc="-5" dirty="0">
                <a:latin typeface="Trebuchet MS"/>
                <a:cs typeface="Trebuchet MS"/>
              </a:rPr>
              <a:t>y</a:t>
            </a:r>
            <a:r>
              <a:rPr sz="1814" spc="-272" dirty="0">
                <a:latin typeface="Trebuchet MS"/>
                <a:cs typeface="Trebuchet MS"/>
              </a:rPr>
              <a:t> </a:t>
            </a:r>
            <a:r>
              <a:rPr sz="1814" spc="-141" dirty="0">
                <a:latin typeface="Trebuchet MS"/>
                <a:cs typeface="Trebuchet MS"/>
              </a:rPr>
              <a:t>hold  </a:t>
            </a:r>
            <a:r>
              <a:rPr sz="1814" spc="-103" dirty="0">
                <a:latin typeface="Trebuchet MS"/>
                <a:cs typeface="Trebuchet MS"/>
              </a:rPr>
              <a:t>your</a:t>
            </a:r>
            <a:r>
              <a:rPr sz="1814" spc="-277" dirty="0">
                <a:latin typeface="Trebuchet MS"/>
                <a:cs typeface="Trebuchet MS"/>
              </a:rPr>
              <a:t> </a:t>
            </a:r>
            <a:r>
              <a:rPr sz="1814" spc="-113" dirty="0">
                <a:latin typeface="Trebuchet MS"/>
                <a:cs typeface="Trebuchet MS"/>
              </a:rPr>
              <a:t>home,</a:t>
            </a:r>
            <a:r>
              <a:rPr sz="1814" spc="-254" dirty="0">
                <a:latin typeface="Trebuchet MS"/>
                <a:cs typeface="Trebuchet MS"/>
              </a:rPr>
              <a:t> </a:t>
            </a:r>
            <a:r>
              <a:rPr sz="1814" spc="-95" dirty="0">
                <a:latin typeface="Trebuchet MS"/>
                <a:cs typeface="Trebuchet MS"/>
              </a:rPr>
              <a:t>but</a:t>
            </a:r>
            <a:r>
              <a:rPr sz="1814" spc="-272" dirty="0">
                <a:latin typeface="Trebuchet MS"/>
                <a:cs typeface="Trebuchet MS"/>
              </a:rPr>
              <a:t> </a:t>
            </a:r>
            <a:r>
              <a:rPr sz="1814" spc="-95" dirty="0">
                <a:latin typeface="Trebuchet MS"/>
                <a:cs typeface="Trebuchet MS"/>
              </a:rPr>
              <a:t>you</a:t>
            </a:r>
            <a:r>
              <a:rPr sz="1814" spc="-272" dirty="0">
                <a:latin typeface="Trebuchet MS"/>
                <a:cs typeface="Trebuchet MS"/>
              </a:rPr>
              <a:t> </a:t>
            </a:r>
            <a:r>
              <a:rPr sz="1814" spc="-95" dirty="0">
                <a:latin typeface="Trebuchet MS"/>
                <a:cs typeface="Trebuchet MS"/>
              </a:rPr>
              <a:t>can</a:t>
            </a:r>
            <a:r>
              <a:rPr sz="1814" spc="-277" dirty="0">
                <a:latin typeface="Trebuchet MS"/>
                <a:cs typeface="Trebuchet MS"/>
              </a:rPr>
              <a:t> </a:t>
            </a:r>
            <a:r>
              <a:rPr sz="1814" spc="-103" dirty="0">
                <a:latin typeface="Trebuchet MS"/>
                <a:cs typeface="Trebuchet MS"/>
              </a:rPr>
              <a:t>hold</a:t>
            </a:r>
            <a:r>
              <a:rPr sz="1814" spc="-258" dirty="0">
                <a:latin typeface="Trebuchet MS"/>
                <a:cs typeface="Trebuchet MS"/>
              </a:rPr>
              <a:t> </a:t>
            </a:r>
            <a:r>
              <a:rPr sz="1814" spc="-113" dirty="0">
                <a:latin typeface="Trebuchet MS"/>
                <a:cs typeface="Trebuchet MS"/>
              </a:rPr>
              <a:t>title</a:t>
            </a:r>
            <a:r>
              <a:rPr sz="1814" spc="-277" dirty="0">
                <a:latin typeface="Trebuchet MS"/>
                <a:cs typeface="Trebuchet MS"/>
              </a:rPr>
              <a:t> </a:t>
            </a:r>
            <a:r>
              <a:rPr sz="1814" spc="-131" dirty="0">
                <a:latin typeface="Trebuchet MS"/>
                <a:cs typeface="Trebuchet MS"/>
              </a:rPr>
              <a:t>granting</a:t>
            </a:r>
            <a:r>
              <a:rPr sz="1814" spc="-290" dirty="0">
                <a:latin typeface="Trebuchet MS"/>
                <a:cs typeface="Trebuchet MS"/>
              </a:rPr>
              <a:t> </a:t>
            </a:r>
            <a:r>
              <a:rPr sz="1814" spc="-122" dirty="0">
                <a:latin typeface="Trebuchet MS"/>
                <a:cs typeface="Trebuchet MS"/>
              </a:rPr>
              <a:t>limited</a:t>
            </a:r>
            <a:r>
              <a:rPr sz="1814" spc="-254" dirty="0">
                <a:latin typeface="Trebuchet MS"/>
                <a:cs typeface="Trebuchet MS"/>
              </a:rPr>
              <a:t> </a:t>
            </a:r>
            <a:r>
              <a:rPr sz="1814" spc="-122" dirty="0">
                <a:latin typeface="Trebuchet MS"/>
                <a:cs typeface="Trebuchet MS"/>
              </a:rPr>
              <a:t>“right</a:t>
            </a:r>
            <a:r>
              <a:rPr sz="1814" spc="-277" dirty="0">
                <a:latin typeface="Trebuchet MS"/>
                <a:cs typeface="Trebuchet MS"/>
              </a:rPr>
              <a:t> </a:t>
            </a:r>
            <a:r>
              <a:rPr sz="1814" spc="-73" dirty="0">
                <a:latin typeface="Trebuchet MS"/>
                <a:cs typeface="Trebuchet MS"/>
              </a:rPr>
              <a:t>of</a:t>
            </a:r>
            <a:r>
              <a:rPr sz="1814" spc="-263" dirty="0">
                <a:latin typeface="Trebuchet MS"/>
                <a:cs typeface="Trebuchet MS"/>
              </a:rPr>
              <a:t> </a:t>
            </a:r>
            <a:r>
              <a:rPr sz="1814" spc="-145" dirty="0">
                <a:latin typeface="Trebuchet MS"/>
                <a:cs typeface="Trebuchet MS"/>
              </a:rPr>
              <a:t>use”.</a:t>
            </a:r>
            <a:endParaRPr sz="1814" dirty="0">
              <a:latin typeface="Trebuchet MS"/>
              <a:cs typeface="Trebuchet MS"/>
            </a:endParaRPr>
          </a:p>
        </p:txBody>
      </p:sp>
      <p:sp>
        <p:nvSpPr>
          <p:cNvPr id="7" name="object 7"/>
          <p:cNvSpPr txBox="1"/>
          <p:nvPr/>
        </p:nvSpPr>
        <p:spPr>
          <a:xfrm>
            <a:off x="7535824" y="2846098"/>
            <a:ext cx="643189" cy="262787"/>
          </a:xfrm>
          <a:prstGeom prst="rect">
            <a:avLst/>
          </a:prstGeom>
        </p:spPr>
        <p:txBody>
          <a:bodyPr vert="horz" wrap="square" lIns="0" tIns="11516" rIns="0" bIns="0" rtlCol="0">
            <a:spAutoFit/>
          </a:bodyPr>
          <a:lstStyle/>
          <a:p>
            <a:pPr marL="11516">
              <a:spcBef>
                <a:spcPts val="91"/>
              </a:spcBef>
            </a:pPr>
            <a:r>
              <a:rPr sz="1632" b="1" i="1" spc="-322" dirty="0">
                <a:latin typeface="Trebuchet-BoldItalic"/>
                <a:cs typeface="Trebuchet-BoldItalic"/>
              </a:rPr>
              <a:t>T</a:t>
            </a:r>
            <a:r>
              <a:rPr sz="1632" b="1" i="1" spc="-141" dirty="0">
                <a:latin typeface="Trebuchet-BoldItalic"/>
                <a:cs typeface="Trebuchet-BoldItalic"/>
              </a:rPr>
              <a:t>ru</a:t>
            </a:r>
            <a:r>
              <a:rPr sz="1632" b="1" i="1" spc="-136" dirty="0">
                <a:latin typeface="Trebuchet-BoldItalic"/>
                <a:cs typeface="Trebuchet-BoldItalic"/>
              </a:rPr>
              <a:t>s</a:t>
            </a:r>
            <a:r>
              <a:rPr sz="1632" b="1" i="1" spc="-141" dirty="0">
                <a:latin typeface="Trebuchet-BoldItalic"/>
                <a:cs typeface="Trebuchet-BoldItalic"/>
              </a:rPr>
              <a:t>t</a:t>
            </a:r>
            <a:r>
              <a:rPr sz="1632" b="1" i="1" spc="-136" dirty="0">
                <a:latin typeface="Trebuchet-BoldItalic"/>
                <a:cs typeface="Trebuchet-BoldItalic"/>
              </a:rPr>
              <a:t>o</a:t>
            </a:r>
            <a:r>
              <a:rPr sz="1632" b="1" i="1" dirty="0">
                <a:latin typeface="Trebuchet-BoldItalic"/>
                <a:cs typeface="Trebuchet-BoldItalic"/>
              </a:rPr>
              <a:t>r</a:t>
            </a:r>
            <a:endParaRPr sz="1632" dirty="0">
              <a:latin typeface="Trebuchet-BoldItalic"/>
              <a:cs typeface="Trebuchet-BoldItalic"/>
            </a:endParaRPr>
          </a:p>
        </p:txBody>
      </p:sp>
      <p:sp>
        <p:nvSpPr>
          <p:cNvPr id="8" name="object 8"/>
          <p:cNvSpPr txBox="1"/>
          <p:nvPr/>
        </p:nvSpPr>
        <p:spPr>
          <a:xfrm>
            <a:off x="5485053" y="2835687"/>
            <a:ext cx="681769" cy="262787"/>
          </a:xfrm>
          <a:prstGeom prst="rect">
            <a:avLst/>
          </a:prstGeom>
        </p:spPr>
        <p:txBody>
          <a:bodyPr vert="horz" wrap="square" lIns="0" tIns="11516" rIns="0" bIns="0" rtlCol="0">
            <a:spAutoFit/>
          </a:bodyPr>
          <a:lstStyle/>
          <a:p>
            <a:pPr marL="11516">
              <a:spcBef>
                <a:spcPts val="91"/>
              </a:spcBef>
            </a:pPr>
            <a:r>
              <a:rPr sz="1632" b="1" i="1" spc="-141" dirty="0">
                <a:latin typeface="Trebuchet-BoldItalic"/>
                <a:cs typeface="Trebuchet-BoldItalic"/>
              </a:rPr>
              <a:t>Grantor</a:t>
            </a:r>
            <a:endParaRPr sz="1632" dirty="0">
              <a:latin typeface="Trebuchet-BoldItalic"/>
              <a:cs typeface="Trebuchet-BoldItalic"/>
            </a:endParaRPr>
          </a:p>
        </p:txBody>
      </p:sp>
      <p:grpSp>
        <p:nvGrpSpPr>
          <p:cNvPr id="9" name="object 9"/>
          <p:cNvGrpSpPr/>
          <p:nvPr/>
        </p:nvGrpSpPr>
        <p:grpSpPr>
          <a:xfrm>
            <a:off x="6979733" y="3223893"/>
            <a:ext cx="1642811" cy="990984"/>
            <a:chOff x="5593727" y="2685288"/>
            <a:chExt cx="1811655" cy="1092835"/>
          </a:xfrm>
        </p:grpSpPr>
        <p:sp>
          <p:nvSpPr>
            <p:cNvPr id="10" name="object 10"/>
            <p:cNvSpPr/>
            <p:nvPr/>
          </p:nvSpPr>
          <p:spPr>
            <a:xfrm>
              <a:off x="6299698" y="2685288"/>
              <a:ext cx="399415" cy="235585"/>
            </a:xfrm>
            <a:custGeom>
              <a:avLst/>
              <a:gdLst/>
              <a:ahLst/>
              <a:cxnLst/>
              <a:rect l="l" t="t" r="r" b="b"/>
              <a:pathLst>
                <a:path w="399415" h="235585">
                  <a:moveTo>
                    <a:pt x="399332" y="235458"/>
                  </a:moveTo>
                  <a:lnTo>
                    <a:pt x="209191" y="4571"/>
                  </a:lnTo>
                  <a:lnTo>
                    <a:pt x="206905" y="2286"/>
                  </a:lnTo>
                  <a:lnTo>
                    <a:pt x="203095" y="0"/>
                  </a:lnTo>
                  <a:lnTo>
                    <a:pt x="195475" y="0"/>
                  </a:lnTo>
                  <a:lnTo>
                    <a:pt x="192427" y="2286"/>
                  </a:lnTo>
                  <a:lnTo>
                    <a:pt x="190141" y="4571"/>
                  </a:lnTo>
                  <a:lnTo>
                    <a:pt x="0" y="235458"/>
                  </a:lnTo>
                  <a:lnTo>
                    <a:pt x="32855" y="235458"/>
                  </a:lnTo>
                  <a:lnTo>
                    <a:pt x="190141" y="44468"/>
                  </a:lnTo>
                  <a:lnTo>
                    <a:pt x="190141" y="21336"/>
                  </a:lnTo>
                  <a:lnTo>
                    <a:pt x="209191" y="21336"/>
                  </a:lnTo>
                  <a:lnTo>
                    <a:pt x="209191" y="44468"/>
                  </a:lnTo>
                  <a:lnTo>
                    <a:pt x="366477" y="235458"/>
                  </a:lnTo>
                  <a:lnTo>
                    <a:pt x="399332" y="235458"/>
                  </a:lnTo>
                  <a:close/>
                </a:path>
                <a:path w="399415" h="235585">
                  <a:moveTo>
                    <a:pt x="209191" y="21336"/>
                  </a:moveTo>
                  <a:lnTo>
                    <a:pt x="190141" y="21336"/>
                  </a:lnTo>
                  <a:lnTo>
                    <a:pt x="199666" y="32902"/>
                  </a:lnTo>
                  <a:lnTo>
                    <a:pt x="209191" y="21336"/>
                  </a:lnTo>
                  <a:close/>
                </a:path>
                <a:path w="399415" h="235585">
                  <a:moveTo>
                    <a:pt x="199666" y="32902"/>
                  </a:moveTo>
                  <a:lnTo>
                    <a:pt x="190141" y="21336"/>
                  </a:lnTo>
                  <a:lnTo>
                    <a:pt x="190141" y="44468"/>
                  </a:lnTo>
                  <a:lnTo>
                    <a:pt x="199666" y="32902"/>
                  </a:lnTo>
                  <a:close/>
                </a:path>
                <a:path w="399415" h="235585">
                  <a:moveTo>
                    <a:pt x="209191" y="44468"/>
                  </a:moveTo>
                  <a:lnTo>
                    <a:pt x="209191" y="21336"/>
                  </a:lnTo>
                  <a:lnTo>
                    <a:pt x="199666" y="32902"/>
                  </a:lnTo>
                  <a:lnTo>
                    <a:pt x="209191" y="44468"/>
                  </a:lnTo>
                  <a:close/>
                </a:path>
              </a:pathLst>
            </a:custGeom>
            <a:solidFill>
              <a:srgbClr val="375C89"/>
            </a:solidFill>
          </p:spPr>
          <p:txBody>
            <a:bodyPr wrap="square" lIns="0" tIns="0" rIns="0" bIns="0" rtlCol="0"/>
            <a:lstStyle/>
            <a:p>
              <a:endParaRPr sz="1632"/>
            </a:p>
          </p:txBody>
        </p:sp>
        <p:pic>
          <p:nvPicPr>
            <p:cNvPr id="11" name="object 11"/>
            <p:cNvPicPr/>
            <p:nvPr/>
          </p:nvPicPr>
          <p:blipFill>
            <a:blip r:embed="rId2" cstate="print"/>
            <a:stretch>
              <a:fillRect/>
            </a:stretch>
          </p:blipFill>
          <p:spPr>
            <a:xfrm>
              <a:off x="5723867" y="3282696"/>
              <a:ext cx="1675505" cy="495299"/>
            </a:xfrm>
            <a:prstGeom prst="rect">
              <a:avLst/>
            </a:prstGeom>
          </p:spPr>
        </p:pic>
        <p:sp>
          <p:nvSpPr>
            <p:cNvPr id="12" name="object 12"/>
            <p:cNvSpPr/>
            <p:nvPr/>
          </p:nvSpPr>
          <p:spPr>
            <a:xfrm>
              <a:off x="5593727" y="2920746"/>
              <a:ext cx="1811655" cy="857250"/>
            </a:xfrm>
            <a:custGeom>
              <a:avLst/>
              <a:gdLst/>
              <a:ahLst/>
              <a:cxnLst/>
              <a:rect l="l" t="t" r="r" b="b"/>
              <a:pathLst>
                <a:path w="1811654" h="857250">
                  <a:moveTo>
                    <a:pt x="738826" y="0"/>
                  </a:moveTo>
                  <a:lnTo>
                    <a:pt x="705970" y="0"/>
                  </a:lnTo>
                  <a:lnTo>
                    <a:pt x="0" y="857249"/>
                  </a:lnTo>
                  <a:lnTo>
                    <a:pt x="32855" y="857249"/>
                  </a:lnTo>
                  <a:lnTo>
                    <a:pt x="738826" y="0"/>
                  </a:lnTo>
                  <a:close/>
                </a:path>
                <a:path w="1811654" h="857250">
                  <a:moveTo>
                    <a:pt x="1811274" y="857249"/>
                  </a:moveTo>
                  <a:lnTo>
                    <a:pt x="1105303" y="0"/>
                  </a:lnTo>
                  <a:lnTo>
                    <a:pt x="1072447" y="0"/>
                  </a:lnTo>
                  <a:lnTo>
                    <a:pt x="1778418" y="857249"/>
                  </a:lnTo>
                  <a:lnTo>
                    <a:pt x="1811274" y="857249"/>
                  </a:lnTo>
                  <a:close/>
                </a:path>
              </a:pathLst>
            </a:custGeom>
            <a:solidFill>
              <a:srgbClr val="375C89"/>
            </a:solidFill>
          </p:spPr>
          <p:txBody>
            <a:bodyPr wrap="square" lIns="0" tIns="0" rIns="0" bIns="0" rtlCol="0"/>
            <a:lstStyle/>
            <a:p>
              <a:endParaRPr sz="1632"/>
            </a:p>
          </p:txBody>
        </p:sp>
      </p:grpSp>
      <p:sp>
        <p:nvSpPr>
          <p:cNvPr id="13" name="object 13"/>
          <p:cNvSpPr/>
          <p:nvPr/>
        </p:nvSpPr>
        <p:spPr>
          <a:xfrm>
            <a:off x="6366063" y="2936802"/>
            <a:ext cx="849332" cy="107102"/>
          </a:xfrm>
          <a:custGeom>
            <a:avLst/>
            <a:gdLst/>
            <a:ahLst/>
            <a:cxnLst/>
            <a:rect l="l" t="t" r="r" b="b"/>
            <a:pathLst>
              <a:path w="936625" h="118110">
                <a:moveTo>
                  <a:pt x="885606" y="59149"/>
                </a:moveTo>
                <a:lnTo>
                  <a:pt x="863766" y="46481"/>
                </a:lnTo>
                <a:lnTo>
                  <a:pt x="0" y="46481"/>
                </a:lnTo>
                <a:lnTo>
                  <a:pt x="0" y="71627"/>
                </a:lnTo>
                <a:lnTo>
                  <a:pt x="864456" y="71627"/>
                </a:lnTo>
                <a:lnTo>
                  <a:pt x="885606" y="59149"/>
                </a:lnTo>
                <a:close/>
              </a:path>
              <a:path w="936625" h="118110">
                <a:moveTo>
                  <a:pt x="936498" y="59435"/>
                </a:moveTo>
                <a:lnTo>
                  <a:pt x="841248" y="3809"/>
                </a:lnTo>
                <a:lnTo>
                  <a:pt x="835151" y="0"/>
                </a:lnTo>
                <a:lnTo>
                  <a:pt x="827531" y="2285"/>
                </a:lnTo>
                <a:lnTo>
                  <a:pt x="819912" y="14477"/>
                </a:lnTo>
                <a:lnTo>
                  <a:pt x="822198" y="22097"/>
                </a:lnTo>
                <a:lnTo>
                  <a:pt x="828293" y="25907"/>
                </a:lnTo>
                <a:lnTo>
                  <a:pt x="863766" y="46481"/>
                </a:lnTo>
                <a:lnTo>
                  <a:pt x="910589" y="46481"/>
                </a:lnTo>
                <a:lnTo>
                  <a:pt x="910589" y="74359"/>
                </a:lnTo>
                <a:lnTo>
                  <a:pt x="936498" y="59435"/>
                </a:lnTo>
                <a:close/>
              </a:path>
              <a:path w="936625" h="118110">
                <a:moveTo>
                  <a:pt x="910589" y="74359"/>
                </a:moveTo>
                <a:lnTo>
                  <a:pt x="910589" y="71627"/>
                </a:lnTo>
                <a:lnTo>
                  <a:pt x="864456" y="71627"/>
                </a:lnTo>
                <a:lnTo>
                  <a:pt x="828293" y="92963"/>
                </a:lnTo>
                <a:lnTo>
                  <a:pt x="822198" y="96012"/>
                </a:lnTo>
                <a:lnTo>
                  <a:pt x="819912" y="103631"/>
                </a:lnTo>
                <a:lnTo>
                  <a:pt x="827531" y="115823"/>
                </a:lnTo>
                <a:lnTo>
                  <a:pt x="835151" y="118109"/>
                </a:lnTo>
                <a:lnTo>
                  <a:pt x="841248" y="114300"/>
                </a:lnTo>
                <a:lnTo>
                  <a:pt x="910589" y="74359"/>
                </a:lnTo>
                <a:close/>
              </a:path>
              <a:path w="936625" h="118110">
                <a:moveTo>
                  <a:pt x="910589" y="71627"/>
                </a:moveTo>
                <a:lnTo>
                  <a:pt x="910589" y="46481"/>
                </a:lnTo>
                <a:lnTo>
                  <a:pt x="863766" y="46481"/>
                </a:lnTo>
                <a:lnTo>
                  <a:pt x="885606" y="59149"/>
                </a:lnTo>
                <a:lnTo>
                  <a:pt x="904493" y="48006"/>
                </a:lnTo>
                <a:lnTo>
                  <a:pt x="904493" y="71627"/>
                </a:lnTo>
                <a:lnTo>
                  <a:pt x="910589" y="71627"/>
                </a:lnTo>
                <a:close/>
              </a:path>
              <a:path w="936625" h="118110">
                <a:moveTo>
                  <a:pt x="904493" y="71627"/>
                </a:moveTo>
                <a:lnTo>
                  <a:pt x="904493" y="70103"/>
                </a:lnTo>
                <a:lnTo>
                  <a:pt x="885606" y="59149"/>
                </a:lnTo>
                <a:lnTo>
                  <a:pt x="864456" y="71627"/>
                </a:lnTo>
                <a:lnTo>
                  <a:pt x="904493" y="71627"/>
                </a:lnTo>
                <a:close/>
              </a:path>
              <a:path w="936625" h="118110">
                <a:moveTo>
                  <a:pt x="904493" y="70103"/>
                </a:moveTo>
                <a:lnTo>
                  <a:pt x="904493" y="48006"/>
                </a:lnTo>
                <a:lnTo>
                  <a:pt x="885606" y="59149"/>
                </a:lnTo>
                <a:lnTo>
                  <a:pt x="904493" y="70103"/>
                </a:lnTo>
                <a:close/>
              </a:path>
            </a:pathLst>
          </a:custGeom>
          <a:solidFill>
            <a:srgbClr val="000000"/>
          </a:solidFill>
        </p:spPr>
        <p:txBody>
          <a:bodyPr wrap="square" lIns="0" tIns="0" rIns="0" bIns="0" rtlCol="0"/>
          <a:lstStyle/>
          <a:p>
            <a:endParaRPr sz="1632"/>
          </a:p>
        </p:txBody>
      </p:sp>
      <p:sp>
        <p:nvSpPr>
          <p:cNvPr id="14" name="object 14"/>
          <p:cNvSpPr txBox="1"/>
          <p:nvPr/>
        </p:nvSpPr>
        <p:spPr>
          <a:xfrm>
            <a:off x="9262279" y="3679621"/>
            <a:ext cx="466988" cy="262787"/>
          </a:xfrm>
          <a:prstGeom prst="rect">
            <a:avLst/>
          </a:prstGeom>
        </p:spPr>
        <p:txBody>
          <a:bodyPr vert="horz" wrap="square" lIns="0" tIns="11516" rIns="0" bIns="0" rtlCol="0">
            <a:spAutoFit/>
          </a:bodyPr>
          <a:lstStyle/>
          <a:p>
            <a:pPr marL="11516">
              <a:spcBef>
                <a:spcPts val="91"/>
              </a:spcBef>
            </a:pPr>
            <a:r>
              <a:rPr sz="1632" b="1" i="1" spc="-322" dirty="0">
                <a:latin typeface="Trebuchet-BoldItalic"/>
                <a:cs typeface="Trebuchet-BoldItalic"/>
              </a:rPr>
              <a:t>T</a:t>
            </a:r>
            <a:r>
              <a:rPr sz="1632" b="1" i="1" spc="-141" dirty="0">
                <a:latin typeface="Trebuchet-BoldItalic"/>
                <a:cs typeface="Trebuchet-BoldItalic"/>
              </a:rPr>
              <a:t>ru</a:t>
            </a:r>
            <a:r>
              <a:rPr sz="1632" b="1" i="1" spc="-136" dirty="0">
                <a:latin typeface="Trebuchet-BoldItalic"/>
                <a:cs typeface="Trebuchet-BoldItalic"/>
              </a:rPr>
              <a:t>s</a:t>
            </a:r>
            <a:r>
              <a:rPr sz="1632" b="1" i="1" dirty="0">
                <a:latin typeface="Trebuchet-BoldItalic"/>
                <a:cs typeface="Trebuchet-BoldItalic"/>
              </a:rPr>
              <a:t>t</a:t>
            </a:r>
            <a:endParaRPr sz="1632" dirty="0">
              <a:latin typeface="Trebuchet-BoldItalic"/>
              <a:cs typeface="Trebuchet-BoldItalic"/>
            </a:endParaRPr>
          </a:p>
        </p:txBody>
      </p:sp>
      <p:grpSp>
        <p:nvGrpSpPr>
          <p:cNvPr id="15" name="object 15"/>
          <p:cNvGrpSpPr/>
          <p:nvPr/>
        </p:nvGrpSpPr>
        <p:grpSpPr>
          <a:xfrm>
            <a:off x="5960399" y="3942515"/>
            <a:ext cx="3681208" cy="1515555"/>
            <a:chOff x="4469777" y="3488435"/>
            <a:chExt cx="4059554" cy="1671320"/>
          </a:xfrm>
        </p:grpSpPr>
        <p:sp>
          <p:nvSpPr>
            <p:cNvPr id="16" name="object 16"/>
            <p:cNvSpPr/>
            <p:nvPr/>
          </p:nvSpPr>
          <p:spPr>
            <a:xfrm>
              <a:off x="7441187" y="3488435"/>
              <a:ext cx="505459" cy="289560"/>
            </a:xfrm>
            <a:custGeom>
              <a:avLst/>
              <a:gdLst/>
              <a:ahLst/>
              <a:cxnLst/>
              <a:rect l="l" t="t" r="r" b="b"/>
              <a:pathLst>
                <a:path w="505459" h="289560">
                  <a:moveTo>
                    <a:pt x="74304" y="210312"/>
                  </a:moveTo>
                  <a:lnTo>
                    <a:pt x="72780" y="202692"/>
                  </a:lnTo>
                  <a:lnTo>
                    <a:pt x="66684" y="199644"/>
                  </a:lnTo>
                  <a:lnTo>
                    <a:pt x="60588" y="195834"/>
                  </a:lnTo>
                  <a:lnTo>
                    <a:pt x="52968" y="198120"/>
                  </a:lnTo>
                  <a:lnTo>
                    <a:pt x="49158" y="204216"/>
                  </a:lnTo>
                  <a:lnTo>
                    <a:pt x="0" y="289559"/>
                  </a:lnTo>
                  <a:lnTo>
                    <a:pt x="9534" y="289559"/>
                  </a:lnTo>
                  <a:lnTo>
                    <a:pt x="9534" y="275844"/>
                  </a:lnTo>
                  <a:lnTo>
                    <a:pt x="50616" y="252350"/>
                  </a:lnTo>
                  <a:lnTo>
                    <a:pt x="71256" y="216408"/>
                  </a:lnTo>
                  <a:lnTo>
                    <a:pt x="74304" y="210312"/>
                  </a:lnTo>
                  <a:close/>
                </a:path>
                <a:path w="505459" h="289560">
                  <a:moveTo>
                    <a:pt x="50616" y="252350"/>
                  </a:moveTo>
                  <a:lnTo>
                    <a:pt x="9534" y="275844"/>
                  </a:lnTo>
                  <a:lnTo>
                    <a:pt x="16392" y="287542"/>
                  </a:lnTo>
                  <a:lnTo>
                    <a:pt x="16392" y="274320"/>
                  </a:lnTo>
                  <a:lnTo>
                    <a:pt x="37892" y="274506"/>
                  </a:lnTo>
                  <a:lnTo>
                    <a:pt x="50616" y="252350"/>
                  </a:lnTo>
                  <a:close/>
                </a:path>
                <a:path w="505459" h="289560">
                  <a:moveTo>
                    <a:pt x="17574" y="289559"/>
                  </a:moveTo>
                  <a:lnTo>
                    <a:pt x="9534" y="275844"/>
                  </a:lnTo>
                  <a:lnTo>
                    <a:pt x="9534" y="289559"/>
                  </a:lnTo>
                  <a:lnTo>
                    <a:pt x="17574" y="289559"/>
                  </a:lnTo>
                  <a:close/>
                </a:path>
                <a:path w="505459" h="289560">
                  <a:moveTo>
                    <a:pt x="37892" y="274506"/>
                  </a:moveTo>
                  <a:lnTo>
                    <a:pt x="16392" y="274320"/>
                  </a:lnTo>
                  <a:lnTo>
                    <a:pt x="24926" y="289559"/>
                  </a:lnTo>
                  <a:lnTo>
                    <a:pt x="29248" y="289559"/>
                  </a:lnTo>
                  <a:lnTo>
                    <a:pt x="37892" y="274506"/>
                  </a:lnTo>
                  <a:close/>
                </a:path>
                <a:path w="505459" h="289560">
                  <a:moveTo>
                    <a:pt x="24926" y="289559"/>
                  </a:moveTo>
                  <a:lnTo>
                    <a:pt x="16392" y="274320"/>
                  </a:lnTo>
                  <a:lnTo>
                    <a:pt x="16392" y="287542"/>
                  </a:lnTo>
                  <a:lnTo>
                    <a:pt x="17574" y="289559"/>
                  </a:lnTo>
                  <a:lnTo>
                    <a:pt x="24926" y="289559"/>
                  </a:lnTo>
                  <a:close/>
                </a:path>
                <a:path w="505459" h="289560">
                  <a:moveTo>
                    <a:pt x="116976" y="289559"/>
                  </a:moveTo>
                  <a:lnTo>
                    <a:pt x="116976" y="280416"/>
                  </a:lnTo>
                  <a:lnTo>
                    <a:pt x="111642" y="275082"/>
                  </a:lnTo>
                  <a:lnTo>
                    <a:pt x="104022" y="275082"/>
                  </a:lnTo>
                  <a:lnTo>
                    <a:pt x="63083" y="274726"/>
                  </a:lnTo>
                  <a:lnTo>
                    <a:pt x="37145" y="289559"/>
                  </a:lnTo>
                  <a:lnTo>
                    <a:pt x="116976" y="289559"/>
                  </a:lnTo>
                  <a:close/>
                </a:path>
                <a:path w="505459" h="289560">
                  <a:moveTo>
                    <a:pt x="504834" y="22098"/>
                  </a:moveTo>
                  <a:lnTo>
                    <a:pt x="491880" y="0"/>
                  </a:lnTo>
                  <a:lnTo>
                    <a:pt x="50616" y="252350"/>
                  </a:lnTo>
                  <a:lnTo>
                    <a:pt x="37892" y="274506"/>
                  </a:lnTo>
                  <a:lnTo>
                    <a:pt x="63083" y="274726"/>
                  </a:lnTo>
                  <a:lnTo>
                    <a:pt x="504834" y="22098"/>
                  </a:lnTo>
                  <a:close/>
                </a:path>
              </a:pathLst>
            </a:custGeom>
            <a:solidFill>
              <a:srgbClr val="000000"/>
            </a:solidFill>
          </p:spPr>
          <p:txBody>
            <a:bodyPr wrap="square" lIns="0" tIns="0" rIns="0" bIns="0" rtlCol="0"/>
            <a:lstStyle/>
            <a:p>
              <a:endParaRPr sz="1632"/>
            </a:p>
          </p:txBody>
        </p:sp>
        <p:pic>
          <p:nvPicPr>
            <p:cNvPr id="17" name="object 17"/>
            <p:cNvPicPr/>
            <p:nvPr/>
          </p:nvPicPr>
          <p:blipFill>
            <a:blip r:embed="rId3" cstate="print"/>
            <a:stretch>
              <a:fillRect/>
            </a:stretch>
          </p:blipFill>
          <p:spPr>
            <a:xfrm>
              <a:off x="5571548" y="3777995"/>
              <a:ext cx="1903984" cy="857250"/>
            </a:xfrm>
            <a:prstGeom prst="rect">
              <a:avLst/>
            </a:prstGeom>
          </p:spPr>
        </p:pic>
        <p:sp>
          <p:nvSpPr>
            <p:cNvPr id="18" name="object 18"/>
            <p:cNvSpPr/>
            <p:nvPr/>
          </p:nvSpPr>
          <p:spPr>
            <a:xfrm>
              <a:off x="4887756" y="3777995"/>
              <a:ext cx="3223260" cy="857250"/>
            </a:xfrm>
            <a:custGeom>
              <a:avLst/>
              <a:gdLst/>
              <a:ahLst/>
              <a:cxnLst/>
              <a:rect l="l" t="t" r="r" b="b"/>
              <a:pathLst>
                <a:path w="3223259" h="857250">
                  <a:moveTo>
                    <a:pt x="738826" y="0"/>
                  </a:moveTo>
                  <a:lnTo>
                    <a:pt x="705970" y="0"/>
                  </a:lnTo>
                  <a:lnTo>
                    <a:pt x="0" y="857250"/>
                  </a:lnTo>
                  <a:lnTo>
                    <a:pt x="32855" y="857250"/>
                  </a:lnTo>
                  <a:lnTo>
                    <a:pt x="738826" y="0"/>
                  </a:lnTo>
                  <a:close/>
                </a:path>
                <a:path w="3223259" h="857250">
                  <a:moveTo>
                    <a:pt x="3223215" y="857249"/>
                  </a:moveTo>
                  <a:lnTo>
                    <a:pt x="2517244" y="0"/>
                  </a:lnTo>
                  <a:lnTo>
                    <a:pt x="2484389" y="0"/>
                  </a:lnTo>
                  <a:lnTo>
                    <a:pt x="3190359" y="857249"/>
                  </a:lnTo>
                  <a:lnTo>
                    <a:pt x="3223215" y="857249"/>
                  </a:lnTo>
                  <a:close/>
                </a:path>
              </a:pathLst>
            </a:custGeom>
            <a:solidFill>
              <a:srgbClr val="375C89"/>
            </a:solidFill>
          </p:spPr>
          <p:txBody>
            <a:bodyPr wrap="square" lIns="0" tIns="0" rIns="0" bIns="0" rtlCol="0"/>
            <a:lstStyle/>
            <a:p>
              <a:endParaRPr sz="1632"/>
            </a:p>
          </p:txBody>
        </p:sp>
        <p:sp>
          <p:nvSpPr>
            <p:cNvPr id="19" name="object 19"/>
            <p:cNvSpPr/>
            <p:nvPr/>
          </p:nvSpPr>
          <p:spPr>
            <a:xfrm>
              <a:off x="7435481" y="3777995"/>
              <a:ext cx="123189" cy="10795"/>
            </a:xfrm>
            <a:custGeom>
              <a:avLst/>
              <a:gdLst/>
              <a:ahLst/>
              <a:cxnLst/>
              <a:rect l="l" t="t" r="r" b="b"/>
              <a:pathLst>
                <a:path w="123190" h="10795">
                  <a:moveTo>
                    <a:pt x="122682" y="5334"/>
                  </a:moveTo>
                  <a:lnTo>
                    <a:pt x="122682" y="0"/>
                  </a:lnTo>
                  <a:lnTo>
                    <a:pt x="42851" y="0"/>
                  </a:lnTo>
                  <a:lnTo>
                    <a:pt x="28194" y="8382"/>
                  </a:lnTo>
                  <a:lnTo>
                    <a:pt x="23280" y="0"/>
                  </a:lnTo>
                  <a:lnTo>
                    <a:pt x="5705" y="0"/>
                  </a:lnTo>
                  <a:lnTo>
                    <a:pt x="0" y="9906"/>
                  </a:lnTo>
                  <a:lnTo>
                    <a:pt x="109728" y="10668"/>
                  </a:lnTo>
                  <a:lnTo>
                    <a:pt x="116586" y="10668"/>
                  </a:lnTo>
                  <a:lnTo>
                    <a:pt x="122682" y="5334"/>
                  </a:lnTo>
                  <a:close/>
                </a:path>
                <a:path w="123190" h="10795">
                  <a:moveTo>
                    <a:pt x="42851" y="0"/>
                  </a:moveTo>
                  <a:lnTo>
                    <a:pt x="34954" y="0"/>
                  </a:lnTo>
                  <a:lnTo>
                    <a:pt x="32766" y="3810"/>
                  </a:lnTo>
                  <a:lnTo>
                    <a:pt x="30632" y="0"/>
                  </a:lnTo>
                  <a:lnTo>
                    <a:pt x="23280" y="0"/>
                  </a:lnTo>
                  <a:lnTo>
                    <a:pt x="28194" y="8382"/>
                  </a:lnTo>
                  <a:lnTo>
                    <a:pt x="42851" y="0"/>
                  </a:lnTo>
                  <a:close/>
                </a:path>
                <a:path w="123190" h="10795">
                  <a:moveTo>
                    <a:pt x="34954" y="0"/>
                  </a:moveTo>
                  <a:lnTo>
                    <a:pt x="30632" y="0"/>
                  </a:lnTo>
                  <a:lnTo>
                    <a:pt x="32766" y="3810"/>
                  </a:lnTo>
                  <a:lnTo>
                    <a:pt x="34954" y="0"/>
                  </a:lnTo>
                  <a:close/>
                </a:path>
              </a:pathLst>
            </a:custGeom>
            <a:solidFill>
              <a:srgbClr val="000000"/>
            </a:solidFill>
          </p:spPr>
          <p:txBody>
            <a:bodyPr wrap="square" lIns="0" tIns="0" rIns="0" bIns="0" rtlCol="0"/>
            <a:lstStyle/>
            <a:p>
              <a:endParaRPr sz="1632"/>
            </a:p>
          </p:txBody>
        </p:sp>
        <p:pic>
          <p:nvPicPr>
            <p:cNvPr id="20" name="object 20"/>
            <p:cNvPicPr/>
            <p:nvPr/>
          </p:nvPicPr>
          <p:blipFill>
            <a:blip r:embed="rId4" cstate="print"/>
            <a:stretch>
              <a:fillRect/>
            </a:stretch>
          </p:blipFill>
          <p:spPr>
            <a:xfrm>
              <a:off x="5647707" y="4635245"/>
              <a:ext cx="1675505" cy="515862"/>
            </a:xfrm>
            <a:prstGeom prst="rect">
              <a:avLst/>
            </a:prstGeom>
          </p:spPr>
        </p:pic>
        <p:sp>
          <p:nvSpPr>
            <p:cNvPr id="21" name="object 21"/>
            <p:cNvSpPr/>
            <p:nvPr/>
          </p:nvSpPr>
          <p:spPr>
            <a:xfrm>
              <a:off x="4469777" y="4635245"/>
              <a:ext cx="4059554" cy="524510"/>
            </a:xfrm>
            <a:custGeom>
              <a:avLst/>
              <a:gdLst/>
              <a:ahLst/>
              <a:cxnLst/>
              <a:rect l="l" t="t" r="r" b="b"/>
              <a:pathLst>
                <a:path w="4059554" h="524510">
                  <a:moveTo>
                    <a:pt x="450835" y="0"/>
                  </a:moveTo>
                  <a:lnTo>
                    <a:pt x="417979" y="0"/>
                  </a:lnTo>
                  <a:lnTo>
                    <a:pt x="3809" y="502919"/>
                  </a:lnTo>
                  <a:lnTo>
                    <a:pt x="761" y="506729"/>
                  </a:lnTo>
                  <a:lnTo>
                    <a:pt x="0" y="512063"/>
                  </a:lnTo>
                  <a:lnTo>
                    <a:pt x="1523" y="516635"/>
                  </a:lnTo>
                  <a:lnTo>
                    <a:pt x="3809" y="521207"/>
                  </a:lnTo>
                  <a:lnTo>
                    <a:pt x="8381" y="524255"/>
                  </a:lnTo>
                  <a:lnTo>
                    <a:pt x="12953" y="524255"/>
                  </a:lnTo>
                  <a:lnTo>
                    <a:pt x="12953" y="498347"/>
                  </a:lnTo>
                  <a:lnTo>
                    <a:pt x="40430" y="498347"/>
                  </a:lnTo>
                  <a:lnTo>
                    <a:pt x="450835" y="0"/>
                  </a:lnTo>
                  <a:close/>
                </a:path>
                <a:path w="4059554" h="524510">
                  <a:moveTo>
                    <a:pt x="40430" y="498347"/>
                  </a:moveTo>
                  <a:lnTo>
                    <a:pt x="12953" y="498347"/>
                  </a:lnTo>
                  <a:lnTo>
                    <a:pt x="22859" y="519683"/>
                  </a:lnTo>
                  <a:lnTo>
                    <a:pt x="40430" y="498347"/>
                  </a:lnTo>
                  <a:close/>
                </a:path>
                <a:path w="4059554" h="524510">
                  <a:moveTo>
                    <a:pt x="4045457" y="524255"/>
                  </a:moveTo>
                  <a:lnTo>
                    <a:pt x="4045457" y="498347"/>
                  </a:lnTo>
                  <a:lnTo>
                    <a:pt x="4036314" y="519683"/>
                  </a:lnTo>
                  <a:lnTo>
                    <a:pt x="4018743" y="498347"/>
                  </a:lnTo>
                  <a:lnTo>
                    <a:pt x="40430" y="498347"/>
                  </a:lnTo>
                  <a:lnTo>
                    <a:pt x="22859" y="519683"/>
                  </a:lnTo>
                  <a:lnTo>
                    <a:pt x="12953" y="498347"/>
                  </a:lnTo>
                  <a:lnTo>
                    <a:pt x="12953" y="524255"/>
                  </a:lnTo>
                  <a:lnTo>
                    <a:pt x="4045457" y="524255"/>
                  </a:lnTo>
                  <a:close/>
                </a:path>
                <a:path w="4059554" h="524510">
                  <a:moveTo>
                    <a:pt x="4059174" y="512063"/>
                  </a:moveTo>
                  <a:lnTo>
                    <a:pt x="4058412" y="506729"/>
                  </a:lnTo>
                  <a:lnTo>
                    <a:pt x="4055364" y="502919"/>
                  </a:lnTo>
                  <a:lnTo>
                    <a:pt x="3641194" y="0"/>
                  </a:lnTo>
                  <a:lnTo>
                    <a:pt x="3608338" y="0"/>
                  </a:lnTo>
                  <a:lnTo>
                    <a:pt x="4018743" y="498347"/>
                  </a:lnTo>
                  <a:lnTo>
                    <a:pt x="4045457" y="498347"/>
                  </a:lnTo>
                  <a:lnTo>
                    <a:pt x="4045457" y="524255"/>
                  </a:lnTo>
                  <a:lnTo>
                    <a:pt x="4050791" y="524255"/>
                  </a:lnTo>
                  <a:lnTo>
                    <a:pt x="4055364" y="521207"/>
                  </a:lnTo>
                  <a:lnTo>
                    <a:pt x="4056888" y="516635"/>
                  </a:lnTo>
                  <a:lnTo>
                    <a:pt x="4059174" y="512063"/>
                  </a:lnTo>
                  <a:close/>
                </a:path>
                <a:path w="4059554" h="524510">
                  <a:moveTo>
                    <a:pt x="4045457" y="498347"/>
                  </a:moveTo>
                  <a:lnTo>
                    <a:pt x="4018743" y="498347"/>
                  </a:lnTo>
                  <a:lnTo>
                    <a:pt x="4036314" y="519683"/>
                  </a:lnTo>
                  <a:lnTo>
                    <a:pt x="4045457" y="498347"/>
                  </a:lnTo>
                  <a:close/>
                </a:path>
              </a:pathLst>
            </a:custGeom>
            <a:solidFill>
              <a:srgbClr val="375C89"/>
            </a:solidFill>
          </p:spPr>
          <p:txBody>
            <a:bodyPr wrap="square" lIns="0" tIns="0" rIns="0" bIns="0" rtlCol="0"/>
            <a:lstStyle/>
            <a:p>
              <a:endParaRPr sz="1632"/>
            </a:p>
          </p:txBody>
        </p:sp>
      </p:grpSp>
      <p:pic>
        <p:nvPicPr>
          <p:cNvPr id="22" name="object 22"/>
          <p:cNvPicPr/>
          <p:nvPr/>
        </p:nvPicPr>
        <p:blipFill>
          <a:blip r:embed="rId5" cstate="print"/>
          <a:stretch>
            <a:fillRect/>
          </a:stretch>
        </p:blipFill>
        <p:spPr>
          <a:xfrm>
            <a:off x="1364071" y="3480311"/>
            <a:ext cx="2197324" cy="1918857"/>
          </a:xfrm>
          <a:prstGeom prst="rect">
            <a:avLst/>
          </a:prstGeom>
        </p:spPr>
      </p:pic>
      <p:sp>
        <p:nvSpPr>
          <p:cNvPr id="23" name="object 23"/>
          <p:cNvSpPr txBox="1"/>
          <p:nvPr/>
        </p:nvSpPr>
        <p:spPr>
          <a:xfrm>
            <a:off x="1679570" y="5497372"/>
            <a:ext cx="1833406" cy="262787"/>
          </a:xfrm>
          <a:prstGeom prst="rect">
            <a:avLst/>
          </a:prstGeom>
        </p:spPr>
        <p:txBody>
          <a:bodyPr vert="horz" wrap="square" lIns="0" tIns="11516" rIns="0" bIns="0" rtlCol="0">
            <a:spAutoFit/>
          </a:bodyPr>
          <a:lstStyle/>
          <a:p>
            <a:pPr marL="11516">
              <a:spcBef>
                <a:spcPts val="91"/>
              </a:spcBef>
            </a:pPr>
            <a:r>
              <a:rPr sz="1632" b="1" i="1" spc="-136" dirty="0">
                <a:latin typeface="Trebuchet-BoldItalic"/>
                <a:cs typeface="Trebuchet-BoldItalic"/>
              </a:rPr>
              <a:t>Rea</a:t>
            </a:r>
            <a:r>
              <a:rPr sz="1632" b="1" i="1" dirty="0">
                <a:latin typeface="Trebuchet-BoldItalic"/>
                <a:cs typeface="Trebuchet-BoldItalic"/>
              </a:rPr>
              <a:t>l</a:t>
            </a:r>
            <a:r>
              <a:rPr sz="1632" b="1" i="1" spc="-295" dirty="0">
                <a:latin typeface="Trebuchet-BoldItalic"/>
                <a:cs typeface="Trebuchet-BoldItalic"/>
              </a:rPr>
              <a:t> </a:t>
            </a:r>
            <a:r>
              <a:rPr sz="1632" b="1" i="1" spc="-136" dirty="0">
                <a:latin typeface="Trebuchet-BoldItalic"/>
                <a:cs typeface="Trebuchet-BoldItalic"/>
              </a:rPr>
              <a:t>“Physical</a:t>
            </a:r>
            <a:r>
              <a:rPr sz="1632" b="1" i="1" dirty="0">
                <a:latin typeface="Trebuchet-BoldItalic"/>
                <a:cs typeface="Trebuchet-BoldItalic"/>
              </a:rPr>
              <a:t>”</a:t>
            </a:r>
            <a:r>
              <a:rPr sz="1632" b="1" i="1" spc="-295" dirty="0">
                <a:latin typeface="Trebuchet-BoldItalic"/>
                <a:cs typeface="Trebuchet-BoldItalic"/>
              </a:rPr>
              <a:t> </a:t>
            </a:r>
            <a:r>
              <a:rPr sz="1632" b="1" i="1" spc="-141" dirty="0">
                <a:latin typeface="Trebuchet-BoldItalic"/>
                <a:cs typeface="Trebuchet-BoldItalic"/>
              </a:rPr>
              <a:t>Home</a:t>
            </a:r>
            <a:endParaRPr sz="1632" dirty="0">
              <a:latin typeface="Trebuchet-BoldItalic"/>
              <a:cs typeface="Trebuchet-BoldItalic"/>
            </a:endParaRPr>
          </a:p>
        </p:txBody>
      </p:sp>
      <p:sp>
        <p:nvSpPr>
          <p:cNvPr id="24" name="object 24"/>
          <p:cNvSpPr txBox="1"/>
          <p:nvPr/>
        </p:nvSpPr>
        <p:spPr>
          <a:xfrm>
            <a:off x="5206795" y="5257982"/>
            <a:ext cx="661616" cy="262787"/>
          </a:xfrm>
          <a:prstGeom prst="rect">
            <a:avLst/>
          </a:prstGeom>
        </p:spPr>
        <p:txBody>
          <a:bodyPr vert="horz" wrap="square" lIns="0" tIns="11516" rIns="0" bIns="0" rtlCol="0">
            <a:spAutoFit/>
          </a:bodyPr>
          <a:lstStyle/>
          <a:p>
            <a:pPr marL="11516">
              <a:spcBef>
                <a:spcPts val="91"/>
              </a:spcBef>
            </a:pPr>
            <a:r>
              <a:rPr sz="1632" b="1" i="1" spc="-322" dirty="0">
                <a:latin typeface="Trebuchet-BoldItalic"/>
                <a:cs typeface="Trebuchet-BoldItalic"/>
              </a:rPr>
              <a:t>T</a:t>
            </a:r>
            <a:r>
              <a:rPr sz="1632" b="1" i="1" spc="-141" dirty="0">
                <a:latin typeface="Trebuchet-BoldItalic"/>
                <a:cs typeface="Trebuchet-BoldItalic"/>
              </a:rPr>
              <a:t>ru</a:t>
            </a:r>
            <a:r>
              <a:rPr sz="1632" b="1" i="1" spc="-136" dirty="0">
                <a:latin typeface="Trebuchet-BoldItalic"/>
                <a:cs typeface="Trebuchet-BoldItalic"/>
              </a:rPr>
              <a:t>s</a:t>
            </a:r>
            <a:r>
              <a:rPr sz="1632" b="1" i="1" spc="-141" dirty="0">
                <a:latin typeface="Trebuchet-BoldItalic"/>
                <a:cs typeface="Trebuchet-BoldItalic"/>
              </a:rPr>
              <a:t>t</a:t>
            </a:r>
            <a:r>
              <a:rPr sz="1632" b="1" i="1" spc="-136" dirty="0">
                <a:latin typeface="Trebuchet-BoldItalic"/>
                <a:cs typeface="Trebuchet-BoldItalic"/>
              </a:rPr>
              <a:t>e</a:t>
            </a:r>
            <a:r>
              <a:rPr sz="1632" b="1" i="1" dirty="0">
                <a:latin typeface="Trebuchet-BoldItalic"/>
                <a:cs typeface="Trebuchet-BoldItalic"/>
              </a:rPr>
              <a:t>e</a:t>
            </a:r>
            <a:endParaRPr sz="1632" dirty="0">
              <a:latin typeface="Trebuchet-BoldItalic"/>
              <a:cs typeface="Trebuchet-BoldItalic"/>
            </a:endParaRPr>
          </a:p>
        </p:txBody>
      </p:sp>
      <p:sp>
        <p:nvSpPr>
          <p:cNvPr id="25" name="object 25"/>
          <p:cNvSpPr txBox="1"/>
          <p:nvPr/>
        </p:nvSpPr>
        <p:spPr>
          <a:xfrm>
            <a:off x="9825584" y="5226158"/>
            <a:ext cx="961617" cy="262787"/>
          </a:xfrm>
          <a:prstGeom prst="rect">
            <a:avLst/>
          </a:prstGeom>
        </p:spPr>
        <p:txBody>
          <a:bodyPr vert="horz" wrap="square" lIns="0" tIns="11516" rIns="0" bIns="0" rtlCol="0">
            <a:spAutoFit/>
          </a:bodyPr>
          <a:lstStyle/>
          <a:p>
            <a:pPr marL="11516">
              <a:spcBef>
                <a:spcPts val="91"/>
              </a:spcBef>
            </a:pPr>
            <a:r>
              <a:rPr sz="1632" b="1" i="1" spc="-136" dirty="0">
                <a:latin typeface="Trebuchet-BoldItalic"/>
                <a:cs typeface="Trebuchet-BoldItalic"/>
              </a:rPr>
              <a:t>Beneficiary</a:t>
            </a:r>
            <a:endParaRPr sz="1632" dirty="0">
              <a:latin typeface="Trebuchet-BoldItalic"/>
              <a:cs typeface="Trebuchet-BoldItalic"/>
            </a:endParaRPr>
          </a:p>
        </p:txBody>
      </p:sp>
      <p:sp>
        <p:nvSpPr>
          <p:cNvPr id="26" name="object 26"/>
          <p:cNvSpPr txBox="1"/>
          <p:nvPr/>
        </p:nvSpPr>
        <p:spPr>
          <a:xfrm>
            <a:off x="6448693" y="5520769"/>
            <a:ext cx="1533405" cy="262787"/>
          </a:xfrm>
          <a:prstGeom prst="rect">
            <a:avLst/>
          </a:prstGeom>
        </p:spPr>
        <p:txBody>
          <a:bodyPr vert="horz" wrap="square" lIns="0" tIns="11516" rIns="0" bIns="0" rtlCol="0">
            <a:spAutoFit/>
          </a:bodyPr>
          <a:lstStyle/>
          <a:p>
            <a:pPr marL="11516">
              <a:spcBef>
                <a:spcPts val="91"/>
              </a:spcBef>
            </a:pPr>
            <a:r>
              <a:rPr sz="1632" b="1" i="1" spc="-141" dirty="0">
                <a:latin typeface="Trebuchet-BoldItalic"/>
                <a:cs typeface="Trebuchet-BoldItalic"/>
              </a:rPr>
              <a:t>Fictiona</a:t>
            </a:r>
            <a:r>
              <a:rPr sz="1632" b="1" i="1" dirty="0">
                <a:latin typeface="Trebuchet-BoldItalic"/>
                <a:cs typeface="Trebuchet-BoldItalic"/>
              </a:rPr>
              <a:t>l</a:t>
            </a:r>
            <a:r>
              <a:rPr sz="1632" b="1" i="1" spc="-299" dirty="0">
                <a:latin typeface="Trebuchet-BoldItalic"/>
                <a:cs typeface="Trebuchet-BoldItalic"/>
              </a:rPr>
              <a:t> </a:t>
            </a:r>
            <a:r>
              <a:rPr sz="1632" b="1" i="1" spc="-136" dirty="0">
                <a:latin typeface="Trebuchet-BoldItalic"/>
                <a:cs typeface="Trebuchet-BoldItalic"/>
              </a:rPr>
              <a:t>“Righ</a:t>
            </a:r>
            <a:r>
              <a:rPr sz="1632" b="1" i="1" dirty="0">
                <a:latin typeface="Trebuchet-BoldItalic"/>
                <a:cs typeface="Trebuchet-BoldItalic"/>
              </a:rPr>
              <a:t>t</a:t>
            </a:r>
            <a:r>
              <a:rPr sz="1632" b="1" i="1" spc="-281" dirty="0">
                <a:latin typeface="Trebuchet-BoldItalic"/>
                <a:cs typeface="Trebuchet-BoldItalic"/>
              </a:rPr>
              <a:t> </a:t>
            </a:r>
            <a:r>
              <a:rPr sz="1632" b="1" i="1" spc="-136" dirty="0">
                <a:latin typeface="Trebuchet-BoldItalic"/>
                <a:cs typeface="Trebuchet-BoldItalic"/>
              </a:rPr>
              <a:t>of</a:t>
            </a:r>
            <a:endParaRPr sz="1632" dirty="0">
              <a:latin typeface="Trebuchet-BoldItalic"/>
              <a:cs typeface="Trebuchet-BoldItalic"/>
            </a:endParaRPr>
          </a:p>
        </p:txBody>
      </p:sp>
      <p:sp>
        <p:nvSpPr>
          <p:cNvPr id="28" name="object 28"/>
          <p:cNvSpPr txBox="1"/>
          <p:nvPr/>
        </p:nvSpPr>
        <p:spPr>
          <a:xfrm>
            <a:off x="7734795" y="5520769"/>
            <a:ext cx="1441850" cy="262787"/>
          </a:xfrm>
          <a:prstGeom prst="rect">
            <a:avLst/>
          </a:prstGeom>
        </p:spPr>
        <p:txBody>
          <a:bodyPr vert="horz" wrap="square" lIns="0" tIns="11516" rIns="0" bIns="0" rtlCol="0">
            <a:spAutoFit/>
          </a:bodyPr>
          <a:lstStyle/>
          <a:p>
            <a:pPr marL="11516">
              <a:spcBef>
                <a:spcPts val="91"/>
              </a:spcBef>
            </a:pPr>
            <a:r>
              <a:rPr sz="1632" b="1" i="1" spc="-136" dirty="0">
                <a:latin typeface="Trebuchet-BoldItalic"/>
                <a:cs typeface="Trebuchet-BoldItalic"/>
              </a:rPr>
              <a:t>Use</a:t>
            </a:r>
            <a:r>
              <a:rPr sz="1632" b="1" i="1" dirty="0">
                <a:latin typeface="Trebuchet-BoldItalic"/>
                <a:cs typeface="Trebuchet-BoldItalic"/>
              </a:rPr>
              <a:t>”</a:t>
            </a:r>
            <a:r>
              <a:rPr sz="1632" b="1" i="1" spc="-295" dirty="0">
                <a:latin typeface="Trebuchet-BoldItalic"/>
                <a:cs typeface="Trebuchet-BoldItalic"/>
              </a:rPr>
              <a:t> </a:t>
            </a:r>
            <a:r>
              <a:rPr sz="1632" b="1" i="1" spc="-136" dirty="0">
                <a:latin typeface="Trebuchet-BoldItalic"/>
                <a:cs typeface="Trebuchet-BoldItalic"/>
              </a:rPr>
              <a:t>a</a:t>
            </a:r>
            <a:r>
              <a:rPr sz="1632" b="1" i="1" dirty="0">
                <a:latin typeface="Trebuchet-BoldItalic"/>
                <a:cs typeface="Trebuchet-BoldItalic"/>
              </a:rPr>
              <a:t>s</a:t>
            </a:r>
            <a:r>
              <a:rPr sz="1632" b="1" i="1" spc="-286" dirty="0">
                <a:latin typeface="Trebuchet-BoldItalic"/>
                <a:cs typeface="Trebuchet-BoldItalic"/>
              </a:rPr>
              <a:t> </a:t>
            </a:r>
            <a:r>
              <a:rPr sz="1632" b="1" i="1" spc="-136" dirty="0">
                <a:latin typeface="Trebuchet-BoldItalic"/>
                <a:cs typeface="Trebuchet-BoldItalic"/>
              </a:rPr>
              <a:t>Proper</a:t>
            </a:r>
            <a:r>
              <a:rPr sz="1632" b="1" i="1" spc="-141" dirty="0">
                <a:latin typeface="Trebuchet-BoldItalic"/>
                <a:cs typeface="Trebuchet-BoldItalic"/>
              </a:rPr>
              <a:t>t</a:t>
            </a:r>
            <a:r>
              <a:rPr sz="1632" b="1" i="1" dirty="0">
                <a:latin typeface="Trebuchet-BoldItalic"/>
                <a:cs typeface="Trebuchet-BoldItalic"/>
              </a:rPr>
              <a:t>y</a:t>
            </a:r>
            <a:endParaRPr sz="1632" dirty="0">
              <a:latin typeface="Trebuchet-BoldItalic"/>
              <a:cs typeface="Trebuchet-BoldItalic"/>
            </a:endParaRPr>
          </a:p>
        </p:txBody>
      </p:sp>
      <p:sp>
        <p:nvSpPr>
          <p:cNvPr id="31" name="object 31"/>
          <p:cNvSpPr txBox="1">
            <a:spLocks noGrp="1"/>
          </p:cNvSpPr>
          <p:nvPr>
            <p:ph type="sldNum" sz="quarter" idx="7"/>
          </p:nvPr>
        </p:nvSpPr>
        <p:spPr>
          <a:xfrm>
            <a:off x="9176645" y="6811771"/>
            <a:ext cx="243204"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9898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4935">
              <a:lnSpc>
                <a:spcPts val="1240"/>
              </a:lnSpc>
            </a:pPr>
            <a:fld id="{81D60167-4931-47E6-BA6A-407CBD079E47}" type="slidenum">
              <a:rPr lang="en-CA" smtClean="0"/>
              <a:pPr marL="114935">
                <a:lnSpc>
                  <a:spcPts val="1240"/>
                </a:lnSpc>
              </a:pPr>
              <a:t>13</a:t>
            </a:fld>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09254" y="537500"/>
            <a:ext cx="4662444" cy="504323"/>
          </a:xfrm>
          <a:prstGeom prst="rect">
            <a:avLst/>
          </a:prstGeom>
        </p:spPr>
        <p:txBody>
          <a:bodyPr vert="horz" wrap="square" lIns="0" tIns="11766" rIns="0" bIns="0" rtlCol="0" anchor="t">
            <a:spAutoFit/>
          </a:bodyPr>
          <a:lstStyle/>
          <a:p>
            <a:pPr marL="11206">
              <a:lnSpc>
                <a:spcPct val="100000"/>
              </a:lnSpc>
              <a:spcBef>
                <a:spcPts val="93"/>
              </a:spcBef>
            </a:pPr>
            <a:r>
              <a:rPr spc="-18" dirty="0"/>
              <a:t>What</a:t>
            </a:r>
            <a:r>
              <a:rPr spc="-71" dirty="0"/>
              <a:t> </a:t>
            </a:r>
            <a:r>
              <a:rPr spc="-13" dirty="0"/>
              <a:t>is</a:t>
            </a:r>
            <a:r>
              <a:rPr spc="-66" dirty="0"/>
              <a:t> </a:t>
            </a:r>
            <a:r>
              <a:rPr dirty="0"/>
              <a:t>a</a:t>
            </a:r>
            <a:r>
              <a:rPr spc="-66" dirty="0"/>
              <a:t> </a:t>
            </a:r>
            <a:r>
              <a:rPr spc="-26" dirty="0"/>
              <a:t>Right?</a:t>
            </a:r>
          </a:p>
        </p:txBody>
      </p:sp>
      <p:sp>
        <p:nvSpPr>
          <p:cNvPr id="5" name="object 5"/>
          <p:cNvSpPr txBox="1"/>
          <p:nvPr/>
        </p:nvSpPr>
        <p:spPr>
          <a:xfrm>
            <a:off x="2762781" y="1226176"/>
            <a:ext cx="6384551" cy="843745"/>
          </a:xfrm>
          <a:prstGeom prst="rect">
            <a:avLst/>
          </a:prstGeom>
        </p:spPr>
        <p:txBody>
          <a:bodyPr vert="horz" wrap="square" lIns="0" tIns="10085" rIns="0" bIns="0" rtlCol="0">
            <a:spAutoFit/>
          </a:bodyPr>
          <a:lstStyle/>
          <a:p>
            <a:pPr marL="11206" marR="4483" algn="ctr">
              <a:spcBef>
                <a:spcPts val="79"/>
              </a:spcBef>
            </a:pPr>
            <a:r>
              <a:rPr sz="1500" b="1" i="1" spc="-9" dirty="0">
                <a:latin typeface="Candara-BoldItalic"/>
                <a:cs typeface="Candara-BoldItalic"/>
              </a:rPr>
              <a:t>An</a:t>
            </a:r>
            <a:r>
              <a:rPr sz="1500" b="1" i="1" dirty="0">
                <a:latin typeface="Candara-BoldItalic"/>
                <a:cs typeface="Candara-BoldItalic"/>
              </a:rPr>
              <a:t> </a:t>
            </a:r>
            <a:r>
              <a:rPr sz="1500" b="1" i="1" spc="-9" dirty="0">
                <a:latin typeface="Candara-BoldItalic"/>
                <a:cs typeface="Candara-BoldItalic"/>
              </a:rPr>
              <a:t>Ecclesiastical,</a:t>
            </a:r>
            <a:r>
              <a:rPr sz="1500" b="1" i="1" spc="-31" dirty="0">
                <a:latin typeface="Candara-BoldItalic"/>
                <a:cs typeface="Candara-BoldItalic"/>
              </a:rPr>
              <a:t> </a:t>
            </a:r>
            <a:r>
              <a:rPr sz="1500" b="1" i="1" spc="-4" dirty="0">
                <a:latin typeface="Candara-BoldItalic"/>
                <a:cs typeface="Candara-BoldItalic"/>
              </a:rPr>
              <a:t>Moral</a:t>
            </a:r>
            <a:r>
              <a:rPr sz="1500" b="1" i="1" spc="-9" dirty="0">
                <a:latin typeface="Candara-BoldItalic"/>
                <a:cs typeface="Candara-BoldItalic"/>
              </a:rPr>
              <a:t> or</a:t>
            </a:r>
            <a:r>
              <a:rPr sz="1500" b="1" i="1" dirty="0">
                <a:latin typeface="Candara-BoldItalic"/>
                <a:cs typeface="Candara-BoldItalic"/>
              </a:rPr>
              <a:t> </a:t>
            </a:r>
            <a:r>
              <a:rPr sz="1500" b="1" i="1" spc="-9" dirty="0">
                <a:latin typeface="Candara-BoldItalic"/>
                <a:cs typeface="Candara-BoldItalic"/>
              </a:rPr>
              <a:t>Legal</a:t>
            </a:r>
            <a:r>
              <a:rPr sz="1500" b="1" i="1" spc="-4" dirty="0">
                <a:latin typeface="Candara-BoldItalic"/>
                <a:cs typeface="Candara-BoldItalic"/>
              </a:rPr>
              <a:t> </a:t>
            </a:r>
            <a:r>
              <a:rPr sz="1500" b="1" i="1" spc="-18" dirty="0">
                <a:latin typeface="Candara-BoldItalic"/>
                <a:cs typeface="Candara-BoldItalic"/>
              </a:rPr>
              <a:t>Capacity,</a:t>
            </a:r>
            <a:r>
              <a:rPr sz="1500" b="1" i="1" spc="-13" dirty="0">
                <a:latin typeface="Candara-BoldItalic"/>
                <a:cs typeface="Candara-BoldItalic"/>
              </a:rPr>
              <a:t> </a:t>
            </a:r>
            <a:r>
              <a:rPr sz="1500" b="1" i="1" spc="-9" dirty="0">
                <a:latin typeface="Candara-BoldItalic"/>
                <a:cs typeface="Candara-BoldItalic"/>
              </a:rPr>
              <a:t>Privilege,</a:t>
            </a:r>
            <a:r>
              <a:rPr sz="1500" b="1" i="1" spc="-13" dirty="0">
                <a:latin typeface="Candara-BoldItalic"/>
                <a:cs typeface="Candara-BoldItalic"/>
              </a:rPr>
              <a:t> </a:t>
            </a:r>
            <a:r>
              <a:rPr sz="1500" b="1" i="1" spc="-18" dirty="0">
                <a:latin typeface="Candara-BoldItalic"/>
                <a:cs typeface="Candara-BoldItalic"/>
              </a:rPr>
              <a:t>Liberty,</a:t>
            </a:r>
            <a:r>
              <a:rPr sz="1500" b="1" i="1" spc="-4" dirty="0">
                <a:latin typeface="Candara-BoldItalic"/>
                <a:cs typeface="Candara-BoldItalic"/>
              </a:rPr>
              <a:t> </a:t>
            </a:r>
            <a:r>
              <a:rPr sz="1500" b="1" i="1" spc="-13" dirty="0">
                <a:latin typeface="Candara-BoldItalic"/>
                <a:cs typeface="Candara-BoldItalic"/>
              </a:rPr>
              <a:t>Faculty</a:t>
            </a:r>
            <a:r>
              <a:rPr sz="1500" b="1" i="1" spc="-18" dirty="0">
                <a:latin typeface="Candara-BoldItalic"/>
                <a:cs typeface="Candara-BoldItalic"/>
              </a:rPr>
              <a:t> </a:t>
            </a:r>
            <a:r>
              <a:rPr sz="1500" b="1" i="1" spc="-9" dirty="0">
                <a:latin typeface="Candara-BoldItalic"/>
                <a:cs typeface="Candara-BoldItalic"/>
              </a:rPr>
              <a:t>or</a:t>
            </a:r>
            <a:r>
              <a:rPr sz="1500" b="1" i="1" dirty="0">
                <a:latin typeface="Candara-BoldItalic"/>
                <a:cs typeface="Candara-BoldItalic"/>
              </a:rPr>
              <a:t> </a:t>
            </a:r>
            <a:r>
              <a:rPr sz="1500" b="1" i="1" spc="-9" dirty="0">
                <a:latin typeface="Candara-BoldItalic"/>
                <a:cs typeface="Candara-BoldItalic"/>
              </a:rPr>
              <a:t>Power</a:t>
            </a:r>
            <a:r>
              <a:rPr sz="1500" b="1" i="1" dirty="0">
                <a:latin typeface="Candara-BoldItalic"/>
                <a:cs typeface="Candara-BoldItalic"/>
              </a:rPr>
              <a:t> </a:t>
            </a:r>
            <a:r>
              <a:rPr sz="1500" b="1" i="1" spc="-9" dirty="0">
                <a:latin typeface="Candara-BoldItalic"/>
                <a:cs typeface="Candara-BoldItalic"/>
              </a:rPr>
              <a:t>and </a:t>
            </a:r>
            <a:r>
              <a:rPr sz="1500" b="1" i="1" spc="-304" dirty="0">
                <a:latin typeface="Candara-BoldItalic"/>
                <a:cs typeface="Candara-BoldItalic"/>
              </a:rPr>
              <a:t> </a:t>
            </a:r>
            <a:r>
              <a:rPr sz="1500" b="1" i="1" spc="-9" dirty="0">
                <a:latin typeface="Candara-BoldItalic"/>
                <a:cs typeface="Candara-BoldItalic"/>
              </a:rPr>
              <a:t>associated</a:t>
            </a:r>
            <a:r>
              <a:rPr sz="1500" b="1" i="1" spc="-22" dirty="0">
                <a:latin typeface="Candara-BoldItalic"/>
                <a:cs typeface="Candara-BoldItalic"/>
              </a:rPr>
              <a:t> </a:t>
            </a:r>
            <a:r>
              <a:rPr sz="1500" b="1" i="1" spc="-9" dirty="0">
                <a:latin typeface="Candara-BoldItalic"/>
                <a:cs typeface="Candara-BoldItalic"/>
              </a:rPr>
              <a:t>obligations,</a:t>
            </a:r>
            <a:r>
              <a:rPr sz="1500" b="1" i="1" spc="-31" dirty="0">
                <a:latin typeface="Candara-BoldItalic"/>
                <a:cs typeface="Candara-BoldItalic"/>
              </a:rPr>
              <a:t> </a:t>
            </a:r>
            <a:r>
              <a:rPr sz="1500" b="1" i="1" spc="-22" dirty="0">
                <a:latin typeface="Candara-BoldItalic"/>
                <a:cs typeface="Candara-BoldItalic"/>
              </a:rPr>
              <a:t>remedy,</a:t>
            </a:r>
            <a:r>
              <a:rPr sz="1500" b="1" i="1" spc="-13" dirty="0">
                <a:latin typeface="Candara-BoldItalic"/>
                <a:cs typeface="Candara-BoldItalic"/>
              </a:rPr>
              <a:t> </a:t>
            </a:r>
            <a:r>
              <a:rPr sz="1500" b="1" i="1" spc="-9" dirty="0">
                <a:latin typeface="Candara-BoldItalic"/>
                <a:cs typeface="Candara-BoldItalic"/>
              </a:rPr>
              <a:t>relief</a:t>
            </a:r>
            <a:r>
              <a:rPr sz="1500" b="1" i="1" spc="-22" dirty="0">
                <a:latin typeface="Candara-BoldItalic"/>
                <a:cs typeface="Candara-BoldItalic"/>
              </a:rPr>
              <a:t> </a:t>
            </a:r>
            <a:r>
              <a:rPr sz="1500" b="1" i="1" spc="-9" dirty="0">
                <a:latin typeface="Candara-BoldItalic"/>
                <a:cs typeface="Candara-BoldItalic"/>
              </a:rPr>
              <a:t>and exceptions</a:t>
            </a:r>
            <a:r>
              <a:rPr sz="1500" b="1" i="1" dirty="0">
                <a:latin typeface="Candara-BoldItalic"/>
                <a:cs typeface="Candara-BoldItalic"/>
              </a:rPr>
              <a:t> </a:t>
            </a:r>
            <a:r>
              <a:rPr sz="1500" b="1" i="1" spc="-9" dirty="0">
                <a:latin typeface="Candara-BoldItalic"/>
                <a:cs typeface="Candara-BoldItalic"/>
              </a:rPr>
              <a:t>held</a:t>
            </a:r>
            <a:r>
              <a:rPr sz="1500" b="1" i="1" spc="-18" dirty="0">
                <a:latin typeface="Candara-BoldItalic"/>
                <a:cs typeface="Candara-BoldItalic"/>
              </a:rPr>
              <a:t> </a:t>
            </a:r>
            <a:r>
              <a:rPr sz="1500" b="1" i="1" spc="-9" dirty="0">
                <a:latin typeface="Candara-BoldItalic"/>
                <a:cs typeface="Candara-BoldItalic"/>
              </a:rPr>
              <a:t>in</a:t>
            </a:r>
            <a:r>
              <a:rPr sz="1500" b="1" i="1" spc="-4" dirty="0">
                <a:latin typeface="Candara-BoldItalic"/>
                <a:cs typeface="Candara-BoldItalic"/>
              </a:rPr>
              <a:t> </a:t>
            </a:r>
            <a:r>
              <a:rPr sz="1500" b="1" i="1" spc="-18" dirty="0">
                <a:latin typeface="Candara-BoldItalic"/>
                <a:cs typeface="Candara-BoldItalic"/>
              </a:rPr>
              <a:t>Trust.</a:t>
            </a:r>
            <a:endParaRPr sz="1500" dirty="0">
              <a:latin typeface="Candara-BoldItalic"/>
              <a:cs typeface="Candara-BoldItalic"/>
            </a:endParaRPr>
          </a:p>
          <a:p>
            <a:pPr marR="73402" algn="ctr">
              <a:spcBef>
                <a:spcPts val="1085"/>
              </a:spcBef>
              <a:tabLst>
                <a:tab pos="3644908" algn="l"/>
              </a:tabLst>
            </a:pPr>
            <a:r>
              <a:rPr sz="1500" b="1" i="1" spc="-9" dirty="0">
                <a:latin typeface="Candara-BoldItalic"/>
                <a:cs typeface="Candara-BoldItalic"/>
              </a:rPr>
              <a:t>	</a:t>
            </a:r>
            <a:endParaRPr sz="1500" dirty="0">
              <a:latin typeface="Candara-BoldItalic"/>
              <a:cs typeface="Candara-BoldItalic"/>
            </a:endParaRPr>
          </a:p>
        </p:txBody>
      </p:sp>
      <p:grpSp>
        <p:nvGrpSpPr>
          <p:cNvPr id="6" name="object 6"/>
          <p:cNvGrpSpPr/>
          <p:nvPr/>
        </p:nvGrpSpPr>
        <p:grpSpPr>
          <a:xfrm>
            <a:off x="2482149" y="2669321"/>
            <a:ext cx="6345882" cy="2053344"/>
            <a:chOff x="1372469" y="2509918"/>
            <a:chExt cx="7191999" cy="2327123"/>
          </a:xfrm>
        </p:grpSpPr>
        <p:pic>
          <p:nvPicPr>
            <p:cNvPr id="8" name="object 8"/>
            <p:cNvPicPr/>
            <p:nvPr/>
          </p:nvPicPr>
          <p:blipFill>
            <a:blip r:embed="rId2" cstate="print"/>
            <a:stretch>
              <a:fillRect/>
            </a:stretch>
          </p:blipFill>
          <p:spPr>
            <a:xfrm>
              <a:off x="5639286" y="2927785"/>
              <a:ext cx="2014786" cy="150516"/>
            </a:xfrm>
            <a:prstGeom prst="rect">
              <a:avLst/>
            </a:prstGeom>
          </p:spPr>
        </p:pic>
        <p:sp>
          <p:nvSpPr>
            <p:cNvPr id="9" name="object 9"/>
            <p:cNvSpPr/>
            <p:nvPr/>
          </p:nvSpPr>
          <p:spPr>
            <a:xfrm>
              <a:off x="6181782" y="2509918"/>
              <a:ext cx="947419" cy="568960"/>
            </a:xfrm>
            <a:custGeom>
              <a:avLst/>
              <a:gdLst/>
              <a:ahLst/>
              <a:cxnLst/>
              <a:rect l="l" t="t" r="r" b="b"/>
              <a:pathLst>
                <a:path w="947420" h="568960">
                  <a:moveTo>
                    <a:pt x="946995" y="568383"/>
                  </a:moveTo>
                  <a:lnTo>
                    <a:pt x="482457" y="4301"/>
                  </a:lnTo>
                  <a:lnTo>
                    <a:pt x="480307" y="1433"/>
                  </a:lnTo>
                  <a:lnTo>
                    <a:pt x="476723" y="0"/>
                  </a:lnTo>
                  <a:lnTo>
                    <a:pt x="469555" y="0"/>
                  </a:lnTo>
                  <a:lnTo>
                    <a:pt x="466689" y="1433"/>
                  </a:lnTo>
                  <a:lnTo>
                    <a:pt x="464538" y="4301"/>
                  </a:lnTo>
                  <a:lnTo>
                    <a:pt x="0" y="568383"/>
                  </a:lnTo>
                  <a:lnTo>
                    <a:pt x="30314" y="568383"/>
                  </a:lnTo>
                  <a:lnTo>
                    <a:pt x="464538" y="41111"/>
                  </a:lnTo>
                  <a:lnTo>
                    <a:pt x="464538" y="19352"/>
                  </a:lnTo>
                  <a:lnTo>
                    <a:pt x="482457" y="19352"/>
                  </a:lnTo>
                  <a:lnTo>
                    <a:pt x="482457" y="41111"/>
                  </a:lnTo>
                  <a:lnTo>
                    <a:pt x="916681" y="568383"/>
                  </a:lnTo>
                  <a:lnTo>
                    <a:pt x="946995" y="568383"/>
                  </a:lnTo>
                  <a:close/>
                </a:path>
                <a:path w="947420" h="568960">
                  <a:moveTo>
                    <a:pt x="482457" y="19352"/>
                  </a:moveTo>
                  <a:lnTo>
                    <a:pt x="464538" y="19352"/>
                  </a:lnTo>
                  <a:lnTo>
                    <a:pt x="473497" y="30232"/>
                  </a:lnTo>
                  <a:lnTo>
                    <a:pt x="482457" y="19352"/>
                  </a:lnTo>
                  <a:close/>
                </a:path>
                <a:path w="947420" h="568960">
                  <a:moveTo>
                    <a:pt x="473497" y="30232"/>
                  </a:moveTo>
                  <a:lnTo>
                    <a:pt x="464538" y="19352"/>
                  </a:lnTo>
                  <a:lnTo>
                    <a:pt x="464538" y="41111"/>
                  </a:lnTo>
                  <a:lnTo>
                    <a:pt x="473497" y="30232"/>
                  </a:lnTo>
                  <a:close/>
                </a:path>
                <a:path w="947420" h="568960">
                  <a:moveTo>
                    <a:pt x="482457" y="41111"/>
                  </a:moveTo>
                  <a:lnTo>
                    <a:pt x="482457" y="19352"/>
                  </a:lnTo>
                  <a:lnTo>
                    <a:pt x="473497" y="30232"/>
                  </a:lnTo>
                  <a:lnTo>
                    <a:pt x="482457" y="41111"/>
                  </a:lnTo>
                  <a:close/>
                </a:path>
              </a:pathLst>
            </a:custGeom>
            <a:solidFill>
              <a:srgbClr val="385D8A"/>
            </a:solidFill>
          </p:spPr>
          <p:txBody>
            <a:bodyPr wrap="square" lIns="0" tIns="0" rIns="0" bIns="0" rtlCol="0"/>
            <a:lstStyle/>
            <a:p>
              <a:endParaRPr sz="1588"/>
            </a:p>
          </p:txBody>
        </p:sp>
        <p:pic>
          <p:nvPicPr>
            <p:cNvPr id="10" name="object 10"/>
            <p:cNvPicPr/>
            <p:nvPr/>
          </p:nvPicPr>
          <p:blipFill>
            <a:blip r:embed="rId3" cstate="print"/>
            <a:stretch>
              <a:fillRect/>
            </a:stretch>
          </p:blipFill>
          <p:spPr>
            <a:xfrm>
              <a:off x="5782560" y="3078302"/>
              <a:ext cx="1790921" cy="806344"/>
            </a:xfrm>
            <a:prstGeom prst="rect">
              <a:avLst/>
            </a:prstGeom>
          </p:spPr>
        </p:pic>
        <p:sp>
          <p:nvSpPr>
            <p:cNvPr id="11" name="object 11"/>
            <p:cNvSpPr/>
            <p:nvPr/>
          </p:nvSpPr>
          <p:spPr>
            <a:xfrm>
              <a:off x="5517733" y="3078302"/>
              <a:ext cx="2275205" cy="806450"/>
            </a:xfrm>
            <a:custGeom>
              <a:avLst/>
              <a:gdLst/>
              <a:ahLst/>
              <a:cxnLst/>
              <a:rect l="l" t="t" r="r" b="b"/>
              <a:pathLst>
                <a:path w="2275204" h="806450">
                  <a:moveTo>
                    <a:pt x="694362" y="0"/>
                  </a:moveTo>
                  <a:lnTo>
                    <a:pt x="664048" y="0"/>
                  </a:lnTo>
                  <a:lnTo>
                    <a:pt x="0" y="806344"/>
                  </a:lnTo>
                  <a:lnTo>
                    <a:pt x="30314" y="806344"/>
                  </a:lnTo>
                  <a:lnTo>
                    <a:pt x="694362" y="0"/>
                  </a:lnTo>
                  <a:close/>
                </a:path>
                <a:path w="2275204" h="806450">
                  <a:moveTo>
                    <a:pt x="2275092" y="806344"/>
                  </a:moveTo>
                  <a:lnTo>
                    <a:pt x="1611044" y="0"/>
                  </a:lnTo>
                  <a:lnTo>
                    <a:pt x="1580729" y="0"/>
                  </a:lnTo>
                  <a:lnTo>
                    <a:pt x="2244778" y="806344"/>
                  </a:lnTo>
                  <a:lnTo>
                    <a:pt x="2275092" y="806344"/>
                  </a:lnTo>
                  <a:close/>
                </a:path>
              </a:pathLst>
            </a:custGeom>
            <a:solidFill>
              <a:srgbClr val="385D8A"/>
            </a:solidFill>
          </p:spPr>
          <p:txBody>
            <a:bodyPr wrap="square" lIns="0" tIns="0" rIns="0" bIns="0" rtlCol="0"/>
            <a:lstStyle/>
            <a:p>
              <a:endParaRPr sz="1588"/>
            </a:p>
          </p:txBody>
        </p:sp>
        <p:pic>
          <p:nvPicPr>
            <p:cNvPr id="12" name="object 12"/>
            <p:cNvPicPr/>
            <p:nvPr/>
          </p:nvPicPr>
          <p:blipFill>
            <a:blip r:embed="rId4" cstate="print"/>
            <a:stretch>
              <a:fillRect/>
            </a:stretch>
          </p:blipFill>
          <p:spPr>
            <a:xfrm>
              <a:off x="1372469" y="2571560"/>
              <a:ext cx="2279266" cy="1990415"/>
            </a:xfrm>
            <a:prstGeom prst="rect">
              <a:avLst/>
            </a:prstGeom>
          </p:spPr>
        </p:pic>
        <p:pic>
          <p:nvPicPr>
            <p:cNvPr id="13" name="object 13"/>
            <p:cNvPicPr/>
            <p:nvPr/>
          </p:nvPicPr>
          <p:blipFill>
            <a:blip r:embed="rId5" cstate="print"/>
            <a:stretch>
              <a:fillRect/>
            </a:stretch>
          </p:blipFill>
          <p:spPr>
            <a:xfrm>
              <a:off x="5854196" y="3884646"/>
              <a:ext cx="1647647" cy="806344"/>
            </a:xfrm>
            <a:prstGeom prst="rect">
              <a:avLst/>
            </a:prstGeom>
          </p:spPr>
        </p:pic>
        <p:sp>
          <p:nvSpPr>
            <p:cNvPr id="14" name="object 14"/>
            <p:cNvSpPr/>
            <p:nvPr/>
          </p:nvSpPr>
          <p:spPr>
            <a:xfrm>
              <a:off x="4853684" y="3884646"/>
              <a:ext cx="3603625" cy="806450"/>
            </a:xfrm>
            <a:custGeom>
              <a:avLst/>
              <a:gdLst/>
              <a:ahLst/>
              <a:cxnLst/>
              <a:rect l="l" t="t" r="r" b="b"/>
              <a:pathLst>
                <a:path w="3603625" h="806450">
                  <a:moveTo>
                    <a:pt x="694362" y="0"/>
                  </a:moveTo>
                  <a:lnTo>
                    <a:pt x="664048" y="0"/>
                  </a:lnTo>
                  <a:lnTo>
                    <a:pt x="0" y="806344"/>
                  </a:lnTo>
                  <a:lnTo>
                    <a:pt x="30314" y="806344"/>
                  </a:lnTo>
                  <a:lnTo>
                    <a:pt x="694362" y="0"/>
                  </a:lnTo>
                  <a:close/>
                </a:path>
                <a:path w="3603625" h="806450">
                  <a:moveTo>
                    <a:pt x="3603189" y="806344"/>
                  </a:moveTo>
                  <a:lnTo>
                    <a:pt x="2939141" y="0"/>
                  </a:lnTo>
                  <a:lnTo>
                    <a:pt x="2908826" y="0"/>
                  </a:lnTo>
                  <a:lnTo>
                    <a:pt x="3572875" y="806344"/>
                  </a:lnTo>
                  <a:lnTo>
                    <a:pt x="3603189" y="806344"/>
                  </a:lnTo>
                  <a:close/>
                </a:path>
              </a:pathLst>
            </a:custGeom>
            <a:solidFill>
              <a:srgbClr val="385D8A"/>
            </a:solidFill>
          </p:spPr>
          <p:txBody>
            <a:bodyPr wrap="square" lIns="0" tIns="0" rIns="0" bIns="0" rtlCol="0"/>
            <a:lstStyle/>
            <a:p>
              <a:endParaRPr sz="1588"/>
            </a:p>
          </p:txBody>
        </p:sp>
        <p:pic>
          <p:nvPicPr>
            <p:cNvPr id="15" name="object 15"/>
            <p:cNvPicPr/>
            <p:nvPr/>
          </p:nvPicPr>
          <p:blipFill>
            <a:blip r:embed="rId6" cstate="print"/>
            <a:stretch>
              <a:fillRect/>
            </a:stretch>
          </p:blipFill>
          <p:spPr>
            <a:xfrm>
              <a:off x="6498928" y="4690991"/>
              <a:ext cx="573094" cy="130868"/>
            </a:xfrm>
            <a:prstGeom prst="rect">
              <a:avLst/>
            </a:prstGeom>
          </p:spPr>
        </p:pic>
        <p:sp>
          <p:nvSpPr>
            <p:cNvPr id="16" name="object 16"/>
            <p:cNvSpPr/>
            <p:nvPr/>
          </p:nvSpPr>
          <p:spPr>
            <a:xfrm>
              <a:off x="4746214" y="4690991"/>
              <a:ext cx="3818254" cy="146050"/>
            </a:xfrm>
            <a:custGeom>
              <a:avLst/>
              <a:gdLst/>
              <a:ahLst/>
              <a:cxnLst/>
              <a:rect l="l" t="t" r="r" b="b"/>
              <a:pathLst>
                <a:path w="3818254" h="146050">
                  <a:moveTo>
                    <a:pt x="137784" y="0"/>
                  </a:moveTo>
                  <a:lnTo>
                    <a:pt x="107470" y="0"/>
                  </a:lnTo>
                  <a:lnTo>
                    <a:pt x="3583" y="126147"/>
                  </a:lnTo>
                  <a:lnTo>
                    <a:pt x="716" y="129731"/>
                  </a:lnTo>
                  <a:lnTo>
                    <a:pt x="0" y="134749"/>
                  </a:lnTo>
                  <a:lnTo>
                    <a:pt x="1433" y="138333"/>
                  </a:lnTo>
                  <a:lnTo>
                    <a:pt x="3583" y="142633"/>
                  </a:lnTo>
                  <a:lnTo>
                    <a:pt x="7884" y="145500"/>
                  </a:lnTo>
                  <a:lnTo>
                    <a:pt x="12184" y="145500"/>
                  </a:lnTo>
                  <a:lnTo>
                    <a:pt x="12184" y="121847"/>
                  </a:lnTo>
                  <a:lnTo>
                    <a:pt x="37439" y="121847"/>
                  </a:lnTo>
                  <a:lnTo>
                    <a:pt x="137784" y="0"/>
                  </a:lnTo>
                  <a:close/>
                </a:path>
                <a:path w="3818254" h="146050">
                  <a:moveTo>
                    <a:pt x="37439" y="121847"/>
                  </a:moveTo>
                  <a:lnTo>
                    <a:pt x="12184" y="121847"/>
                  </a:lnTo>
                  <a:lnTo>
                    <a:pt x="21502" y="141199"/>
                  </a:lnTo>
                  <a:lnTo>
                    <a:pt x="37439" y="121847"/>
                  </a:lnTo>
                  <a:close/>
                </a:path>
                <a:path w="3818254" h="146050">
                  <a:moveTo>
                    <a:pt x="3805228" y="145500"/>
                  </a:moveTo>
                  <a:lnTo>
                    <a:pt x="3805228" y="121847"/>
                  </a:lnTo>
                  <a:lnTo>
                    <a:pt x="3796628" y="141199"/>
                  </a:lnTo>
                  <a:lnTo>
                    <a:pt x="3780691" y="121847"/>
                  </a:lnTo>
                  <a:lnTo>
                    <a:pt x="37439" y="121847"/>
                  </a:lnTo>
                  <a:lnTo>
                    <a:pt x="21502" y="141199"/>
                  </a:lnTo>
                  <a:lnTo>
                    <a:pt x="12184" y="121847"/>
                  </a:lnTo>
                  <a:lnTo>
                    <a:pt x="12184" y="145500"/>
                  </a:lnTo>
                  <a:lnTo>
                    <a:pt x="3805228" y="145500"/>
                  </a:lnTo>
                  <a:close/>
                </a:path>
                <a:path w="3818254" h="146050">
                  <a:moveTo>
                    <a:pt x="3818130" y="134749"/>
                  </a:moveTo>
                  <a:lnTo>
                    <a:pt x="3817414" y="129731"/>
                  </a:lnTo>
                  <a:lnTo>
                    <a:pt x="3814546" y="126147"/>
                  </a:lnTo>
                  <a:lnTo>
                    <a:pt x="3710660" y="0"/>
                  </a:lnTo>
                  <a:lnTo>
                    <a:pt x="3680345" y="0"/>
                  </a:lnTo>
                  <a:lnTo>
                    <a:pt x="3780691" y="121847"/>
                  </a:lnTo>
                  <a:lnTo>
                    <a:pt x="3805228" y="121847"/>
                  </a:lnTo>
                  <a:lnTo>
                    <a:pt x="3805228" y="145500"/>
                  </a:lnTo>
                  <a:lnTo>
                    <a:pt x="3810246" y="145500"/>
                  </a:lnTo>
                  <a:lnTo>
                    <a:pt x="3814546" y="142633"/>
                  </a:lnTo>
                  <a:lnTo>
                    <a:pt x="3815980" y="138333"/>
                  </a:lnTo>
                  <a:lnTo>
                    <a:pt x="3818130" y="134749"/>
                  </a:lnTo>
                  <a:close/>
                </a:path>
                <a:path w="3818254" h="146050">
                  <a:moveTo>
                    <a:pt x="3805228" y="121847"/>
                  </a:moveTo>
                  <a:lnTo>
                    <a:pt x="3780691" y="121847"/>
                  </a:lnTo>
                  <a:lnTo>
                    <a:pt x="3796628" y="141199"/>
                  </a:lnTo>
                  <a:lnTo>
                    <a:pt x="3805228" y="121847"/>
                  </a:lnTo>
                  <a:close/>
                </a:path>
              </a:pathLst>
            </a:custGeom>
            <a:solidFill>
              <a:srgbClr val="385D8A"/>
            </a:solidFill>
          </p:spPr>
          <p:txBody>
            <a:bodyPr wrap="square" lIns="0" tIns="0" rIns="0" bIns="0" rtlCol="0"/>
            <a:lstStyle/>
            <a:p>
              <a:endParaRPr sz="1588"/>
            </a:p>
          </p:txBody>
        </p:sp>
      </p:grpSp>
      <p:sp>
        <p:nvSpPr>
          <p:cNvPr id="17" name="object 17"/>
          <p:cNvSpPr txBox="1"/>
          <p:nvPr/>
        </p:nvSpPr>
        <p:spPr>
          <a:xfrm>
            <a:off x="2176338" y="5030011"/>
            <a:ext cx="2622737" cy="215655"/>
          </a:xfrm>
          <a:prstGeom prst="rect">
            <a:avLst/>
          </a:prstGeom>
        </p:spPr>
        <p:txBody>
          <a:bodyPr vert="horz" wrap="square" lIns="0" tIns="11766" rIns="0" bIns="0" rtlCol="0">
            <a:spAutoFit/>
          </a:bodyPr>
          <a:lstStyle/>
          <a:p>
            <a:pPr marL="11206">
              <a:spcBef>
                <a:spcPts val="93"/>
              </a:spcBef>
            </a:pPr>
            <a:r>
              <a:rPr sz="1324" b="1" i="1" dirty="0">
                <a:latin typeface="Candara-BoldItalic"/>
                <a:cs typeface="Candara-BoldItalic"/>
              </a:rPr>
              <a:t>Jus</a:t>
            </a:r>
            <a:r>
              <a:rPr sz="1324" b="1" i="1" spc="-18" dirty="0">
                <a:latin typeface="Candara-BoldItalic"/>
                <a:cs typeface="Candara-BoldItalic"/>
              </a:rPr>
              <a:t> </a:t>
            </a:r>
            <a:r>
              <a:rPr sz="1324" b="1" i="1" dirty="0">
                <a:latin typeface="Candara-BoldItalic"/>
                <a:cs typeface="Candara-BoldItalic"/>
              </a:rPr>
              <a:t>Possessionis</a:t>
            </a:r>
            <a:r>
              <a:rPr sz="1324" b="1" i="1" spc="-9" dirty="0">
                <a:latin typeface="Candara-BoldItalic"/>
                <a:cs typeface="Candara-BoldItalic"/>
              </a:rPr>
              <a:t> </a:t>
            </a:r>
            <a:r>
              <a:rPr sz="1324" b="1" i="1" dirty="0">
                <a:latin typeface="Candara-BoldItalic"/>
                <a:cs typeface="Candara-BoldItalic"/>
              </a:rPr>
              <a:t>=</a:t>
            </a:r>
            <a:r>
              <a:rPr sz="1324" b="1" i="1" spc="9" dirty="0">
                <a:latin typeface="Candara-BoldItalic"/>
                <a:cs typeface="Candara-BoldItalic"/>
              </a:rPr>
              <a:t> </a:t>
            </a:r>
            <a:r>
              <a:rPr sz="1324" i="1" dirty="0">
                <a:latin typeface="Candara"/>
                <a:cs typeface="Candara"/>
              </a:rPr>
              <a:t>Right</a:t>
            </a:r>
            <a:r>
              <a:rPr sz="1324" i="1" spc="-13" dirty="0">
                <a:latin typeface="Candara"/>
                <a:cs typeface="Candara"/>
              </a:rPr>
              <a:t> </a:t>
            </a:r>
            <a:r>
              <a:rPr sz="1324" i="1" dirty="0">
                <a:latin typeface="Candara"/>
                <a:cs typeface="Candara"/>
              </a:rPr>
              <a:t>of </a:t>
            </a:r>
            <a:r>
              <a:rPr sz="1324" i="1" spc="-4" dirty="0">
                <a:latin typeface="Candara"/>
                <a:cs typeface="Candara"/>
              </a:rPr>
              <a:t>Possession</a:t>
            </a:r>
            <a:endParaRPr sz="1324" dirty="0">
              <a:latin typeface="Candara"/>
              <a:cs typeface="Candara"/>
            </a:endParaRPr>
          </a:p>
        </p:txBody>
      </p:sp>
      <p:sp>
        <p:nvSpPr>
          <p:cNvPr id="18" name="object 18"/>
          <p:cNvSpPr txBox="1"/>
          <p:nvPr/>
        </p:nvSpPr>
        <p:spPr>
          <a:xfrm>
            <a:off x="5644964" y="5030012"/>
            <a:ext cx="3226734" cy="215655"/>
          </a:xfrm>
          <a:prstGeom prst="rect">
            <a:avLst/>
          </a:prstGeom>
        </p:spPr>
        <p:txBody>
          <a:bodyPr vert="horz" wrap="square" lIns="0" tIns="11766" rIns="0" bIns="0" rtlCol="0">
            <a:spAutoFit/>
          </a:bodyPr>
          <a:lstStyle/>
          <a:p>
            <a:pPr marL="11206">
              <a:spcBef>
                <a:spcPts val="93"/>
              </a:spcBef>
            </a:pPr>
            <a:r>
              <a:rPr sz="1324" b="1" i="1" dirty="0">
                <a:latin typeface="Candara-BoldItalic"/>
                <a:cs typeface="Candara-BoldItalic"/>
              </a:rPr>
              <a:t>Jus</a:t>
            </a:r>
            <a:r>
              <a:rPr sz="1324" b="1" i="1" spc="-13" dirty="0">
                <a:latin typeface="Candara-BoldItalic"/>
                <a:cs typeface="Candara-BoldItalic"/>
              </a:rPr>
              <a:t> </a:t>
            </a:r>
            <a:r>
              <a:rPr sz="1324" b="1" i="1" dirty="0">
                <a:latin typeface="Candara-BoldItalic"/>
                <a:cs typeface="Candara-BoldItalic"/>
              </a:rPr>
              <a:t>Possidendi</a:t>
            </a:r>
            <a:r>
              <a:rPr sz="1324" b="1" i="1" spc="9" dirty="0">
                <a:latin typeface="Candara-BoldItalic"/>
                <a:cs typeface="Candara-BoldItalic"/>
              </a:rPr>
              <a:t> </a:t>
            </a:r>
            <a:r>
              <a:rPr sz="1324" i="1" dirty="0">
                <a:latin typeface="Candara"/>
                <a:cs typeface="Candara"/>
              </a:rPr>
              <a:t>= Right</a:t>
            </a:r>
            <a:r>
              <a:rPr sz="1324" i="1" spc="-4" dirty="0">
                <a:latin typeface="Candara"/>
                <a:cs typeface="Candara"/>
              </a:rPr>
              <a:t> </a:t>
            </a:r>
            <a:r>
              <a:rPr sz="1324" i="1" dirty="0">
                <a:latin typeface="Candara"/>
                <a:cs typeface="Candara"/>
              </a:rPr>
              <a:t>of</a:t>
            </a:r>
            <a:r>
              <a:rPr sz="1324" i="1" spc="4" dirty="0">
                <a:latin typeface="Candara"/>
                <a:cs typeface="Candara"/>
              </a:rPr>
              <a:t> </a:t>
            </a:r>
            <a:r>
              <a:rPr sz="1324" i="1" spc="-4" dirty="0">
                <a:latin typeface="Candara"/>
                <a:cs typeface="Candara"/>
              </a:rPr>
              <a:t>Dominion</a:t>
            </a:r>
            <a:r>
              <a:rPr sz="1324" i="1" dirty="0">
                <a:latin typeface="Candara"/>
                <a:cs typeface="Candara"/>
              </a:rPr>
              <a:t> Ownership</a:t>
            </a:r>
            <a:endParaRPr sz="1324" dirty="0">
              <a:latin typeface="Candara"/>
              <a:cs typeface="Candara"/>
            </a:endParaRPr>
          </a:p>
        </p:txBody>
      </p:sp>
      <p:sp>
        <p:nvSpPr>
          <p:cNvPr id="19" name="object 19"/>
          <p:cNvSpPr txBox="1"/>
          <p:nvPr/>
        </p:nvSpPr>
        <p:spPr>
          <a:xfrm>
            <a:off x="2685636" y="5318329"/>
            <a:ext cx="1605243" cy="215655"/>
          </a:xfrm>
          <a:prstGeom prst="rect">
            <a:avLst/>
          </a:prstGeom>
        </p:spPr>
        <p:txBody>
          <a:bodyPr vert="horz" wrap="square" lIns="0" tIns="11766" rIns="0" bIns="0" rtlCol="0">
            <a:spAutoFit/>
          </a:bodyPr>
          <a:lstStyle/>
          <a:p>
            <a:pPr marL="11206">
              <a:spcBef>
                <a:spcPts val="93"/>
              </a:spcBef>
            </a:pPr>
            <a:r>
              <a:rPr sz="1324" b="1" i="1" dirty="0">
                <a:latin typeface="Candara-BoldItalic"/>
                <a:cs typeface="Candara-BoldItalic"/>
              </a:rPr>
              <a:t>Jus</a:t>
            </a:r>
            <a:r>
              <a:rPr sz="1324" b="1" i="1" spc="-22" dirty="0">
                <a:latin typeface="Candara-BoldItalic"/>
                <a:cs typeface="Candara-BoldItalic"/>
              </a:rPr>
              <a:t> </a:t>
            </a:r>
            <a:r>
              <a:rPr sz="1324" b="1" i="1" dirty="0">
                <a:latin typeface="Candara-BoldItalic"/>
                <a:cs typeface="Candara-BoldItalic"/>
              </a:rPr>
              <a:t>Usus</a:t>
            </a:r>
            <a:r>
              <a:rPr sz="1324" b="1" i="1" spc="-4" dirty="0">
                <a:latin typeface="Candara-BoldItalic"/>
                <a:cs typeface="Candara-BoldItalic"/>
              </a:rPr>
              <a:t> </a:t>
            </a:r>
            <a:r>
              <a:rPr sz="1324" b="1" i="1" dirty="0">
                <a:latin typeface="Candara-BoldItalic"/>
                <a:cs typeface="Candara-BoldItalic"/>
              </a:rPr>
              <a:t>=</a:t>
            </a:r>
            <a:r>
              <a:rPr sz="1324" b="1" i="1" spc="-13" dirty="0">
                <a:latin typeface="Candara-BoldItalic"/>
                <a:cs typeface="Candara-BoldItalic"/>
              </a:rPr>
              <a:t> </a:t>
            </a:r>
            <a:r>
              <a:rPr sz="1324" i="1" dirty="0">
                <a:latin typeface="Candara"/>
                <a:cs typeface="Candara"/>
              </a:rPr>
              <a:t>Right</a:t>
            </a:r>
            <a:r>
              <a:rPr sz="1324" i="1" spc="-18" dirty="0">
                <a:latin typeface="Candara"/>
                <a:cs typeface="Candara"/>
              </a:rPr>
              <a:t> </a:t>
            </a:r>
            <a:r>
              <a:rPr sz="1324" i="1" dirty="0">
                <a:latin typeface="Candara"/>
                <a:cs typeface="Candara"/>
              </a:rPr>
              <a:t>of</a:t>
            </a:r>
            <a:r>
              <a:rPr sz="1324" i="1" spc="-4" dirty="0">
                <a:latin typeface="Candara"/>
                <a:cs typeface="Candara"/>
              </a:rPr>
              <a:t> </a:t>
            </a:r>
            <a:r>
              <a:rPr sz="1324" i="1" dirty="0">
                <a:latin typeface="Candara"/>
                <a:cs typeface="Candara"/>
              </a:rPr>
              <a:t>Use</a:t>
            </a:r>
            <a:endParaRPr sz="1324" dirty="0">
              <a:latin typeface="Candara"/>
              <a:cs typeface="Candara"/>
            </a:endParaRPr>
          </a:p>
        </p:txBody>
      </p:sp>
      <p:sp>
        <p:nvSpPr>
          <p:cNvPr id="20" name="object 20"/>
          <p:cNvSpPr txBox="1"/>
          <p:nvPr/>
        </p:nvSpPr>
        <p:spPr>
          <a:xfrm>
            <a:off x="5553810" y="5318330"/>
            <a:ext cx="3727637" cy="215655"/>
          </a:xfrm>
          <a:prstGeom prst="rect">
            <a:avLst/>
          </a:prstGeom>
        </p:spPr>
        <p:txBody>
          <a:bodyPr vert="horz" wrap="square" lIns="0" tIns="11766" rIns="0" bIns="0" rtlCol="0">
            <a:spAutoFit/>
          </a:bodyPr>
          <a:lstStyle/>
          <a:p>
            <a:pPr marL="11206">
              <a:spcBef>
                <a:spcPts val="93"/>
              </a:spcBef>
            </a:pPr>
            <a:r>
              <a:rPr sz="1324" b="1" i="1" dirty="0">
                <a:latin typeface="Candara-BoldItalic"/>
                <a:cs typeface="Candara-BoldItalic"/>
              </a:rPr>
              <a:t>Jus</a:t>
            </a:r>
            <a:r>
              <a:rPr sz="1324" b="1" i="1" spc="-13" dirty="0">
                <a:latin typeface="Candara-BoldItalic"/>
                <a:cs typeface="Candara-BoldItalic"/>
              </a:rPr>
              <a:t> </a:t>
            </a:r>
            <a:r>
              <a:rPr sz="1324" b="1" i="1" dirty="0">
                <a:latin typeface="Candara-BoldItalic"/>
                <a:cs typeface="Candara-BoldItalic"/>
              </a:rPr>
              <a:t>in re Propria</a:t>
            </a:r>
            <a:r>
              <a:rPr sz="1324" b="1" i="1" spc="-18" dirty="0">
                <a:latin typeface="Candara-BoldItalic"/>
                <a:cs typeface="Candara-BoldItalic"/>
              </a:rPr>
              <a:t> </a:t>
            </a:r>
            <a:r>
              <a:rPr sz="1324" i="1" dirty="0">
                <a:latin typeface="Candara"/>
                <a:cs typeface="Candara"/>
              </a:rPr>
              <a:t>= Right</a:t>
            </a:r>
            <a:r>
              <a:rPr sz="1324" i="1" spc="-9" dirty="0">
                <a:latin typeface="Candara"/>
                <a:cs typeface="Candara"/>
              </a:rPr>
              <a:t> </a:t>
            </a:r>
            <a:r>
              <a:rPr sz="1324" i="1" dirty="0">
                <a:latin typeface="Candara"/>
                <a:cs typeface="Candara"/>
              </a:rPr>
              <a:t>of</a:t>
            </a:r>
            <a:r>
              <a:rPr sz="1324" i="1" spc="4" dirty="0">
                <a:latin typeface="Candara"/>
                <a:cs typeface="Candara"/>
              </a:rPr>
              <a:t> </a:t>
            </a:r>
            <a:r>
              <a:rPr sz="1324" i="1" dirty="0">
                <a:latin typeface="Candara"/>
                <a:cs typeface="Candara"/>
              </a:rPr>
              <a:t>fruits/enjoyment as</a:t>
            </a:r>
            <a:r>
              <a:rPr sz="1324" i="1" spc="-9" dirty="0">
                <a:latin typeface="Candara"/>
                <a:cs typeface="Candara"/>
              </a:rPr>
              <a:t> </a:t>
            </a:r>
            <a:r>
              <a:rPr sz="1324" i="1" dirty="0">
                <a:latin typeface="Candara"/>
                <a:cs typeface="Candara"/>
              </a:rPr>
              <a:t>Owner</a:t>
            </a:r>
            <a:endParaRPr sz="1324" dirty="0">
              <a:latin typeface="Candara"/>
              <a:cs typeface="Candara"/>
            </a:endParaRPr>
          </a:p>
        </p:txBody>
      </p:sp>
      <p:sp>
        <p:nvSpPr>
          <p:cNvPr id="21" name="object 21"/>
          <p:cNvSpPr txBox="1"/>
          <p:nvPr/>
        </p:nvSpPr>
        <p:spPr>
          <a:xfrm>
            <a:off x="5682682" y="5576334"/>
            <a:ext cx="3320303" cy="215655"/>
          </a:xfrm>
          <a:prstGeom prst="rect">
            <a:avLst/>
          </a:prstGeom>
        </p:spPr>
        <p:txBody>
          <a:bodyPr vert="horz" wrap="square" lIns="0" tIns="11766" rIns="0" bIns="0" rtlCol="0">
            <a:spAutoFit/>
          </a:bodyPr>
          <a:lstStyle/>
          <a:p>
            <a:pPr marL="11206">
              <a:spcBef>
                <a:spcPts val="93"/>
              </a:spcBef>
            </a:pPr>
            <a:r>
              <a:rPr sz="1324" b="1" i="1" dirty="0">
                <a:latin typeface="Candara-BoldItalic"/>
                <a:cs typeface="Candara-BoldItalic"/>
              </a:rPr>
              <a:t>Jus</a:t>
            </a:r>
            <a:r>
              <a:rPr sz="1324" b="1" i="1" spc="-13" dirty="0">
                <a:latin typeface="Candara-BoldItalic"/>
                <a:cs typeface="Candara-BoldItalic"/>
              </a:rPr>
              <a:t> </a:t>
            </a:r>
            <a:r>
              <a:rPr sz="1324" b="1" i="1" dirty="0">
                <a:latin typeface="Candara-BoldItalic"/>
                <a:cs typeface="Candara-BoldItalic"/>
              </a:rPr>
              <a:t>Proprietatis =</a:t>
            </a:r>
            <a:r>
              <a:rPr sz="1324" b="1" i="1" spc="4" dirty="0">
                <a:latin typeface="Candara-BoldItalic"/>
                <a:cs typeface="Candara-BoldItalic"/>
              </a:rPr>
              <a:t> </a:t>
            </a:r>
            <a:r>
              <a:rPr sz="1324" i="1" dirty="0">
                <a:latin typeface="Candara"/>
                <a:cs typeface="Candara"/>
              </a:rPr>
              <a:t>Rights</a:t>
            </a:r>
            <a:r>
              <a:rPr sz="1324" i="1" spc="-4" dirty="0">
                <a:latin typeface="Candara"/>
                <a:cs typeface="Candara"/>
              </a:rPr>
              <a:t> </a:t>
            </a:r>
            <a:r>
              <a:rPr sz="1324" i="1" dirty="0">
                <a:latin typeface="Candara"/>
                <a:cs typeface="Candara"/>
              </a:rPr>
              <a:t>of </a:t>
            </a:r>
            <a:r>
              <a:rPr sz="1324" i="1" spc="-4" dirty="0">
                <a:latin typeface="Candara"/>
                <a:cs typeface="Candara"/>
              </a:rPr>
              <a:t>Property</a:t>
            </a:r>
            <a:r>
              <a:rPr sz="1324" i="1" spc="22" dirty="0">
                <a:latin typeface="Candara"/>
                <a:cs typeface="Candara"/>
              </a:rPr>
              <a:t> </a:t>
            </a:r>
            <a:r>
              <a:rPr sz="1324" i="1" dirty="0">
                <a:latin typeface="Candara"/>
                <a:cs typeface="Candara"/>
              </a:rPr>
              <a:t>Ownership</a:t>
            </a:r>
            <a:endParaRPr sz="1324" dirty="0">
              <a:latin typeface="Candara"/>
              <a:cs typeface="Candara"/>
            </a:endParaRPr>
          </a:p>
        </p:txBody>
      </p:sp>
      <p:sp>
        <p:nvSpPr>
          <p:cNvPr id="23" name="object 23"/>
          <p:cNvSpPr txBox="1">
            <a:spLocks noGrp="1"/>
          </p:cNvSpPr>
          <p:nvPr>
            <p:ph type="sldNum" sz="quarter" idx="7"/>
          </p:nvPr>
        </p:nvSpPr>
        <p:spPr>
          <a:xfrm>
            <a:off x="8629451" y="6737515"/>
            <a:ext cx="234315" cy="168909"/>
          </a:xfrm>
          <a:prstGeom prst="rect">
            <a:avLst/>
          </a:prstGeom>
        </p:spPr>
        <p:txBody>
          <a:bodyPr vert="horz" wrap="square" lIns="0" tIns="0" rIns="0" bIns="0" rtlCol="0">
            <a:spAutoFit/>
          </a:bodyPr>
          <a:lstStyle>
            <a:defPPr>
              <a:defRPr lang="en-US"/>
            </a:defPPr>
            <a:lvl1pPr marL="0" algn="l" defTabSz="914400" rtl="0" eaLnBrk="1" latinLnBrk="0" hangingPunct="1">
              <a:defRPr sz="1100" b="0" i="0" kern="1200">
                <a:solidFill>
                  <a:srgbClr val="89898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0489">
              <a:lnSpc>
                <a:spcPts val="1165"/>
              </a:lnSpc>
            </a:pPr>
            <a:fld id="{81D60167-4931-47E6-BA6A-407CBD079E47}" type="slidenum">
              <a:rPr lang="en-CA" spc="10" smtClean="0"/>
              <a:pPr marL="110489">
                <a:lnSpc>
                  <a:spcPts val="1165"/>
                </a:lnSpc>
              </a:pPr>
              <a:t>14</a:t>
            </a:fld>
            <a:endParaRPr spc="9" dirty="0"/>
          </a:p>
        </p:txBody>
      </p:sp>
      <p:sp>
        <p:nvSpPr>
          <p:cNvPr id="26" name="TextBox 25">
            <a:extLst>
              <a:ext uri="{FF2B5EF4-FFF2-40B4-BE49-F238E27FC236}">
                <a16:creationId xmlns:a16="http://schemas.microsoft.com/office/drawing/2014/main" id="{B75BE6B7-E883-0747-A85C-50760602B504}"/>
              </a:ext>
            </a:extLst>
          </p:cNvPr>
          <p:cNvSpPr txBox="1"/>
          <p:nvPr/>
        </p:nvSpPr>
        <p:spPr>
          <a:xfrm>
            <a:off x="6720461" y="2120476"/>
            <a:ext cx="1426808" cy="369332"/>
          </a:xfrm>
          <a:prstGeom prst="rect">
            <a:avLst/>
          </a:prstGeom>
          <a:noFill/>
        </p:spPr>
        <p:txBody>
          <a:bodyPr wrap="square" rtlCol="0">
            <a:spAutoFit/>
          </a:bodyPr>
          <a:lstStyle/>
          <a:p>
            <a:r>
              <a:rPr lang="en-US" i="1" dirty="0"/>
              <a:t>“Fiction”</a:t>
            </a:r>
          </a:p>
        </p:txBody>
      </p:sp>
      <p:sp>
        <p:nvSpPr>
          <p:cNvPr id="27" name="TextBox 26">
            <a:extLst>
              <a:ext uri="{FF2B5EF4-FFF2-40B4-BE49-F238E27FC236}">
                <a16:creationId xmlns:a16="http://schemas.microsoft.com/office/drawing/2014/main" id="{DEAC1132-2850-A349-A60E-909DAC1FCFC6}"/>
              </a:ext>
            </a:extLst>
          </p:cNvPr>
          <p:cNvSpPr txBox="1"/>
          <p:nvPr/>
        </p:nvSpPr>
        <p:spPr>
          <a:xfrm>
            <a:off x="3066458" y="2120476"/>
            <a:ext cx="1426808" cy="369332"/>
          </a:xfrm>
          <a:prstGeom prst="rect">
            <a:avLst/>
          </a:prstGeom>
          <a:noFill/>
        </p:spPr>
        <p:txBody>
          <a:bodyPr wrap="square" rtlCol="0">
            <a:spAutoFit/>
          </a:bodyPr>
          <a:lstStyle/>
          <a:p>
            <a:r>
              <a:rPr lang="en-US" i="1" dirty="0"/>
              <a:t>“Reality”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F621B96D-F0BB-B349-98E4-7F7158A57D35}"/>
              </a:ext>
            </a:extLst>
          </p:cNvPr>
          <p:cNvSpPr/>
          <p:nvPr/>
        </p:nvSpPr>
        <p:spPr>
          <a:xfrm>
            <a:off x="239583" y="1989446"/>
            <a:ext cx="3461432" cy="3538881"/>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657671B5-E89E-D94B-9CD9-47573BF8E0F7}"/>
              </a:ext>
            </a:extLst>
          </p:cNvPr>
          <p:cNvSpPr/>
          <p:nvPr/>
        </p:nvSpPr>
        <p:spPr>
          <a:xfrm>
            <a:off x="623352" y="2394009"/>
            <a:ext cx="2693894" cy="272975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4" name="Oval 3">
            <a:extLst>
              <a:ext uri="{FF2B5EF4-FFF2-40B4-BE49-F238E27FC236}">
                <a16:creationId xmlns:a16="http://schemas.microsoft.com/office/drawing/2014/main" id="{0BEAA6E0-FB02-2D42-92D5-7A5F4EBE40CD}"/>
              </a:ext>
            </a:extLst>
          </p:cNvPr>
          <p:cNvSpPr/>
          <p:nvPr/>
        </p:nvSpPr>
        <p:spPr>
          <a:xfrm>
            <a:off x="1143305" y="2996586"/>
            <a:ext cx="1653988" cy="1680882"/>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B84AC472-3DB7-5B4D-90C8-0F21D701CE51}"/>
              </a:ext>
            </a:extLst>
          </p:cNvPr>
          <p:cNvSpPr txBox="1"/>
          <p:nvPr/>
        </p:nvSpPr>
        <p:spPr>
          <a:xfrm>
            <a:off x="1542688" y="2567297"/>
            <a:ext cx="750526" cy="369332"/>
          </a:xfrm>
          <a:prstGeom prst="rect">
            <a:avLst/>
          </a:prstGeom>
          <a:noFill/>
        </p:spPr>
        <p:txBody>
          <a:bodyPr wrap="none" rtlCol="0">
            <a:spAutoFit/>
          </a:bodyPr>
          <a:lstStyle/>
          <a:p>
            <a:r>
              <a:rPr lang="en-US" dirty="0"/>
              <a:t>Estate</a:t>
            </a:r>
          </a:p>
        </p:txBody>
      </p:sp>
      <p:sp>
        <p:nvSpPr>
          <p:cNvPr id="8" name="TextBox 7">
            <a:extLst>
              <a:ext uri="{FF2B5EF4-FFF2-40B4-BE49-F238E27FC236}">
                <a16:creationId xmlns:a16="http://schemas.microsoft.com/office/drawing/2014/main" id="{75B995FE-9960-234A-8711-98563389FFA6}"/>
              </a:ext>
            </a:extLst>
          </p:cNvPr>
          <p:cNvSpPr txBox="1"/>
          <p:nvPr/>
        </p:nvSpPr>
        <p:spPr>
          <a:xfrm>
            <a:off x="1609483" y="2026294"/>
            <a:ext cx="667170" cy="369332"/>
          </a:xfrm>
          <a:prstGeom prst="rect">
            <a:avLst/>
          </a:prstGeom>
          <a:noFill/>
        </p:spPr>
        <p:txBody>
          <a:bodyPr wrap="none" rtlCol="0">
            <a:spAutoFit/>
          </a:bodyPr>
          <a:lstStyle/>
          <a:p>
            <a:r>
              <a:rPr lang="en-US" dirty="0"/>
              <a:t>Trust</a:t>
            </a:r>
          </a:p>
        </p:txBody>
      </p:sp>
      <p:sp>
        <p:nvSpPr>
          <p:cNvPr id="9" name="TextBox 8">
            <a:extLst>
              <a:ext uri="{FF2B5EF4-FFF2-40B4-BE49-F238E27FC236}">
                <a16:creationId xmlns:a16="http://schemas.microsoft.com/office/drawing/2014/main" id="{C07B4600-54A3-4142-8E90-DC445DD7D842}"/>
              </a:ext>
            </a:extLst>
          </p:cNvPr>
          <p:cNvSpPr txBox="1"/>
          <p:nvPr/>
        </p:nvSpPr>
        <p:spPr>
          <a:xfrm>
            <a:off x="1227167" y="3375362"/>
            <a:ext cx="1431802" cy="923330"/>
          </a:xfrm>
          <a:prstGeom prst="rect">
            <a:avLst/>
          </a:prstGeom>
          <a:noFill/>
        </p:spPr>
        <p:txBody>
          <a:bodyPr wrap="none" rtlCol="0">
            <a:spAutoFit/>
          </a:bodyPr>
          <a:lstStyle/>
          <a:p>
            <a:pPr algn="ctr"/>
            <a:r>
              <a:rPr lang="en-US" dirty="0"/>
              <a:t>Trust Corpus</a:t>
            </a:r>
          </a:p>
          <a:p>
            <a:pPr algn="ctr"/>
            <a:r>
              <a:rPr lang="en-US" dirty="0"/>
              <a:t>Corporation</a:t>
            </a:r>
          </a:p>
          <a:p>
            <a:pPr algn="ctr"/>
            <a:r>
              <a:rPr lang="en-US" dirty="0"/>
              <a:t>NAME</a:t>
            </a:r>
          </a:p>
        </p:txBody>
      </p:sp>
      <p:sp>
        <p:nvSpPr>
          <p:cNvPr id="11" name="object 5">
            <a:extLst>
              <a:ext uri="{FF2B5EF4-FFF2-40B4-BE49-F238E27FC236}">
                <a16:creationId xmlns:a16="http://schemas.microsoft.com/office/drawing/2014/main" id="{264D1297-4B16-3046-8A1F-0C44C30E0B82}"/>
              </a:ext>
            </a:extLst>
          </p:cNvPr>
          <p:cNvSpPr txBox="1">
            <a:spLocks noGrp="1"/>
          </p:cNvSpPr>
          <p:nvPr>
            <p:ph type="title"/>
          </p:nvPr>
        </p:nvSpPr>
        <p:spPr>
          <a:xfrm>
            <a:off x="2526656" y="1041246"/>
            <a:ext cx="8786371" cy="586058"/>
          </a:xfrm>
          <a:prstGeom prst="rect">
            <a:avLst/>
          </a:prstGeom>
        </p:spPr>
        <p:txBody>
          <a:bodyPr vert="horz" wrap="square" lIns="0" tIns="16510" rIns="0" bIns="0" rtlCol="0">
            <a:spAutoFit/>
          </a:bodyPr>
          <a:lstStyle/>
          <a:p>
            <a:pPr marL="12700" algn="ctr">
              <a:lnSpc>
                <a:spcPct val="100000"/>
              </a:lnSpc>
              <a:spcBef>
                <a:spcPts val="130"/>
              </a:spcBef>
            </a:pPr>
            <a:r>
              <a:rPr sz="1850" b="1" i="1" spc="15" dirty="0">
                <a:latin typeface="Candara-BoldItalic"/>
                <a:cs typeface="Candara-BoldItalic"/>
              </a:rPr>
              <a:t>An</a:t>
            </a:r>
            <a:r>
              <a:rPr sz="1850" b="1" i="1" dirty="0">
                <a:latin typeface="Candara-BoldItalic"/>
                <a:cs typeface="Candara-BoldItalic"/>
              </a:rPr>
              <a:t> </a:t>
            </a:r>
            <a:r>
              <a:rPr sz="1850" b="1" i="1" spc="10" dirty="0">
                <a:latin typeface="Candara-BoldItalic"/>
                <a:cs typeface="Candara-BoldItalic"/>
              </a:rPr>
              <a:t>object/concept</a:t>
            </a:r>
            <a:r>
              <a:rPr sz="1850" b="1" i="1" spc="25" dirty="0">
                <a:latin typeface="Candara-BoldItalic"/>
                <a:cs typeface="Candara-BoldItalic"/>
              </a:rPr>
              <a:t> </a:t>
            </a:r>
            <a:r>
              <a:rPr sz="1850" b="1" i="1" spc="5" dirty="0">
                <a:latin typeface="Candara-BoldItalic"/>
                <a:cs typeface="Candara-BoldItalic"/>
              </a:rPr>
              <a:t>created</a:t>
            </a:r>
            <a:r>
              <a:rPr sz="1850" b="1" i="1" spc="25" dirty="0">
                <a:latin typeface="Candara-BoldItalic"/>
                <a:cs typeface="Candara-BoldItalic"/>
              </a:rPr>
              <a:t> </a:t>
            </a:r>
            <a:r>
              <a:rPr sz="1850" b="1" i="1" spc="10" dirty="0">
                <a:latin typeface="Candara-BoldItalic"/>
                <a:cs typeface="Candara-BoldItalic"/>
              </a:rPr>
              <a:t>cannot</a:t>
            </a:r>
            <a:r>
              <a:rPr sz="1850" b="1" i="1" spc="15" dirty="0">
                <a:latin typeface="Candara-BoldItalic"/>
                <a:cs typeface="Candara-BoldItalic"/>
              </a:rPr>
              <a:t> </a:t>
            </a:r>
            <a:r>
              <a:rPr sz="1850" b="1" i="1" spc="10" dirty="0">
                <a:latin typeface="Candara-BoldItalic"/>
                <a:cs typeface="Candara-BoldItalic"/>
              </a:rPr>
              <a:t>be</a:t>
            </a:r>
            <a:r>
              <a:rPr sz="1850" b="1" i="1" spc="20" dirty="0">
                <a:latin typeface="Candara-BoldItalic"/>
                <a:cs typeface="Candara-BoldItalic"/>
              </a:rPr>
              <a:t> </a:t>
            </a:r>
            <a:r>
              <a:rPr sz="1850" b="1" i="1" spc="5" dirty="0">
                <a:latin typeface="Candara-BoldItalic"/>
                <a:cs typeface="Candara-BoldItalic"/>
              </a:rPr>
              <a:t>greater</a:t>
            </a:r>
            <a:r>
              <a:rPr sz="1850" b="1" i="1" spc="15" dirty="0">
                <a:latin typeface="Candara-BoldItalic"/>
                <a:cs typeface="Candara-BoldItalic"/>
              </a:rPr>
              <a:t> </a:t>
            </a:r>
            <a:r>
              <a:rPr sz="1850" b="1" i="1" spc="10" dirty="0">
                <a:latin typeface="Candara-BoldItalic"/>
                <a:cs typeface="Candara-BoldItalic"/>
              </a:rPr>
              <a:t>than</a:t>
            </a:r>
            <a:r>
              <a:rPr sz="1850" b="1" i="1" spc="25" dirty="0">
                <a:latin typeface="Candara-BoldItalic"/>
                <a:cs typeface="Candara-BoldItalic"/>
              </a:rPr>
              <a:t> </a:t>
            </a:r>
            <a:r>
              <a:rPr sz="1850" b="1" i="1" spc="5" dirty="0">
                <a:latin typeface="Candara-BoldItalic"/>
                <a:cs typeface="Candara-BoldItalic"/>
              </a:rPr>
              <a:t>its </a:t>
            </a:r>
            <a:r>
              <a:rPr sz="1850" b="1" i="1" spc="10" dirty="0">
                <a:latin typeface="Candara-BoldItalic"/>
                <a:cs typeface="Candara-BoldItalic"/>
              </a:rPr>
              <a:t>creator</a:t>
            </a:r>
            <a:br>
              <a:rPr lang="en-CA" sz="1850" b="1" i="1" spc="10" dirty="0">
                <a:latin typeface="Candara-BoldItalic"/>
                <a:cs typeface="Candara-BoldItalic"/>
              </a:rPr>
            </a:br>
            <a:r>
              <a:rPr lang="en-CA" sz="1850" b="1" i="1" spc="10" dirty="0">
                <a:latin typeface="Candara-BoldItalic"/>
                <a:cs typeface="Candara-BoldItalic"/>
              </a:rPr>
              <a:t>Who owns your name?   who owns the fiction?</a:t>
            </a:r>
            <a:endParaRPr sz="1850" dirty="0">
              <a:latin typeface="Candara-BoldItalic"/>
              <a:cs typeface="Candara-BoldItalic"/>
            </a:endParaRPr>
          </a:p>
        </p:txBody>
      </p:sp>
      <p:sp>
        <p:nvSpPr>
          <p:cNvPr id="12" name="object 2">
            <a:extLst>
              <a:ext uri="{FF2B5EF4-FFF2-40B4-BE49-F238E27FC236}">
                <a16:creationId xmlns:a16="http://schemas.microsoft.com/office/drawing/2014/main" id="{BDEBC465-D720-1A44-B97A-766A3A741C5A}"/>
              </a:ext>
            </a:extLst>
          </p:cNvPr>
          <p:cNvSpPr txBox="1">
            <a:spLocks/>
          </p:cNvSpPr>
          <p:nvPr/>
        </p:nvSpPr>
        <p:spPr>
          <a:xfrm>
            <a:off x="2073814" y="391160"/>
            <a:ext cx="9424249" cy="509755"/>
          </a:xfrm>
          <a:prstGeom prst="rect">
            <a:avLst/>
          </a:prstGeom>
        </p:spPr>
        <p:txBody>
          <a:bodyPr vert="horz" wrap="square" lIns="0" tIns="17145" rIns="0" bIns="0" rtlCol="0" anchor="t">
            <a:sp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marL="12700">
              <a:lnSpc>
                <a:spcPct val="100000"/>
              </a:lnSpc>
              <a:spcBef>
                <a:spcPts val="135"/>
              </a:spcBef>
            </a:pPr>
            <a:r>
              <a:rPr lang="en-CA" spc="-5" dirty="0"/>
              <a:t>Creating the fiction – Enclosing the law</a:t>
            </a:r>
            <a:endParaRPr lang="en-CA" dirty="0"/>
          </a:p>
        </p:txBody>
      </p:sp>
      <p:sp>
        <p:nvSpPr>
          <p:cNvPr id="13" name="TextBox 12">
            <a:extLst>
              <a:ext uri="{FF2B5EF4-FFF2-40B4-BE49-F238E27FC236}">
                <a16:creationId xmlns:a16="http://schemas.microsoft.com/office/drawing/2014/main" id="{A11AF4AB-601C-6D40-9280-7EE96A62F810}"/>
              </a:ext>
            </a:extLst>
          </p:cNvPr>
          <p:cNvSpPr txBox="1"/>
          <p:nvPr/>
        </p:nvSpPr>
        <p:spPr>
          <a:xfrm>
            <a:off x="4167193" y="2312335"/>
            <a:ext cx="7560714" cy="2893100"/>
          </a:xfrm>
          <a:prstGeom prst="rect">
            <a:avLst/>
          </a:prstGeom>
          <a:noFill/>
        </p:spPr>
        <p:txBody>
          <a:bodyPr wrap="square" rtlCol="0">
            <a:spAutoFit/>
          </a:bodyPr>
          <a:lstStyle/>
          <a:p>
            <a:pPr marL="342900" indent="-342900">
              <a:buAutoNum type="arabicPeriod"/>
            </a:pPr>
            <a:r>
              <a:rPr lang="en-US" sz="1400" dirty="0"/>
              <a:t>A Grantor conveys Rights of Ownership (Title) &amp; Rights of Use (Property) (Fiction)</a:t>
            </a:r>
          </a:p>
          <a:p>
            <a:pPr marL="342900" indent="-342900">
              <a:buAutoNum type="arabicPeriod"/>
            </a:pPr>
            <a:r>
              <a:rPr lang="en-US" sz="1400" dirty="0"/>
              <a:t>The Office of Trustee is created to manage the rules and property in the Trust (the Crown)</a:t>
            </a:r>
          </a:p>
          <a:p>
            <a:pPr marL="342900" indent="-342900">
              <a:buAutoNum type="arabicPeriod"/>
            </a:pPr>
            <a:r>
              <a:rPr lang="en-US" sz="1400" dirty="0"/>
              <a:t>The Beneficiary benefits from use of property, privileges in the Trust </a:t>
            </a:r>
          </a:p>
          <a:p>
            <a:pPr marL="342900" indent="-342900">
              <a:buAutoNum type="arabicPeriod"/>
            </a:pPr>
            <a:r>
              <a:rPr lang="en-US" sz="1400" dirty="0"/>
              <a:t>An Estate is a valid record in a Roll, creating a fictional person with associated Rights</a:t>
            </a:r>
          </a:p>
          <a:p>
            <a:pPr marL="342900" indent="-342900">
              <a:buAutoNum type="arabicPeriod"/>
            </a:pPr>
            <a:r>
              <a:rPr lang="en-US" sz="1400" dirty="0"/>
              <a:t>The NAME (</a:t>
            </a:r>
            <a:r>
              <a:rPr lang="en-US" sz="1400" dirty="0" err="1"/>
              <a:t>nomen</a:t>
            </a:r>
            <a:r>
              <a:rPr lang="en-US" sz="1400" dirty="0"/>
              <a:t>) in the Roll is a slave name, the property, the thing</a:t>
            </a:r>
          </a:p>
          <a:p>
            <a:pPr marL="342900" indent="-342900">
              <a:buAutoNum type="arabicPeriod"/>
            </a:pPr>
            <a:r>
              <a:rPr lang="en-US" sz="1400" dirty="0"/>
              <a:t>A land Register is a register of surveyed plots and divisions in towns. Primary land registers are a roll of persons (NAMES-</a:t>
            </a:r>
            <a:r>
              <a:rPr lang="en-US" sz="1400" dirty="0" err="1"/>
              <a:t>nomens</a:t>
            </a:r>
            <a:r>
              <a:rPr lang="en-US" sz="1400" dirty="0"/>
              <a:t>-slaves), with any “privileges” to a home attached to a person record</a:t>
            </a:r>
          </a:p>
          <a:p>
            <a:pPr marL="342900" indent="-342900">
              <a:buAutoNum type="arabicPeriod"/>
            </a:pPr>
            <a:r>
              <a:rPr lang="en-US" sz="1400" dirty="0"/>
              <a:t>A Corporate Person (NAME) formed via a Recording or Registration on a Register, a constituting document, creating a body of rights as a Corporation (limiting rights)</a:t>
            </a:r>
          </a:p>
          <a:p>
            <a:pPr marL="342900" indent="-342900">
              <a:buAutoNum type="arabicPeriod"/>
            </a:pPr>
            <a:r>
              <a:rPr lang="en-US" sz="1400" dirty="0"/>
              <a:t>Your NAME (</a:t>
            </a:r>
            <a:r>
              <a:rPr lang="en-US" sz="1400" dirty="0" err="1"/>
              <a:t>nomen</a:t>
            </a:r>
            <a:r>
              <a:rPr lang="en-US" sz="1400" dirty="0"/>
              <a:t>) is a fictional person registered in a roll with certain privileges and obligations (A thing with no mind)</a:t>
            </a:r>
          </a:p>
          <a:p>
            <a:endParaRPr lang="en-US" sz="1400" dirty="0"/>
          </a:p>
        </p:txBody>
      </p:sp>
      <p:sp>
        <p:nvSpPr>
          <p:cNvPr id="14" name="TextBox 13">
            <a:extLst>
              <a:ext uri="{FF2B5EF4-FFF2-40B4-BE49-F238E27FC236}">
                <a16:creationId xmlns:a16="http://schemas.microsoft.com/office/drawing/2014/main" id="{6419F53F-93C6-7D49-8D9F-5291BF29AE40}"/>
              </a:ext>
            </a:extLst>
          </p:cNvPr>
          <p:cNvSpPr txBox="1"/>
          <p:nvPr/>
        </p:nvSpPr>
        <p:spPr>
          <a:xfrm>
            <a:off x="4810991" y="5343661"/>
            <a:ext cx="6502036" cy="369332"/>
          </a:xfrm>
          <a:prstGeom prst="rect">
            <a:avLst/>
          </a:prstGeom>
          <a:noFill/>
        </p:spPr>
        <p:txBody>
          <a:bodyPr wrap="none" rtlCol="0">
            <a:spAutoFit/>
          </a:bodyPr>
          <a:lstStyle/>
          <a:p>
            <a:r>
              <a:rPr lang="en-US" dirty="0"/>
              <a:t>Presumptions when unrebutted stand, silence is considered consent</a:t>
            </a:r>
          </a:p>
        </p:txBody>
      </p:sp>
    </p:spTree>
    <p:extLst>
      <p:ext uri="{BB962C8B-B14F-4D97-AF65-F5344CB8AC3E}">
        <p14:creationId xmlns:p14="http://schemas.microsoft.com/office/powerpoint/2010/main" val="162755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BCF9C-85F5-6E45-B7EE-AB1E93954D68}"/>
              </a:ext>
            </a:extLst>
          </p:cNvPr>
          <p:cNvSpPr>
            <a:spLocks noGrp="1"/>
          </p:cNvSpPr>
          <p:nvPr>
            <p:ph type="ctrTitle"/>
          </p:nvPr>
        </p:nvSpPr>
        <p:spPr>
          <a:xfrm>
            <a:off x="1963882" y="887569"/>
            <a:ext cx="9369727" cy="2541431"/>
          </a:xfrm>
        </p:spPr>
        <p:txBody>
          <a:bodyPr>
            <a:normAutofit/>
          </a:bodyPr>
          <a:lstStyle/>
          <a:p>
            <a:pPr algn="ctr"/>
            <a:r>
              <a:rPr lang="en-US" sz="3200" dirty="0"/>
              <a:t>WHAT THE POPE DID…the base of law today</a:t>
            </a:r>
          </a:p>
        </p:txBody>
      </p:sp>
    </p:spTree>
    <p:extLst>
      <p:ext uri="{BB962C8B-B14F-4D97-AF65-F5344CB8AC3E}">
        <p14:creationId xmlns:p14="http://schemas.microsoft.com/office/powerpoint/2010/main" val="3168242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5DA14-DC5E-9C4E-8532-6B4A52193C03}"/>
              </a:ext>
            </a:extLst>
          </p:cNvPr>
          <p:cNvSpPr>
            <a:spLocks noGrp="1"/>
          </p:cNvSpPr>
          <p:nvPr>
            <p:ph type="title"/>
          </p:nvPr>
        </p:nvSpPr>
        <p:spPr>
          <a:xfrm>
            <a:off x="1294362" y="345649"/>
            <a:ext cx="9603275" cy="559324"/>
          </a:xfrm>
        </p:spPr>
        <p:txBody>
          <a:bodyPr/>
          <a:lstStyle/>
          <a:p>
            <a:r>
              <a:rPr lang="en-US" dirty="0"/>
              <a:t>The 3 Crowns of the Vatican </a:t>
            </a:r>
            <a:r>
              <a:rPr lang="en-US" dirty="0" err="1"/>
              <a:t>tripLE</a:t>
            </a:r>
            <a:r>
              <a:rPr lang="en-US" dirty="0"/>
              <a:t> </a:t>
            </a:r>
            <a:r>
              <a:rPr lang="en-US" dirty="0" err="1"/>
              <a:t>cROWN</a:t>
            </a:r>
            <a:endParaRPr lang="en-US" dirty="0"/>
          </a:p>
        </p:txBody>
      </p:sp>
      <p:sp>
        <p:nvSpPr>
          <p:cNvPr id="3" name="Content Placeholder 2">
            <a:extLst>
              <a:ext uri="{FF2B5EF4-FFF2-40B4-BE49-F238E27FC236}">
                <a16:creationId xmlns:a16="http://schemas.microsoft.com/office/drawing/2014/main" id="{45AF7885-0CFA-7745-886F-95E4865F0ADB}"/>
              </a:ext>
            </a:extLst>
          </p:cNvPr>
          <p:cNvSpPr>
            <a:spLocks noGrp="1"/>
          </p:cNvSpPr>
          <p:nvPr>
            <p:ph idx="1"/>
          </p:nvPr>
        </p:nvSpPr>
        <p:spPr>
          <a:xfrm>
            <a:off x="446809" y="1953387"/>
            <a:ext cx="11367655" cy="4239595"/>
          </a:xfrm>
        </p:spPr>
        <p:txBody>
          <a:bodyPr>
            <a:normAutofit lnSpcReduction="10000"/>
          </a:bodyPr>
          <a:lstStyle/>
          <a:p>
            <a:pPr marL="0" indent="0">
              <a:buNone/>
            </a:pPr>
            <a:r>
              <a:rPr lang="en-US" dirty="0"/>
              <a:t>First Crown 12</a:t>
            </a:r>
            <a:r>
              <a:rPr lang="en-US" baseline="30000" dirty="0"/>
              <a:t>TH</a:t>
            </a:r>
            <a:r>
              <a:rPr lang="en-US" dirty="0"/>
              <a:t> Century:  Control over our Soul</a:t>
            </a:r>
          </a:p>
          <a:p>
            <a:pPr lvl="1"/>
            <a:r>
              <a:rPr lang="en-US" sz="1400" dirty="0"/>
              <a:t>Papal Bull Unam Sanctum declared ownership for the whole of the world, making us creatures</a:t>
            </a:r>
          </a:p>
          <a:p>
            <a:pPr lvl="1"/>
            <a:r>
              <a:rPr lang="en-US" sz="1400" dirty="0"/>
              <a:t>This was an Express Trust, ownership expressed, no legal mechanism to carry to next Pope</a:t>
            </a:r>
          </a:p>
          <a:p>
            <a:pPr marL="0" indent="0">
              <a:buNone/>
            </a:pPr>
            <a:r>
              <a:rPr lang="en-US" dirty="0"/>
              <a:t>Second Crown 13</a:t>
            </a:r>
            <a:r>
              <a:rPr lang="en-US" baseline="30000" dirty="0"/>
              <a:t>th</a:t>
            </a:r>
            <a:r>
              <a:rPr lang="en-US" dirty="0"/>
              <a:t> Century:  Control over our Body</a:t>
            </a:r>
          </a:p>
          <a:p>
            <a:pPr lvl="1"/>
            <a:r>
              <a:rPr lang="en-US" sz="1400" dirty="0"/>
              <a:t>Papal Bull Romanus Pontifex claimed all land formally in a legal structure, making us </a:t>
            </a:r>
            <a:r>
              <a:rPr lang="en-US" sz="1400" dirty="0" err="1"/>
              <a:t>chattal</a:t>
            </a:r>
            <a:r>
              <a:rPr lang="en-US" sz="1400" dirty="0"/>
              <a:t>, property of the land as we are born from the land and are fixtures of the land; therefore, we have no legal rights from this point forward, we become </a:t>
            </a:r>
            <a:r>
              <a:rPr lang="en-US" sz="1400" dirty="0" err="1"/>
              <a:t>chattal</a:t>
            </a:r>
            <a:r>
              <a:rPr lang="en-US" sz="1400" dirty="0"/>
              <a:t> (cattle), things, property to them</a:t>
            </a:r>
          </a:p>
          <a:p>
            <a:pPr lvl="1"/>
            <a:r>
              <a:rPr lang="en-US" sz="1400" dirty="0"/>
              <a:t>This was a Testamentary Trust creating the legal structure to allow financing and franchising</a:t>
            </a:r>
          </a:p>
          <a:p>
            <a:pPr marL="0" indent="0">
              <a:buNone/>
            </a:pPr>
            <a:r>
              <a:rPr lang="en-US" dirty="0"/>
              <a:t>Third Crown 13</a:t>
            </a:r>
            <a:r>
              <a:rPr lang="en-US" baseline="30000" dirty="0"/>
              <a:t>th</a:t>
            </a:r>
            <a:r>
              <a:rPr lang="en-US" dirty="0"/>
              <a:t> Century:  Control of our Mind</a:t>
            </a:r>
          </a:p>
          <a:p>
            <a:pPr lvl="1"/>
            <a:r>
              <a:rPr lang="en-US" sz="1400" dirty="0"/>
              <a:t>Papal Bull </a:t>
            </a:r>
            <a:r>
              <a:rPr lang="en-US" sz="1400" dirty="0" err="1"/>
              <a:t>Aeterni</a:t>
            </a:r>
            <a:r>
              <a:rPr lang="en-US" sz="1400" dirty="0"/>
              <a:t> Regis – Eternal Crown. Claimed they own the world and everything in it as people are too stupid</a:t>
            </a:r>
          </a:p>
          <a:p>
            <a:pPr lvl="1"/>
            <a:r>
              <a:rPr lang="en-US" sz="1400" dirty="0" err="1"/>
              <a:t>Parens</a:t>
            </a:r>
            <a:r>
              <a:rPr lang="en-US" sz="1400" dirty="0"/>
              <a:t> </a:t>
            </a:r>
            <a:r>
              <a:rPr lang="en-US" sz="1400" dirty="0" err="1"/>
              <a:t>Paternae</a:t>
            </a:r>
            <a:r>
              <a:rPr lang="en-US" sz="1400" dirty="0"/>
              <a:t> – we are renamed as infants whose rulers rule for our benefit, for the purpose of managing property</a:t>
            </a:r>
          </a:p>
          <a:p>
            <a:pPr lvl="1"/>
            <a:r>
              <a:rPr lang="en-US" sz="1400" dirty="0"/>
              <a:t>Created 1</a:t>
            </a:r>
            <a:r>
              <a:rPr lang="en-US" sz="1400" baseline="30000" dirty="0"/>
              <a:t>st</a:t>
            </a:r>
            <a:r>
              <a:rPr lang="en-US" sz="1400" dirty="0"/>
              <a:t> Franchise (Crown of Aragon, became Union of Crowns, Crown of Commonwealth in England from 1600s)</a:t>
            </a:r>
          </a:p>
          <a:p>
            <a:pPr lvl="1"/>
            <a:r>
              <a:rPr lang="en-US" sz="1400" dirty="0"/>
              <a:t>A franchise is a </a:t>
            </a:r>
            <a:r>
              <a:rPr lang="en-US" sz="1400" dirty="0" err="1"/>
              <a:t>licence</a:t>
            </a:r>
            <a:r>
              <a:rPr lang="en-US" sz="1400" dirty="0"/>
              <a:t> to do something considered immoral or unlawful</a:t>
            </a:r>
          </a:p>
          <a:p>
            <a:pPr lvl="1"/>
            <a:endParaRPr lang="en-US" sz="1400" dirty="0"/>
          </a:p>
        </p:txBody>
      </p:sp>
      <p:sp>
        <p:nvSpPr>
          <p:cNvPr id="6" name="TextBox 5">
            <a:extLst>
              <a:ext uri="{FF2B5EF4-FFF2-40B4-BE49-F238E27FC236}">
                <a16:creationId xmlns:a16="http://schemas.microsoft.com/office/drawing/2014/main" id="{9DCC6D08-F800-B542-9186-68087ED1D6C2}"/>
              </a:ext>
            </a:extLst>
          </p:cNvPr>
          <p:cNvSpPr txBox="1"/>
          <p:nvPr/>
        </p:nvSpPr>
        <p:spPr>
          <a:xfrm>
            <a:off x="245532" y="957288"/>
            <a:ext cx="11446933" cy="738664"/>
          </a:xfrm>
          <a:prstGeom prst="rect">
            <a:avLst/>
          </a:prstGeom>
          <a:noFill/>
        </p:spPr>
        <p:txBody>
          <a:bodyPr wrap="square" rtlCol="0">
            <a:spAutoFit/>
          </a:bodyPr>
          <a:lstStyle/>
          <a:p>
            <a:pPr algn="ctr"/>
            <a:r>
              <a:rPr lang="en-US" sz="1400" dirty="0"/>
              <a:t>Constantine created the Holly Byzantine Empire, True Christianity and restored the True Rule of Law 300AD era</a:t>
            </a:r>
          </a:p>
          <a:p>
            <a:pPr algn="ctr"/>
            <a:r>
              <a:rPr lang="en-US" sz="1400" dirty="0"/>
              <a:t>The Carolingians created the Holly Roman Catholic Church and Sacre </a:t>
            </a:r>
            <a:r>
              <a:rPr lang="en-US" sz="1400" dirty="0" err="1"/>
              <a:t>Loi</a:t>
            </a:r>
            <a:r>
              <a:rPr lang="en-US" sz="1400" dirty="0"/>
              <a:t> around 700AD</a:t>
            </a:r>
          </a:p>
          <a:p>
            <a:pPr algn="ctr"/>
            <a:r>
              <a:rPr lang="en-US" sz="1400" dirty="0"/>
              <a:t>The Venetian/Magyar usurped this around 11</a:t>
            </a:r>
            <a:r>
              <a:rPr lang="en-US" sz="1400" baseline="30000" dirty="0"/>
              <a:t>th</a:t>
            </a:r>
            <a:r>
              <a:rPr lang="en-US" sz="1400" dirty="0"/>
              <a:t> Century, creating the “Roman Cult” Vatican we know today</a:t>
            </a:r>
          </a:p>
        </p:txBody>
      </p:sp>
    </p:spTree>
    <p:extLst>
      <p:ext uri="{BB962C8B-B14F-4D97-AF65-F5344CB8AC3E}">
        <p14:creationId xmlns:p14="http://schemas.microsoft.com/office/powerpoint/2010/main" val="2539089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075EA-F674-A943-ACBF-5B94DB016CAC}"/>
              </a:ext>
            </a:extLst>
          </p:cNvPr>
          <p:cNvSpPr>
            <a:spLocks noGrp="1"/>
          </p:cNvSpPr>
          <p:nvPr>
            <p:ph type="title"/>
          </p:nvPr>
        </p:nvSpPr>
        <p:spPr>
          <a:xfrm>
            <a:off x="1136766" y="1170120"/>
            <a:ext cx="9603275" cy="567080"/>
          </a:xfrm>
        </p:spPr>
        <p:txBody>
          <a:bodyPr/>
          <a:lstStyle/>
          <a:p>
            <a:pPr algn="ctr"/>
            <a:r>
              <a:rPr lang="en-US" dirty="0"/>
              <a:t>1</a:t>
            </a:r>
            <a:r>
              <a:rPr lang="en-US" baseline="30000" dirty="0"/>
              <a:t>st</a:t>
            </a:r>
            <a:r>
              <a:rPr lang="en-US" dirty="0"/>
              <a:t> </a:t>
            </a:r>
            <a:r>
              <a:rPr lang="en-US" dirty="0" err="1"/>
              <a:t>millenium</a:t>
            </a:r>
            <a:r>
              <a:rPr lang="en-US" dirty="0"/>
              <a:t> - today</a:t>
            </a:r>
          </a:p>
        </p:txBody>
      </p:sp>
      <p:sp>
        <p:nvSpPr>
          <p:cNvPr id="3" name="Content Placeholder 2">
            <a:extLst>
              <a:ext uri="{FF2B5EF4-FFF2-40B4-BE49-F238E27FC236}">
                <a16:creationId xmlns:a16="http://schemas.microsoft.com/office/drawing/2014/main" id="{9406EBE1-EAC6-1C4C-A22A-39988A59B590}"/>
              </a:ext>
            </a:extLst>
          </p:cNvPr>
          <p:cNvSpPr>
            <a:spLocks noGrp="1"/>
          </p:cNvSpPr>
          <p:nvPr>
            <p:ph idx="1"/>
          </p:nvPr>
        </p:nvSpPr>
        <p:spPr>
          <a:xfrm>
            <a:off x="332508" y="1903395"/>
            <a:ext cx="11274136" cy="4107939"/>
          </a:xfrm>
        </p:spPr>
        <p:txBody>
          <a:bodyPr>
            <a:noAutofit/>
          </a:bodyPr>
          <a:lstStyle/>
          <a:p>
            <a:r>
              <a:rPr lang="en-US" sz="1000" dirty="0"/>
              <a:t>The Venetians create the false Roman Catholic Church and false doctrines such as Original Sin. Sin means debt so everyone is born a debtor and must earn redemption through penance. Debtors have no property, no rights. </a:t>
            </a:r>
          </a:p>
          <a:p>
            <a:r>
              <a:rPr lang="en-US" sz="1000" dirty="0"/>
              <a:t>In 1066 the Normans invade England and set up a feudal system that forced people off the land, making them tenants and property of the Landlords, recorded as property in the Manor Rolls (Register), thus becoming slaves</a:t>
            </a:r>
          </a:p>
          <a:p>
            <a:r>
              <a:rPr lang="en-US" sz="1000" dirty="0"/>
              <a:t>In 1213 King John ceded his Crown to the Vatican in perpetuity and guaranteed the ancient rights of the City of London – the first Magna Carta</a:t>
            </a:r>
          </a:p>
          <a:p>
            <a:r>
              <a:rPr lang="en-US" sz="1000" dirty="0"/>
              <a:t>Law was enclosed in the 16</a:t>
            </a:r>
            <a:r>
              <a:rPr lang="en-US" sz="1000" baseline="30000" dirty="0"/>
              <a:t>th</a:t>
            </a:r>
            <a:r>
              <a:rPr lang="en-US" sz="1000" dirty="0"/>
              <a:t> century when the Private BAR Guilds were set up under the reign of Henry VIII, and sin was monetized through indulgences. Courts became commerce, traders in bonds, sureties &amp; securities. Judges make money, trade bonds and no longer have ”clean hands” meaning their office is  fraudulent and has no authority. King James Bible published, claiming Divine Right of King to rule and introduced the English language</a:t>
            </a:r>
          </a:p>
          <a:p>
            <a:r>
              <a:rPr lang="en-US" sz="1000" dirty="0"/>
              <a:t>From this point forward many statutes were put in place setting the legal and financial structures of the modern world, forcing people off the land, unable to feed themselves or have a home, making them paupers. Settlement Certificates needed to travel between parishes (surety notes – origin of the birth certificate/passport). People forced into Work Houses to work off their debts… creating the workforce to drive the Industrial Revolution and slaves for the plantations in N. America, Australia…</a:t>
            </a:r>
          </a:p>
          <a:p>
            <a:r>
              <a:rPr lang="en-US" sz="1000" dirty="0"/>
              <a:t>15</a:t>
            </a:r>
            <a:r>
              <a:rPr lang="en-US" sz="1000" baseline="30000" dirty="0"/>
              <a:t>th</a:t>
            </a:r>
            <a:r>
              <a:rPr lang="en-US" sz="1000" dirty="0"/>
              <a:t>C to 20</a:t>
            </a:r>
            <a:r>
              <a:rPr lang="en-US" sz="1000" baseline="30000" dirty="0"/>
              <a:t>th</a:t>
            </a:r>
            <a:r>
              <a:rPr lang="en-US" sz="1000" dirty="0"/>
              <a:t>C The Bank of England was created 1666, indebting the Crown to them. Cestui Que Vie Statutes were enacted, making everyone lost at sea, presumed dead by age of 7, so the Crown claimed legal title of property, selling it to the banks, who issue birth certificate with fiction name as collateral for issue of debt notes. By 1800s  Admiralty Law, Equity and “Common” Law of the land merge, all courts are summary courts, guilty until proven innocent… courts merged into one location, Judges become Administrators of the Trust, assigning liability</a:t>
            </a:r>
          </a:p>
          <a:p>
            <a:r>
              <a:rPr lang="en-US" sz="1000" dirty="0"/>
              <a:t>In the 20</a:t>
            </a:r>
            <a:r>
              <a:rPr lang="en-US" sz="1000" baseline="30000" dirty="0"/>
              <a:t>th</a:t>
            </a:r>
            <a:r>
              <a:rPr lang="en-US" sz="1000" dirty="0"/>
              <a:t> century all Western countries declared bankruptcy during the Great Depression and were then set up as private corporations on the SEC with CUSIP numbers. UCC was created in 1930’s. Police Officers enforce corporate policies, ”judges” administer and can no longer make judgements. Fed Reserve is a private cartel, IRS is it’s enforcement arm, income taxes are harvesting energy for the Crown. (Note: IRS is </a:t>
            </a:r>
            <a:r>
              <a:rPr lang="en-US" sz="1000" dirty="0" err="1"/>
              <a:t>hq’d</a:t>
            </a:r>
            <a:r>
              <a:rPr lang="en-US" sz="1000" dirty="0"/>
              <a:t> in Puerto Rico, run by British Admiralty). There is a thin veneer of Law to make people think Rule of Law exists; however, the truth is we are all  presumed to be things subservient to private corporate policies unless we know how to claim our property and rebut their claims</a:t>
            </a:r>
          </a:p>
        </p:txBody>
      </p:sp>
      <p:sp>
        <p:nvSpPr>
          <p:cNvPr id="4" name="TextBox 3">
            <a:extLst>
              <a:ext uri="{FF2B5EF4-FFF2-40B4-BE49-F238E27FC236}">
                <a16:creationId xmlns:a16="http://schemas.microsoft.com/office/drawing/2014/main" id="{8AAE3A6E-5039-894F-B175-BEFA46F58CB6}"/>
              </a:ext>
            </a:extLst>
          </p:cNvPr>
          <p:cNvSpPr txBox="1"/>
          <p:nvPr/>
        </p:nvSpPr>
        <p:spPr>
          <a:xfrm>
            <a:off x="1141766" y="347914"/>
            <a:ext cx="10306026" cy="461665"/>
          </a:xfrm>
          <a:prstGeom prst="rect">
            <a:avLst/>
          </a:prstGeom>
          <a:noFill/>
        </p:spPr>
        <p:txBody>
          <a:bodyPr wrap="none" rtlCol="0">
            <a:spAutoFit/>
          </a:bodyPr>
          <a:lstStyle/>
          <a:p>
            <a:r>
              <a:rPr lang="en-US" sz="2400" b="1" dirty="0"/>
              <a:t>There has been no Rule of Law in Western Countries for over 400 years</a:t>
            </a:r>
          </a:p>
        </p:txBody>
      </p:sp>
    </p:spTree>
    <p:extLst>
      <p:ext uri="{BB962C8B-B14F-4D97-AF65-F5344CB8AC3E}">
        <p14:creationId xmlns:p14="http://schemas.microsoft.com/office/powerpoint/2010/main" val="1331470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5DA14-DC5E-9C4E-8532-6B4A52193C03}"/>
              </a:ext>
            </a:extLst>
          </p:cNvPr>
          <p:cNvSpPr>
            <a:spLocks noGrp="1"/>
          </p:cNvSpPr>
          <p:nvPr>
            <p:ph type="title"/>
          </p:nvPr>
        </p:nvSpPr>
        <p:spPr>
          <a:xfrm>
            <a:off x="1597051" y="1126637"/>
            <a:ext cx="9603275" cy="1049235"/>
          </a:xfrm>
        </p:spPr>
        <p:txBody>
          <a:bodyPr/>
          <a:lstStyle/>
          <a:p>
            <a:r>
              <a:rPr lang="en-US" dirty="0"/>
              <a:t>How Does this impact us  today…</a:t>
            </a:r>
          </a:p>
        </p:txBody>
      </p:sp>
      <p:sp>
        <p:nvSpPr>
          <p:cNvPr id="3" name="Content Placeholder 2">
            <a:extLst>
              <a:ext uri="{FF2B5EF4-FFF2-40B4-BE49-F238E27FC236}">
                <a16:creationId xmlns:a16="http://schemas.microsoft.com/office/drawing/2014/main" id="{45AF7885-0CFA-7745-886F-95E4865F0ADB}"/>
              </a:ext>
            </a:extLst>
          </p:cNvPr>
          <p:cNvSpPr>
            <a:spLocks noGrp="1"/>
          </p:cNvSpPr>
          <p:nvPr>
            <p:ph idx="1"/>
          </p:nvPr>
        </p:nvSpPr>
        <p:spPr/>
        <p:txBody>
          <a:bodyPr/>
          <a:lstStyle/>
          <a:p>
            <a:r>
              <a:rPr lang="en-US" dirty="0"/>
              <a:t>We are treated as </a:t>
            </a:r>
            <a:r>
              <a:rPr lang="en-US"/>
              <a:t>mindless workers </a:t>
            </a:r>
            <a:r>
              <a:rPr lang="en-US" dirty="0"/>
              <a:t>so ruling elite can do no work</a:t>
            </a:r>
          </a:p>
          <a:p>
            <a:r>
              <a:rPr lang="en-US" dirty="0"/>
              <a:t>They let us keep a fraction of our energy and what we create and we lose it in an instant when they decide to reset their system</a:t>
            </a:r>
          </a:p>
          <a:p>
            <a:r>
              <a:rPr lang="en-US" dirty="0"/>
              <a:t>Their system presumes our incompetence, based on our </a:t>
            </a:r>
            <a:r>
              <a:rPr lang="en-US" dirty="0" err="1"/>
              <a:t>behaviours</a:t>
            </a:r>
            <a:r>
              <a:rPr lang="en-US" dirty="0"/>
              <a:t> and demonstrations of stupidity to claim we are not of right mind to justify what they have done</a:t>
            </a:r>
          </a:p>
          <a:p>
            <a:r>
              <a:rPr lang="en-US" dirty="0"/>
              <a:t>We live in Council precincts with wards.  Hospitals have wards, and since the 1870s we have been considered to be outpatients of a mental hospital as we are presumed to be not of right mind, infants, </a:t>
            </a:r>
            <a:r>
              <a:rPr lang="en-US" dirty="0" err="1"/>
              <a:t>chattal</a:t>
            </a:r>
            <a:r>
              <a:rPr lang="en-US" dirty="0"/>
              <a:t>.</a:t>
            </a:r>
          </a:p>
        </p:txBody>
      </p:sp>
    </p:spTree>
    <p:extLst>
      <p:ext uri="{BB962C8B-B14F-4D97-AF65-F5344CB8AC3E}">
        <p14:creationId xmlns:p14="http://schemas.microsoft.com/office/powerpoint/2010/main" val="778502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1E728-3EE1-8E4B-8A1B-20F4A3214A48}"/>
              </a:ext>
            </a:extLst>
          </p:cNvPr>
          <p:cNvSpPr>
            <a:spLocks noGrp="1"/>
          </p:cNvSpPr>
          <p:nvPr>
            <p:ph type="title"/>
          </p:nvPr>
        </p:nvSpPr>
        <p:spPr>
          <a:xfrm>
            <a:off x="1451579" y="1116659"/>
            <a:ext cx="9603275" cy="549991"/>
          </a:xfrm>
        </p:spPr>
        <p:txBody>
          <a:bodyPr/>
          <a:lstStyle/>
          <a:p>
            <a:pPr algn="ctr"/>
            <a:r>
              <a:rPr lang="en-US" dirty="0"/>
              <a:t>preface</a:t>
            </a:r>
          </a:p>
        </p:txBody>
      </p:sp>
      <p:sp>
        <p:nvSpPr>
          <p:cNvPr id="3" name="Content Placeholder 2">
            <a:extLst>
              <a:ext uri="{FF2B5EF4-FFF2-40B4-BE49-F238E27FC236}">
                <a16:creationId xmlns:a16="http://schemas.microsoft.com/office/drawing/2014/main" id="{96F51123-B357-7842-A252-0534A2F5FB2D}"/>
              </a:ext>
            </a:extLst>
          </p:cNvPr>
          <p:cNvSpPr>
            <a:spLocks noGrp="1"/>
          </p:cNvSpPr>
          <p:nvPr>
            <p:ph idx="1"/>
          </p:nvPr>
        </p:nvSpPr>
        <p:spPr/>
        <p:txBody>
          <a:bodyPr>
            <a:normAutofit fontScale="85000" lnSpcReduction="10000"/>
          </a:bodyPr>
          <a:lstStyle/>
          <a:p>
            <a:r>
              <a:rPr lang="en-US" dirty="0"/>
              <a:t>There is no quick fix, no silver bullet, the system has been designed so there is no way out, there is no political or legal remedy in the current model and systems</a:t>
            </a:r>
          </a:p>
          <a:p>
            <a:r>
              <a:rPr lang="en-US" dirty="0"/>
              <a:t>History has been corrupted and altered in an attempt to legitimize current power structures</a:t>
            </a:r>
          </a:p>
          <a:p>
            <a:r>
              <a:rPr lang="en-US" dirty="0"/>
              <a:t>Be prepared to relearn History, Law, Finance, Religion, study Etymology &amp; be humble as there is no place for ego when rebuilding our foundations</a:t>
            </a:r>
          </a:p>
          <a:p>
            <a:r>
              <a:rPr lang="en-US" dirty="0"/>
              <a:t>The only way out is through knowledge. Knowing the truth sets the mind free so we can see what has been done and know how to be competent</a:t>
            </a:r>
          </a:p>
          <a:p>
            <a:r>
              <a:rPr lang="en-US" dirty="0"/>
              <a:t>The solution is to create new models and systems based on the True Rule of Law.  To make this real, we need more people willing to study true knowledge and do the personal growth and work necessary</a:t>
            </a:r>
          </a:p>
          <a:p>
            <a:endParaRPr lang="en-US" dirty="0"/>
          </a:p>
        </p:txBody>
      </p:sp>
    </p:spTree>
    <p:extLst>
      <p:ext uri="{BB962C8B-B14F-4D97-AF65-F5344CB8AC3E}">
        <p14:creationId xmlns:p14="http://schemas.microsoft.com/office/powerpoint/2010/main" val="1824859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37149" y="778267"/>
            <a:ext cx="9090178" cy="504071"/>
          </a:xfrm>
          <a:prstGeom prst="rect">
            <a:avLst/>
          </a:prstGeom>
        </p:spPr>
        <p:txBody>
          <a:bodyPr vert="horz" wrap="square" lIns="0" tIns="11516" rIns="0" bIns="0" rtlCol="0" anchor="t">
            <a:spAutoFit/>
          </a:bodyPr>
          <a:lstStyle/>
          <a:p>
            <a:pPr marL="11516" algn="ctr">
              <a:lnSpc>
                <a:spcPct val="100000"/>
              </a:lnSpc>
              <a:spcBef>
                <a:spcPts val="91"/>
              </a:spcBef>
            </a:pPr>
            <a:r>
              <a:rPr spc="-27" dirty="0"/>
              <a:t>Th</a:t>
            </a:r>
            <a:r>
              <a:rPr dirty="0"/>
              <a:t>e</a:t>
            </a:r>
            <a:r>
              <a:rPr lang="en-CA" dirty="0"/>
              <a:t> Way forward – </a:t>
            </a:r>
            <a:r>
              <a:rPr lang="en-CA" dirty="0" err="1"/>
              <a:t>rEMEMBER</a:t>
            </a:r>
            <a:r>
              <a:rPr lang="en-CA" dirty="0"/>
              <a:t> WHO YOU ARE</a:t>
            </a:r>
            <a:endParaRPr dirty="0"/>
          </a:p>
        </p:txBody>
      </p:sp>
      <p:sp>
        <p:nvSpPr>
          <p:cNvPr id="6" name="object 6"/>
          <p:cNvSpPr txBox="1"/>
          <p:nvPr/>
        </p:nvSpPr>
        <p:spPr>
          <a:xfrm>
            <a:off x="1737149" y="1443511"/>
            <a:ext cx="9090178" cy="3970978"/>
          </a:xfrm>
          <a:prstGeom prst="rect">
            <a:avLst/>
          </a:prstGeom>
        </p:spPr>
        <p:txBody>
          <a:bodyPr vert="horz" wrap="square" lIns="0" tIns="10941" rIns="0" bIns="0" rtlCol="0">
            <a:spAutoFit/>
          </a:bodyPr>
          <a:lstStyle/>
          <a:p>
            <a:pPr marL="11516" algn="ctr">
              <a:spcBef>
                <a:spcPts val="86"/>
              </a:spcBef>
            </a:pPr>
            <a:r>
              <a:rPr sz="1814" b="1" spc="-18" dirty="0">
                <a:latin typeface="Arial"/>
                <a:cs typeface="Arial"/>
              </a:rPr>
              <a:t>Austerity,</a:t>
            </a:r>
            <a:r>
              <a:rPr sz="1814" b="1" spc="-14" dirty="0">
                <a:latin typeface="Arial"/>
                <a:cs typeface="Arial"/>
              </a:rPr>
              <a:t> </a:t>
            </a:r>
            <a:r>
              <a:rPr sz="1814" b="1" spc="-5" dirty="0">
                <a:latin typeface="Arial"/>
                <a:cs typeface="Arial"/>
              </a:rPr>
              <a:t>Self</a:t>
            </a:r>
            <a:r>
              <a:rPr sz="1814" b="1" spc="-14" dirty="0">
                <a:latin typeface="Arial"/>
                <a:cs typeface="Arial"/>
              </a:rPr>
              <a:t> </a:t>
            </a:r>
            <a:r>
              <a:rPr sz="1814" b="1" spc="-5" dirty="0">
                <a:latin typeface="Arial"/>
                <a:cs typeface="Arial"/>
              </a:rPr>
              <a:t>Discipline,</a:t>
            </a:r>
            <a:r>
              <a:rPr sz="1814" b="1" spc="-9" dirty="0">
                <a:latin typeface="Arial"/>
                <a:cs typeface="Arial"/>
              </a:rPr>
              <a:t> </a:t>
            </a:r>
            <a:r>
              <a:rPr sz="1814" b="1" spc="-5" dirty="0">
                <a:latin typeface="Arial"/>
                <a:cs typeface="Arial"/>
              </a:rPr>
              <a:t>Humility</a:t>
            </a:r>
            <a:r>
              <a:rPr sz="1814" b="1" spc="-14" dirty="0">
                <a:latin typeface="Arial"/>
                <a:cs typeface="Arial"/>
              </a:rPr>
              <a:t> </a:t>
            </a:r>
            <a:r>
              <a:rPr sz="1814" b="1" spc="-5" dirty="0">
                <a:latin typeface="Arial"/>
                <a:cs typeface="Arial"/>
              </a:rPr>
              <a:t>– the</a:t>
            </a:r>
            <a:r>
              <a:rPr sz="1814" b="1" dirty="0">
                <a:latin typeface="Arial"/>
                <a:cs typeface="Arial"/>
              </a:rPr>
              <a:t> </a:t>
            </a:r>
            <a:r>
              <a:rPr sz="1814" b="1" spc="-5" dirty="0">
                <a:latin typeface="Arial"/>
                <a:cs typeface="Arial"/>
              </a:rPr>
              <a:t>3 keys</a:t>
            </a:r>
            <a:r>
              <a:rPr sz="1814" b="1" spc="5" dirty="0">
                <a:latin typeface="Arial"/>
                <a:cs typeface="Arial"/>
              </a:rPr>
              <a:t> </a:t>
            </a:r>
            <a:r>
              <a:rPr sz="1814" b="1" spc="-5" dirty="0">
                <a:latin typeface="Arial"/>
                <a:cs typeface="Arial"/>
              </a:rPr>
              <a:t>of immortality</a:t>
            </a:r>
            <a:endParaRPr sz="1814" dirty="0">
              <a:latin typeface="Arial"/>
              <a:cs typeface="Arial"/>
            </a:endParaRPr>
          </a:p>
          <a:p>
            <a:pPr marL="11516" marR="112285">
              <a:spcBef>
                <a:spcPts val="1460"/>
              </a:spcBef>
            </a:pPr>
            <a:r>
              <a:rPr sz="1632" spc="-5" dirty="0">
                <a:latin typeface="Arial"/>
                <a:cs typeface="Arial"/>
              </a:rPr>
              <a:t>EGO defines us, but also constrains </a:t>
            </a:r>
            <a:r>
              <a:rPr sz="1632" dirty="0">
                <a:latin typeface="Arial"/>
                <a:cs typeface="Arial"/>
              </a:rPr>
              <a:t>the </a:t>
            </a:r>
            <a:r>
              <a:rPr sz="1632" spc="-5" dirty="0">
                <a:latin typeface="Arial"/>
                <a:cs typeface="Arial"/>
              </a:rPr>
              <a:t>greater who and what we are. </a:t>
            </a:r>
            <a:r>
              <a:rPr sz="1632" dirty="0">
                <a:latin typeface="Arial"/>
                <a:cs typeface="Arial"/>
              </a:rPr>
              <a:t>Three </a:t>
            </a:r>
            <a:r>
              <a:rPr sz="1632" spc="-444" dirty="0">
                <a:latin typeface="Arial"/>
                <a:cs typeface="Arial"/>
              </a:rPr>
              <a:t> </a:t>
            </a:r>
            <a:r>
              <a:rPr sz="1632" dirty="0">
                <a:latin typeface="Arial"/>
                <a:cs typeface="Arial"/>
              </a:rPr>
              <a:t>key concepts enable</a:t>
            </a:r>
            <a:r>
              <a:rPr lang="en-CA" sz="1632" dirty="0">
                <a:latin typeface="Arial"/>
                <a:cs typeface="Arial"/>
              </a:rPr>
              <a:t> us</a:t>
            </a:r>
            <a:r>
              <a:rPr sz="1632" dirty="0">
                <a:latin typeface="Arial"/>
                <a:cs typeface="Arial"/>
              </a:rPr>
              <a:t> to </a:t>
            </a:r>
            <a:r>
              <a:rPr sz="1632" spc="5" dirty="0">
                <a:latin typeface="Arial"/>
                <a:cs typeface="Arial"/>
              </a:rPr>
              <a:t> </a:t>
            </a:r>
            <a:r>
              <a:rPr sz="1632" dirty="0">
                <a:latin typeface="Arial"/>
                <a:cs typeface="Arial"/>
              </a:rPr>
              <a:t>transcend</a:t>
            </a:r>
            <a:r>
              <a:rPr sz="1632" spc="-14" dirty="0">
                <a:latin typeface="Arial"/>
                <a:cs typeface="Arial"/>
              </a:rPr>
              <a:t> </a:t>
            </a:r>
            <a:r>
              <a:rPr sz="1632" spc="-5" dirty="0">
                <a:latin typeface="Arial"/>
                <a:cs typeface="Arial"/>
              </a:rPr>
              <a:t>beyond</a:t>
            </a:r>
            <a:r>
              <a:rPr sz="1632" spc="-9" dirty="0">
                <a:latin typeface="Arial"/>
                <a:cs typeface="Arial"/>
              </a:rPr>
              <a:t> </a:t>
            </a:r>
            <a:r>
              <a:rPr sz="1632" spc="-5" dirty="0">
                <a:latin typeface="Arial"/>
                <a:cs typeface="Arial"/>
              </a:rPr>
              <a:t>our</a:t>
            </a:r>
            <a:r>
              <a:rPr sz="1632" spc="-14" dirty="0">
                <a:latin typeface="Arial"/>
                <a:cs typeface="Arial"/>
              </a:rPr>
              <a:t> </a:t>
            </a:r>
            <a:r>
              <a:rPr sz="1632" spc="-5" dirty="0">
                <a:latin typeface="Arial"/>
                <a:cs typeface="Arial"/>
              </a:rPr>
              <a:t>near</a:t>
            </a:r>
            <a:r>
              <a:rPr sz="1632" spc="-9" dirty="0">
                <a:latin typeface="Arial"/>
                <a:cs typeface="Arial"/>
              </a:rPr>
              <a:t> </a:t>
            </a:r>
            <a:r>
              <a:rPr sz="1632" dirty="0">
                <a:latin typeface="Arial"/>
                <a:cs typeface="Arial"/>
              </a:rPr>
              <a:t>sighted</a:t>
            </a:r>
            <a:r>
              <a:rPr sz="1632" spc="-9" dirty="0">
                <a:latin typeface="Arial"/>
                <a:cs typeface="Arial"/>
              </a:rPr>
              <a:t> </a:t>
            </a:r>
            <a:r>
              <a:rPr sz="1632" dirty="0">
                <a:latin typeface="Arial"/>
                <a:cs typeface="Arial"/>
              </a:rPr>
              <a:t>view</a:t>
            </a:r>
            <a:r>
              <a:rPr sz="1632" spc="-14" dirty="0">
                <a:latin typeface="Arial"/>
                <a:cs typeface="Arial"/>
              </a:rPr>
              <a:t> </a:t>
            </a:r>
            <a:r>
              <a:rPr sz="1632" spc="-5" dirty="0">
                <a:latin typeface="Arial"/>
                <a:cs typeface="Arial"/>
              </a:rPr>
              <a:t>of</a:t>
            </a:r>
            <a:r>
              <a:rPr sz="1632" spc="-9" dirty="0">
                <a:latin typeface="Arial"/>
                <a:cs typeface="Arial"/>
              </a:rPr>
              <a:t> </a:t>
            </a:r>
            <a:r>
              <a:rPr sz="1632" dirty="0">
                <a:latin typeface="Arial"/>
                <a:cs typeface="Arial"/>
              </a:rPr>
              <a:t>the</a:t>
            </a:r>
            <a:r>
              <a:rPr sz="1632" spc="-9" dirty="0">
                <a:latin typeface="Arial"/>
                <a:cs typeface="Arial"/>
              </a:rPr>
              <a:t> </a:t>
            </a:r>
            <a:r>
              <a:rPr sz="1632" spc="-5" dirty="0">
                <a:latin typeface="Arial"/>
                <a:cs typeface="Arial"/>
              </a:rPr>
              <a:t>world:</a:t>
            </a:r>
            <a:endParaRPr sz="1632" dirty="0">
              <a:latin typeface="Arial"/>
              <a:cs typeface="Arial"/>
            </a:endParaRPr>
          </a:p>
          <a:p>
            <a:pPr marL="11516">
              <a:spcBef>
                <a:spcPts val="1333"/>
              </a:spcBef>
            </a:pPr>
            <a:r>
              <a:rPr sz="1632" b="1" spc="-5" dirty="0">
                <a:latin typeface="Arial"/>
                <a:cs typeface="Arial"/>
              </a:rPr>
              <a:t>AUSTERITY</a:t>
            </a:r>
            <a:r>
              <a:rPr sz="1632" b="1" spc="-18" dirty="0">
                <a:latin typeface="Arial"/>
                <a:cs typeface="Arial"/>
              </a:rPr>
              <a:t> </a:t>
            </a:r>
            <a:r>
              <a:rPr sz="1632" spc="-5" dirty="0">
                <a:latin typeface="Arial"/>
                <a:cs typeface="Arial"/>
              </a:rPr>
              <a:t>–</a:t>
            </a:r>
            <a:r>
              <a:rPr sz="1632" spc="-18" dirty="0">
                <a:latin typeface="Arial"/>
                <a:cs typeface="Arial"/>
              </a:rPr>
              <a:t> </a:t>
            </a:r>
            <a:r>
              <a:rPr sz="1632" b="1" i="1" spc="-5" dirty="0">
                <a:latin typeface="Arial-BoldItalicMT"/>
                <a:cs typeface="Arial-BoldItalicMT"/>
              </a:rPr>
              <a:t>Living </a:t>
            </a:r>
            <a:r>
              <a:rPr sz="1632" b="1" i="1" dirty="0">
                <a:latin typeface="Arial-BoldItalicMT"/>
                <a:cs typeface="Arial-BoldItalicMT"/>
              </a:rPr>
              <a:t>a</a:t>
            </a:r>
            <a:r>
              <a:rPr sz="1632" b="1" i="1" spc="-18" dirty="0">
                <a:latin typeface="Arial-BoldItalicMT"/>
                <a:cs typeface="Arial-BoldItalicMT"/>
              </a:rPr>
              <a:t> </a:t>
            </a:r>
            <a:r>
              <a:rPr sz="1632" b="1" i="1" spc="-5" dirty="0">
                <a:latin typeface="Arial-BoldItalicMT"/>
                <a:cs typeface="Arial-BoldItalicMT"/>
              </a:rPr>
              <a:t>simplified life</a:t>
            </a:r>
            <a:endParaRPr sz="1632" dirty="0">
              <a:latin typeface="Arial-BoldItalicMT"/>
              <a:cs typeface="Arial-BoldItalicMT"/>
            </a:endParaRPr>
          </a:p>
          <a:p>
            <a:pPr marL="11516" marR="47793"/>
            <a:r>
              <a:rPr sz="1632" spc="-54" dirty="0">
                <a:latin typeface="Arial"/>
                <a:cs typeface="Arial"/>
              </a:rPr>
              <a:t>You </a:t>
            </a:r>
            <a:r>
              <a:rPr sz="1632" spc="-5" dirty="0">
                <a:latin typeface="Arial"/>
                <a:cs typeface="Arial"/>
              </a:rPr>
              <a:t>own nothing, but only use what </a:t>
            </a:r>
            <a:r>
              <a:rPr sz="1632" spc="5" dirty="0">
                <a:latin typeface="Arial"/>
                <a:cs typeface="Arial"/>
              </a:rPr>
              <a:t>you </a:t>
            </a:r>
            <a:r>
              <a:rPr sz="1632" spc="-5" dirty="0">
                <a:latin typeface="Arial"/>
                <a:cs typeface="Arial"/>
              </a:rPr>
              <a:t>need </a:t>
            </a:r>
            <a:r>
              <a:rPr sz="1632" dirty="0">
                <a:latin typeface="Arial"/>
                <a:cs typeface="Arial"/>
              </a:rPr>
              <a:t>to </a:t>
            </a:r>
            <a:r>
              <a:rPr sz="1632" spc="-5" dirty="0">
                <a:latin typeface="Arial"/>
                <a:cs typeface="Arial"/>
              </a:rPr>
              <a:t>live and do </a:t>
            </a:r>
            <a:r>
              <a:rPr sz="1632" dirty="0">
                <a:latin typeface="Arial"/>
                <a:cs typeface="Arial"/>
              </a:rPr>
              <a:t>your </a:t>
            </a:r>
            <a:r>
              <a:rPr sz="1632" spc="-5" dirty="0">
                <a:latin typeface="Arial"/>
                <a:cs typeface="Arial"/>
              </a:rPr>
              <a:t>duties. </a:t>
            </a:r>
            <a:r>
              <a:rPr sz="1632" dirty="0">
                <a:latin typeface="Arial"/>
                <a:cs typeface="Arial"/>
              </a:rPr>
              <a:t>Thus </a:t>
            </a:r>
            <a:r>
              <a:rPr sz="1632" spc="-444" dirty="0">
                <a:latin typeface="Arial"/>
                <a:cs typeface="Arial"/>
              </a:rPr>
              <a:t> </a:t>
            </a:r>
            <a:r>
              <a:rPr sz="1632" dirty="0">
                <a:latin typeface="Arial"/>
                <a:cs typeface="Arial"/>
              </a:rPr>
              <a:t>you </a:t>
            </a:r>
            <a:r>
              <a:rPr sz="1632" spc="-5" dirty="0">
                <a:latin typeface="Arial"/>
                <a:cs typeface="Arial"/>
              </a:rPr>
              <a:t>are not of </a:t>
            </a:r>
            <a:r>
              <a:rPr sz="1632" dirty="0">
                <a:latin typeface="Arial"/>
                <a:cs typeface="Arial"/>
              </a:rPr>
              <a:t>the </a:t>
            </a:r>
            <a:r>
              <a:rPr sz="1632" spc="-5" dirty="0">
                <a:latin typeface="Arial"/>
                <a:cs typeface="Arial"/>
              </a:rPr>
              <a:t>world, but </a:t>
            </a:r>
            <a:r>
              <a:rPr sz="1632" dirty="0">
                <a:latin typeface="Arial"/>
                <a:cs typeface="Arial"/>
              </a:rPr>
              <a:t>merely </a:t>
            </a:r>
            <a:r>
              <a:rPr sz="1632" spc="-5" dirty="0">
                <a:latin typeface="Arial"/>
                <a:cs typeface="Arial"/>
              </a:rPr>
              <a:t>in it. </a:t>
            </a:r>
            <a:r>
              <a:rPr sz="1632" spc="-54" dirty="0">
                <a:latin typeface="Arial"/>
                <a:cs typeface="Arial"/>
              </a:rPr>
              <a:t>You </a:t>
            </a:r>
            <a:r>
              <a:rPr sz="1632" dirty="0">
                <a:latin typeface="Arial"/>
                <a:cs typeface="Arial"/>
              </a:rPr>
              <a:t>cease </a:t>
            </a:r>
            <a:r>
              <a:rPr sz="1632" spc="-5" dirty="0">
                <a:latin typeface="Arial"/>
                <a:cs typeface="Arial"/>
              </a:rPr>
              <a:t>desperate attachment </a:t>
            </a:r>
            <a:r>
              <a:rPr sz="1632" dirty="0">
                <a:latin typeface="Arial"/>
                <a:cs typeface="Arial"/>
              </a:rPr>
              <a:t>to </a:t>
            </a:r>
            <a:r>
              <a:rPr sz="1632" spc="5" dirty="0">
                <a:latin typeface="Arial"/>
                <a:cs typeface="Arial"/>
              </a:rPr>
              <a:t> </a:t>
            </a:r>
            <a:r>
              <a:rPr sz="1632" dirty="0">
                <a:latin typeface="Arial"/>
                <a:cs typeface="Arial"/>
              </a:rPr>
              <a:t>“things”</a:t>
            </a:r>
            <a:r>
              <a:rPr sz="1632" spc="-18" dirty="0">
                <a:latin typeface="Arial"/>
                <a:cs typeface="Arial"/>
              </a:rPr>
              <a:t> </a:t>
            </a:r>
            <a:r>
              <a:rPr sz="1632" spc="-5" dirty="0">
                <a:latin typeface="Arial"/>
                <a:cs typeface="Arial"/>
              </a:rPr>
              <a:t>nor</a:t>
            </a:r>
            <a:r>
              <a:rPr sz="1632" spc="-9" dirty="0">
                <a:latin typeface="Arial"/>
                <a:cs typeface="Arial"/>
              </a:rPr>
              <a:t> </a:t>
            </a:r>
            <a:r>
              <a:rPr sz="1632" dirty="0">
                <a:latin typeface="Arial"/>
                <a:cs typeface="Arial"/>
              </a:rPr>
              <a:t>the</a:t>
            </a:r>
            <a:r>
              <a:rPr sz="1632" spc="-5" dirty="0">
                <a:latin typeface="Arial"/>
                <a:cs typeface="Arial"/>
              </a:rPr>
              <a:t> </a:t>
            </a:r>
            <a:r>
              <a:rPr sz="1632" spc="-9" dirty="0">
                <a:latin typeface="Arial"/>
                <a:cs typeface="Arial"/>
              </a:rPr>
              <a:t>suffering </a:t>
            </a:r>
            <a:r>
              <a:rPr sz="1632" spc="-5" dirty="0">
                <a:latin typeface="Arial"/>
                <a:cs typeface="Arial"/>
              </a:rPr>
              <a:t>of addiction</a:t>
            </a:r>
            <a:r>
              <a:rPr sz="1632" spc="-9" dirty="0">
                <a:latin typeface="Arial"/>
                <a:cs typeface="Arial"/>
              </a:rPr>
              <a:t> </a:t>
            </a:r>
            <a:r>
              <a:rPr sz="1632" dirty="0">
                <a:latin typeface="Arial"/>
                <a:cs typeface="Arial"/>
              </a:rPr>
              <a:t>to</a:t>
            </a:r>
            <a:r>
              <a:rPr sz="1632" spc="-5" dirty="0">
                <a:latin typeface="Arial"/>
                <a:cs typeface="Arial"/>
              </a:rPr>
              <a:t> </a:t>
            </a:r>
            <a:r>
              <a:rPr sz="1632" dirty="0">
                <a:latin typeface="Arial"/>
                <a:cs typeface="Arial"/>
              </a:rPr>
              <a:t>money/possessions/jealousy</a:t>
            </a:r>
          </a:p>
          <a:p>
            <a:pPr marL="11516">
              <a:spcBef>
                <a:spcPts val="911"/>
              </a:spcBef>
            </a:pPr>
            <a:r>
              <a:rPr sz="1632" b="1" spc="-5" dirty="0">
                <a:latin typeface="Arial"/>
                <a:cs typeface="Arial"/>
              </a:rPr>
              <a:t>SELF</a:t>
            </a:r>
            <a:r>
              <a:rPr sz="1632" b="1" spc="-18" dirty="0">
                <a:latin typeface="Arial"/>
                <a:cs typeface="Arial"/>
              </a:rPr>
              <a:t> </a:t>
            </a:r>
            <a:r>
              <a:rPr sz="1632" b="1" spc="-5" dirty="0">
                <a:latin typeface="Arial"/>
                <a:cs typeface="Arial"/>
              </a:rPr>
              <a:t>DISCIPLINE </a:t>
            </a:r>
            <a:r>
              <a:rPr sz="1632" spc="-5" dirty="0">
                <a:latin typeface="Arial"/>
                <a:cs typeface="Arial"/>
              </a:rPr>
              <a:t>–</a:t>
            </a:r>
            <a:r>
              <a:rPr sz="1632" spc="-14" dirty="0">
                <a:latin typeface="Arial"/>
                <a:cs typeface="Arial"/>
              </a:rPr>
              <a:t> </a:t>
            </a:r>
            <a:r>
              <a:rPr sz="1632" b="1" i="1" dirty="0">
                <a:latin typeface="Arial-BoldItalicMT"/>
                <a:cs typeface="Arial-BoldItalicMT"/>
              </a:rPr>
              <a:t>Living</a:t>
            </a:r>
            <a:r>
              <a:rPr sz="1632" b="1" i="1" spc="-9" dirty="0">
                <a:latin typeface="Arial-BoldItalicMT"/>
                <a:cs typeface="Arial-BoldItalicMT"/>
              </a:rPr>
              <a:t> </a:t>
            </a:r>
            <a:r>
              <a:rPr sz="1632" b="1" i="1" dirty="0">
                <a:latin typeface="Arial-BoldItalicMT"/>
                <a:cs typeface="Arial-BoldItalicMT"/>
              </a:rPr>
              <a:t>a</a:t>
            </a:r>
            <a:r>
              <a:rPr sz="1632" b="1" i="1" spc="-18" dirty="0">
                <a:latin typeface="Arial-BoldItalicMT"/>
                <a:cs typeface="Arial-BoldItalicMT"/>
              </a:rPr>
              <a:t> </a:t>
            </a:r>
            <a:r>
              <a:rPr sz="1632" b="1" i="1" spc="-5" dirty="0">
                <a:latin typeface="Arial-BoldItalicMT"/>
                <a:cs typeface="Arial-BoldItalicMT"/>
              </a:rPr>
              <a:t>respectful</a:t>
            </a:r>
            <a:r>
              <a:rPr sz="1632" b="1" i="1" spc="-14" dirty="0">
                <a:latin typeface="Arial-BoldItalicMT"/>
                <a:cs typeface="Arial-BoldItalicMT"/>
              </a:rPr>
              <a:t> </a:t>
            </a:r>
            <a:r>
              <a:rPr sz="1632" b="1" i="1" spc="-5" dirty="0">
                <a:latin typeface="Arial-BoldItalicMT"/>
                <a:cs typeface="Arial-BoldItalicMT"/>
              </a:rPr>
              <a:t>life</a:t>
            </a:r>
            <a:endParaRPr sz="1632" dirty="0">
              <a:latin typeface="Arial-BoldItalicMT"/>
              <a:cs typeface="Arial-BoldItalicMT"/>
            </a:endParaRPr>
          </a:p>
          <a:p>
            <a:pPr marL="11516" marR="4607" algn="just"/>
            <a:r>
              <a:rPr sz="1632" spc="-54" dirty="0">
                <a:latin typeface="Arial"/>
                <a:cs typeface="Arial"/>
              </a:rPr>
              <a:t>You </a:t>
            </a:r>
            <a:r>
              <a:rPr sz="1632" spc="-5" dirty="0">
                <a:latin typeface="Arial"/>
                <a:cs typeface="Arial"/>
              </a:rPr>
              <a:t>are </a:t>
            </a:r>
            <a:r>
              <a:rPr sz="1632" dirty="0">
                <a:latin typeface="Arial"/>
                <a:cs typeface="Arial"/>
              </a:rPr>
              <a:t>custodian </a:t>
            </a:r>
            <a:r>
              <a:rPr sz="1632" spc="-5" dirty="0">
                <a:latin typeface="Arial"/>
                <a:cs typeface="Arial"/>
              </a:rPr>
              <a:t>over </a:t>
            </a:r>
            <a:r>
              <a:rPr sz="1632" dirty="0">
                <a:latin typeface="Arial"/>
                <a:cs typeface="Arial"/>
              </a:rPr>
              <a:t>your </a:t>
            </a:r>
            <a:r>
              <a:rPr sz="1632" spc="-27" dirty="0">
                <a:latin typeface="Arial"/>
                <a:cs typeface="Arial"/>
              </a:rPr>
              <a:t>body, </a:t>
            </a:r>
            <a:r>
              <a:rPr sz="1632" dirty="0">
                <a:latin typeface="Arial"/>
                <a:cs typeface="Arial"/>
              </a:rPr>
              <a:t>your mind </a:t>
            </a:r>
            <a:r>
              <a:rPr sz="1632" spc="-5" dirty="0">
                <a:latin typeface="Arial"/>
                <a:cs typeface="Arial"/>
              </a:rPr>
              <a:t>and </a:t>
            </a:r>
            <a:r>
              <a:rPr sz="1632" dirty="0">
                <a:latin typeface="Arial"/>
                <a:cs typeface="Arial"/>
              </a:rPr>
              <a:t>your </a:t>
            </a:r>
            <a:r>
              <a:rPr sz="1632" spc="-5" dirty="0">
                <a:latin typeface="Arial"/>
                <a:cs typeface="Arial"/>
              </a:rPr>
              <a:t>actions. </a:t>
            </a:r>
            <a:r>
              <a:rPr sz="1632" dirty="0">
                <a:latin typeface="Arial"/>
                <a:cs typeface="Arial"/>
              </a:rPr>
              <a:t>Every moment counts.</a:t>
            </a:r>
            <a:r>
              <a:rPr sz="1632" spc="-18" dirty="0">
                <a:latin typeface="Arial"/>
                <a:cs typeface="Arial"/>
              </a:rPr>
              <a:t> </a:t>
            </a:r>
            <a:r>
              <a:rPr sz="1632" dirty="0">
                <a:latin typeface="Arial"/>
                <a:cs typeface="Arial"/>
              </a:rPr>
              <a:t>Embrace</a:t>
            </a:r>
            <a:r>
              <a:rPr sz="1632" spc="-14" dirty="0">
                <a:latin typeface="Arial"/>
                <a:cs typeface="Arial"/>
              </a:rPr>
              <a:t> </a:t>
            </a:r>
            <a:r>
              <a:rPr sz="1632" spc="-5" dirty="0">
                <a:latin typeface="Arial"/>
                <a:cs typeface="Arial"/>
              </a:rPr>
              <a:t>learning,</a:t>
            </a:r>
            <a:r>
              <a:rPr sz="1632" spc="-14" dirty="0">
                <a:latin typeface="Arial"/>
                <a:cs typeface="Arial"/>
              </a:rPr>
              <a:t> </a:t>
            </a:r>
            <a:r>
              <a:rPr sz="1632" spc="-5" dirty="0">
                <a:latin typeface="Arial"/>
                <a:cs typeface="Arial"/>
              </a:rPr>
              <a:t>interacting</a:t>
            </a:r>
            <a:r>
              <a:rPr sz="1632" spc="-18" dirty="0">
                <a:latin typeface="Arial"/>
                <a:cs typeface="Arial"/>
              </a:rPr>
              <a:t> </a:t>
            </a:r>
            <a:r>
              <a:rPr sz="1632" spc="-5" dirty="0">
                <a:latin typeface="Arial"/>
                <a:cs typeface="Arial"/>
              </a:rPr>
              <a:t>with</a:t>
            </a:r>
            <a:r>
              <a:rPr sz="1632" spc="-9" dirty="0">
                <a:latin typeface="Arial"/>
                <a:cs typeface="Arial"/>
              </a:rPr>
              <a:t> </a:t>
            </a:r>
            <a:r>
              <a:rPr sz="1632" spc="-5" dirty="0">
                <a:latin typeface="Arial"/>
                <a:cs typeface="Arial"/>
              </a:rPr>
              <a:t>others,</a:t>
            </a:r>
            <a:r>
              <a:rPr sz="1632" spc="-14" dirty="0">
                <a:latin typeface="Arial"/>
                <a:cs typeface="Arial"/>
              </a:rPr>
              <a:t> </a:t>
            </a:r>
            <a:r>
              <a:rPr sz="1632" dirty="0">
                <a:latin typeface="Arial"/>
                <a:cs typeface="Arial"/>
              </a:rPr>
              <a:t>meditation</a:t>
            </a:r>
            <a:r>
              <a:rPr sz="1632" spc="-9" dirty="0">
                <a:latin typeface="Arial"/>
                <a:cs typeface="Arial"/>
              </a:rPr>
              <a:t> </a:t>
            </a:r>
            <a:r>
              <a:rPr sz="1632" spc="-5" dirty="0">
                <a:latin typeface="Arial"/>
                <a:cs typeface="Arial"/>
              </a:rPr>
              <a:t>and</a:t>
            </a:r>
            <a:r>
              <a:rPr sz="1632" spc="-9" dirty="0">
                <a:latin typeface="Arial"/>
                <a:cs typeface="Arial"/>
              </a:rPr>
              <a:t> </a:t>
            </a:r>
            <a:r>
              <a:rPr sz="1632" dirty="0">
                <a:latin typeface="Arial"/>
                <a:cs typeface="Arial"/>
              </a:rPr>
              <a:t>travel.</a:t>
            </a:r>
            <a:r>
              <a:rPr sz="1632" spc="-100" dirty="0">
                <a:latin typeface="Arial"/>
                <a:cs typeface="Arial"/>
              </a:rPr>
              <a:t> </a:t>
            </a:r>
            <a:r>
              <a:rPr sz="1632" spc="-9" dirty="0">
                <a:latin typeface="Arial"/>
                <a:cs typeface="Arial"/>
              </a:rPr>
              <a:t>Avoid </a:t>
            </a:r>
            <a:r>
              <a:rPr sz="1632" spc="-444" dirty="0">
                <a:latin typeface="Arial"/>
                <a:cs typeface="Arial"/>
              </a:rPr>
              <a:t> </a:t>
            </a:r>
            <a:r>
              <a:rPr sz="1632" dirty="0">
                <a:latin typeface="Arial"/>
                <a:cs typeface="Arial"/>
              </a:rPr>
              <a:t>addictions.</a:t>
            </a:r>
          </a:p>
          <a:p>
            <a:pPr marL="11516">
              <a:spcBef>
                <a:spcPts val="1501"/>
              </a:spcBef>
            </a:pPr>
            <a:r>
              <a:rPr sz="1632" b="1" spc="-5" dirty="0">
                <a:latin typeface="Arial"/>
                <a:cs typeface="Arial"/>
              </a:rPr>
              <a:t>HUMILITY</a:t>
            </a:r>
            <a:r>
              <a:rPr sz="1632" spc="-5" dirty="0">
                <a:latin typeface="Arial"/>
                <a:cs typeface="Arial"/>
              </a:rPr>
              <a:t>–</a:t>
            </a:r>
            <a:r>
              <a:rPr sz="1632" spc="-23" dirty="0">
                <a:latin typeface="Arial"/>
                <a:cs typeface="Arial"/>
              </a:rPr>
              <a:t> </a:t>
            </a:r>
            <a:r>
              <a:rPr sz="1632" b="1" i="1" spc="-5" dirty="0">
                <a:latin typeface="Arial-BoldItalicMT"/>
                <a:cs typeface="Arial-BoldItalicMT"/>
              </a:rPr>
              <a:t>Living</a:t>
            </a:r>
            <a:r>
              <a:rPr sz="1632" b="1" i="1" spc="-14" dirty="0">
                <a:latin typeface="Arial-BoldItalicMT"/>
                <a:cs typeface="Arial-BoldItalicMT"/>
              </a:rPr>
              <a:t> </a:t>
            </a:r>
            <a:r>
              <a:rPr sz="1632" b="1" i="1" dirty="0">
                <a:latin typeface="Arial-BoldItalicMT"/>
                <a:cs typeface="Arial-BoldItalicMT"/>
              </a:rPr>
              <a:t>a</a:t>
            </a:r>
            <a:r>
              <a:rPr sz="1632" b="1" i="1" spc="-14" dirty="0">
                <a:latin typeface="Arial-BoldItalicMT"/>
                <a:cs typeface="Arial-BoldItalicMT"/>
              </a:rPr>
              <a:t> </a:t>
            </a:r>
            <a:r>
              <a:rPr sz="1632" b="1" i="1" spc="-5" dirty="0">
                <a:latin typeface="Arial-BoldItalicMT"/>
                <a:cs typeface="Arial-BoldItalicMT"/>
              </a:rPr>
              <a:t>wise</a:t>
            </a:r>
            <a:r>
              <a:rPr sz="1632" b="1" i="1" spc="-14" dirty="0">
                <a:latin typeface="Arial-BoldItalicMT"/>
                <a:cs typeface="Arial-BoldItalicMT"/>
              </a:rPr>
              <a:t> </a:t>
            </a:r>
            <a:r>
              <a:rPr sz="1632" b="1" i="1" spc="-5" dirty="0">
                <a:latin typeface="Arial-BoldItalicMT"/>
                <a:cs typeface="Arial-BoldItalicMT"/>
              </a:rPr>
              <a:t>life</a:t>
            </a:r>
            <a:endParaRPr sz="1632" dirty="0">
              <a:latin typeface="Arial-BoldItalicMT"/>
              <a:cs typeface="Arial-BoldItalicMT"/>
            </a:endParaRPr>
          </a:p>
          <a:p>
            <a:pPr marL="11516" marR="26487" indent="-576" algn="just"/>
            <a:r>
              <a:rPr sz="1632" dirty="0">
                <a:latin typeface="Arial"/>
                <a:cs typeface="Arial"/>
              </a:rPr>
              <a:t>Let </a:t>
            </a:r>
            <a:r>
              <a:rPr sz="1632" spc="-5" dirty="0">
                <a:latin typeface="Arial"/>
                <a:cs typeface="Arial"/>
              </a:rPr>
              <a:t>your actions speak for themselves. </a:t>
            </a:r>
            <a:r>
              <a:rPr sz="1632" spc="-9" dirty="0">
                <a:latin typeface="Arial"/>
                <a:cs typeface="Arial"/>
              </a:rPr>
              <a:t>Avoid </a:t>
            </a:r>
            <a:r>
              <a:rPr sz="1632" spc="-5" dirty="0">
                <a:latin typeface="Arial"/>
                <a:cs typeface="Arial"/>
              </a:rPr>
              <a:t>boastful claims </a:t>
            </a:r>
            <a:r>
              <a:rPr sz="1632" dirty="0">
                <a:latin typeface="Arial"/>
                <a:cs typeface="Arial"/>
              </a:rPr>
              <a:t>and loud </a:t>
            </a:r>
            <a:r>
              <a:rPr sz="1632" spc="-5" dirty="0">
                <a:latin typeface="Arial"/>
                <a:cs typeface="Arial"/>
              </a:rPr>
              <a:t>people. </a:t>
            </a:r>
            <a:r>
              <a:rPr sz="1632" spc="-444" dirty="0">
                <a:latin typeface="Arial"/>
                <a:cs typeface="Arial"/>
              </a:rPr>
              <a:t> </a:t>
            </a:r>
            <a:r>
              <a:rPr sz="1632" dirty="0">
                <a:latin typeface="Arial"/>
                <a:cs typeface="Arial"/>
              </a:rPr>
              <a:t>Surround</a:t>
            </a:r>
            <a:r>
              <a:rPr sz="1632" spc="-14" dirty="0">
                <a:latin typeface="Arial"/>
                <a:cs typeface="Arial"/>
              </a:rPr>
              <a:t> </a:t>
            </a:r>
            <a:r>
              <a:rPr sz="1632" dirty="0">
                <a:latin typeface="Arial"/>
                <a:cs typeface="Arial"/>
              </a:rPr>
              <a:t>yourself</a:t>
            </a:r>
            <a:r>
              <a:rPr sz="1632" spc="-14" dirty="0">
                <a:latin typeface="Arial"/>
                <a:cs typeface="Arial"/>
              </a:rPr>
              <a:t> </a:t>
            </a:r>
            <a:r>
              <a:rPr sz="1632" dirty="0">
                <a:latin typeface="Arial"/>
                <a:cs typeface="Arial"/>
              </a:rPr>
              <a:t>with</a:t>
            </a:r>
            <a:r>
              <a:rPr sz="1632" spc="-5" dirty="0">
                <a:latin typeface="Arial"/>
                <a:cs typeface="Arial"/>
              </a:rPr>
              <a:t> </a:t>
            </a:r>
            <a:r>
              <a:rPr sz="1632" dirty="0">
                <a:latin typeface="Arial"/>
                <a:cs typeface="Arial"/>
              </a:rPr>
              <a:t>people</a:t>
            </a:r>
            <a:r>
              <a:rPr sz="1632" spc="-18" dirty="0">
                <a:latin typeface="Arial"/>
                <a:cs typeface="Arial"/>
              </a:rPr>
              <a:t> </a:t>
            </a:r>
            <a:r>
              <a:rPr sz="1632" dirty="0">
                <a:latin typeface="Arial"/>
                <a:cs typeface="Arial"/>
              </a:rPr>
              <a:t>who</a:t>
            </a:r>
            <a:r>
              <a:rPr sz="1632" spc="-14" dirty="0">
                <a:latin typeface="Arial"/>
                <a:cs typeface="Arial"/>
              </a:rPr>
              <a:t> </a:t>
            </a:r>
            <a:r>
              <a:rPr sz="1632" dirty="0">
                <a:latin typeface="Arial"/>
                <a:cs typeface="Arial"/>
              </a:rPr>
              <a:t>are</a:t>
            </a:r>
            <a:r>
              <a:rPr sz="1632" spc="-9" dirty="0">
                <a:latin typeface="Arial"/>
                <a:cs typeface="Arial"/>
              </a:rPr>
              <a:t> </a:t>
            </a:r>
            <a:r>
              <a:rPr sz="1632" dirty="0">
                <a:latin typeface="Arial"/>
                <a:cs typeface="Arial"/>
              </a:rPr>
              <a:t>genuine</a:t>
            </a:r>
            <a:r>
              <a:rPr sz="1632" spc="-14" dirty="0">
                <a:latin typeface="Arial"/>
                <a:cs typeface="Arial"/>
              </a:rPr>
              <a:t> </a:t>
            </a:r>
            <a:r>
              <a:rPr sz="1632" dirty="0">
                <a:latin typeface="Arial"/>
                <a:cs typeface="Arial"/>
              </a:rPr>
              <a:t>and</a:t>
            </a:r>
            <a:r>
              <a:rPr sz="1632" spc="-18" dirty="0">
                <a:latin typeface="Arial"/>
                <a:cs typeface="Arial"/>
              </a:rPr>
              <a:t> </a:t>
            </a:r>
            <a:r>
              <a:rPr sz="1632" dirty="0">
                <a:latin typeface="Arial"/>
                <a:cs typeface="Arial"/>
              </a:rPr>
              <a:t>honest</a:t>
            </a:r>
            <a:r>
              <a:rPr lang="en-CA" sz="1632" dirty="0">
                <a:latin typeface="Arial"/>
                <a:cs typeface="Arial"/>
              </a:rPr>
              <a:t>. </a:t>
            </a:r>
            <a:endParaRPr sz="1632" dirty="0">
              <a:latin typeface="Arial"/>
              <a:cs typeface="Arial"/>
            </a:endParaRPr>
          </a:p>
        </p:txBody>
      </p:sp>
      <p:sp>
        <p:nvSpPr>
          <p:cNvPr id="9" name="object 9"/>
          <p:cNvSpPr txBox="1">
            <a:spLocks noGrp="1"/>
          </p:cNvSpPr>
          <p:nvPr>
            <p:ph type="sldNum" sz="quarter" idx="7"/>
          </p:nvPr>
        </p:nvSpPr>
        <p:spPr>
          <a:xfrm>
            <a:off x="9253607" y="6811771"/>
            <a:ext cx="166370"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9898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1240"/>
              </a:lnSpc>
            </a:pPr>
            <a:fld id="{81D60167-4931-47E6-BA6A-407CBD079E47}" type="slidenum">
              <a:rPr lang="en-CA" smtClean="0"/>
              <a:pPr marL="38100">
                <a:lnSpc>
                  <a:spcPts val="1240"/>
                </a:lnSpc>
              </a:pPr>
              <a:t>20</a:t>
            </a:fld>
            <a:endParaRPr dirty="0"/>
          </a:p>
        </p:txBody>
      </p:sp>
      <p:sp>
        <p:nvSpPr>
          <p:cNvPr id="10" name="TextBox 9">
            <a:extLst>
              <a:ext uri="{FF2B5EF4-FFF2-40B4-BE49-F238E27FC236}">
                <a16:creationId xmlns:a16="http://schemas.microsoft.com/office/drawing/2014/main" id="{0EE6643F-6EF2-AB43-B1FE-0E0D626759EA}"/>
              </a:ext>
            </a:extLst>
          </p:cNvPr>
          <p:cNvSpPr txBox="1"/>
          <p:nvPr/>
        </p:nvSpPr>
        <p:spPr>
          <a:xfrm>
            <a:off x="1409878" y="5490301"/>
            <a:ext cx="9744719" cy="461665"/>
          </a:xfrm>
          <a:prstGeom prst="rect">
            <a:avLst/>
          </a:prstGeom>
          <a:noFill/>
        </p:spPr>
        <p:txBody>
          <a:bodyPr wrap="none" rtlCol="0">
            <a:spAutoFit/>
          </a:bodyPr>
          <a:lstStyle/>
          <a:p>
            <a:r>
              <a:rPr lang="en-US" sz="2400" b="1" i="1" dirty="0"/>
              <a:t>Live in Truth, </a:t>
            </a:r>
            <a:r>
              <a:rPr lang="en-US" sz="2400" b="1" i="1" dirty="0" err="1"/>
              <a:t>Honour</a:t>
            </a:r>
            <a:r>
              <a:rPr lang="en-US" sz="2400" b="1" i="1" dirty="0"/>
              <a:t>, Integrity &amp; Competence – Your word is your bond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3F1E2-3491-4146-9FD7-DA8CBBEF81C9}"/>
              </a:ext>
            </a:extLst>
          </p:cNvPr>
          <p:cNvSpPr>
            <a:spLocks noGrp="1"/>
          </p:cNvSpPr>
          <p:nvPr>
            <p:ph type="title"/>
          </p:nvPr>
        </p:nvSpPr>
        <p:spPr>
          <a:xfrm>
            <a:off x="1451578" y="1085074"/>
            <a:ext cx="9603275" cy="1049235"/>
          </a:xfrm>
        </p:spPr>
        <p:txBody>
          <a:bodyPr/>
          <a:lstStyle/>
          <a:p>
            <a:pPr algn="ctr"/>
            <a:r>
              <a:rPr lang="en-US" dirty="0"/>
              <a:t>BACK UP</a:t>
            </a:r>
          </a:p>
        </p:txBody>
      </p:sp>
      <p:sp>
        <p:nvSpPr>
          <p:cNvPr id="3" name="Content Placeholder 2">
            <a:extLst>
              <a:ext uri="{FF2B5EF4-FFF2-40B4-BE49-F238E27FC236}">
                <a16:creationId xmlns:a16="http://schemas.microsoft.com/office/drawing/2014/main" id="{78BBD4A0-8BDE-C74A-B764-8C9CE8F5C8EE}"/>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2337397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BCF9C-85F5-6E45-B7EE-AB1E93954D68}"/>
              </a:ext>
            </a:extLst>
          </p:cNvPr>
          <p:cNvSpPr>
            <a:spLocks noGrp="1"/>
          </p:cNvSpPr>
          <p:nvPr>
            <p:ph type="ctrTitle"/>
          </p:nvPr>
        </p:nvSpPr>
        <p:spPr>
          <a:xfrm>
            <a:off x="2127659" y="814549"/>
            <a:ext cx="8952146" cy="2541431"/>
          </a:xfrm>
        </p:spPr>
        <p:txBody>
          <a:bodyPr>
            <a:normAutofit/>
          </a:bodyPr>
          <a:lstStyle/>
          <a:p>
            <a:pPr algn="ctr"/>
            <a:r>
              <a:rPr lang="en-US" dirty="0"/>
              <a:t>TRUST CONCEPTS</a:t>
            </a:r>
          </a:p>
        </p:txBody>
      </p:sp>
    </p:spTree>
    <p:extLst>
      <p:ext uri="{BB962C8B-B14F-4D97-AF65-F5344CB8AC3E}">
        <p14:creationId xmlns:p14="http://schemas.microsoft.com/office/powerpoint/2010/main" val="2891978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90639" y="1114045"/>
            <a:ext cx="3227019" cy="442516"/>
          </a:xfrm>
          <a:prstGeom prst="rect">
            <a:avLst/>
          </a:prstGeom>
        </p:spPr>
        <p:txBody>
          <a:bodyPr vert="horz" wrap="square" lIns="0" tIns="11516" rIns="0" bIns="0" rtlCol="0" anchor="t">
            <a:spAutoFit/>
          </a:bodyPr>
          <a:lstStyle/>
          <a:p>
            <a:pPr marL="11516">
              <a:lnSpc>
                <a:spcPct val="100000"/>
              </a:lnSpc>
              <a:spcBef>
                <a:spcPts val="91"/>
              </a:spcBef>
            </a:pPr>
            <a:r>
              <a:rPr sz="2800" spc="-23" dirty="0"/>
              <a:t>What</a:t>
            </a:r>
            <a:r>
              <a:rPr sz="2800" spc="-86" dirty="0"/>
              <a:t> </a:t>
            </a:r>
            <a:r>
              <a:rPr sz="2800" spc="-18" dirty="0"/>
              <a:t>is</a:t>
            </a:r>
            <a:r>
              <a:rPr sz="2800" spc="-86" dirty="0"/>
              <a:t> </a:t>
            </a:r>
            <a:r>
              <a:rPr sz="2800" dirty="0"/>
              <a:t>a</a:t>
            </a:r>
            <a:r>
              <a:rPr sz="2800" spc="-113" dirty="0"/>
              <a:t> </a:t>
            </a:r>
            <a:r>
              <a:rPr sz="2800" spc="-45" dirty="0"/>
              <a:t>Trust?</a:t>
            </a:r>
            <a:endParaRPr sz="2800" dirty="0"/>
          </a:p>
        </p:txBody>
      </p:sp>
      <p:sp>
        <p:nvSpPr>
          <p:cNvPr id="4" name="object 4"/>
          <p:cNvSpPr txBox="1"/>
          <p:nvPr/>
        </p:nvSpPr>
        <p:spPr>
          <a:xfrm>
            <a:off x="265973" y="3190923"/>
            <a:ext cx="3120702" cy="1686122"/>
          </a:xfrm>
          <a:prstGeom prst="rect">
            <a:avLst/>
          </a:prstGeom>
        </p:spPr>
        <p:txBody>
          <a:bodyPr vert="horz" wrap="square" lIns="0" tIns="10941" rIns="0" bIns="0" rtlCol="0">
            <a:spAutoFit/>
          </a:bodyPr>
          <a:lstStyle/>
          <a:p>
            <a:pPr marL="11516" marR="4607" algn="ctr">
              <a:spcBef>
                <a:spcPts val="86"/>
              </a:spcBef>
            </a:pPr>
            <a:r>
              <a:rPr sz="1814" i="1" spc="-5" dirty="0">
                <a:latin typeface="Arial"/>
                <a:cs typeface="Arial"/>
              </a:rPr>
              <a:t>An</a:t>
            </a:r>
            <a:r>
              <a:rPr sz="1814" i="1" spc="5" dirty="0">
                <a:latin typeface="Arial"/>
                <a:cs typeface="Arial"/>
              </a:rPr>
              <a:t> </a:t>
            </a:r>
            <a:r>
              <a:rPr sz="1814" i="1" spc="-5" dirty="0">
                <a:latin typeface="Arial"/>
                <a:cs typeface="Arial"/>
              </a:rPr>
              <a:t>Office</a:t>
            </a:r>
            <a:r>
              <a:rPr sz="1814" i="1" spc="-18" dirty="0">
                <a:latin typeface="Arial"/>
                <a:cs typeface="Arial"/>
              </a:rPr>
              <a:t> (Trustee)</a:t>
            </a:r>
            <a:r>
              <a:rPr sz="1814" i="1" dirty="0">
                <a:latin typeface="Arial"/>
                <a:cs typeface="Arial"/>
              </a:rPr>
              <a:t> </a:t>
            </a:r>
            <a:r>
              <a:rPr sz="1814" i="1" spc="-9" dirty="0">
                <a:latin typeface="Arial"/>
                <a:cs typeface="Arial"/>
              </a:rPr>
              <a:t>formed</a:t>
            </a:r>
            <a:r>
              <a:rPr sz="1814" i="1" spc="5" dirty="0">
                <a:latin typeface="Arial"/>
                <a:cs typeface="Arial"/>
              </a:rPr>
              <a:t> </a:t>
            </a:r>
            <a:r>
              <a:rPr sz="1814" i="1" spc="-5" dirty="0">
                <a:latin typeface="Arial"/>
                <a:cs typeface="Arial"/>
              </a:rPr>
              <a:t>by</a:t>
            </a:r>
            <a:r>
              <a:rPr sz="1814" i="1" dirty="0">
                <a:latin typeface="Arial"/>
                <a:cs typeface="Arial"/>
              </a:rPr>
              <a:t> </a:t>
            </a:r>
            <a:r>
              <a:rPr sz="1814" i="1" spc="-5" dirty="0">
                <a:latin typeface="Arial"/>
                <a:cs typeface="Arial"/>
              </a:rPr>
              <a:t>an</a:t>
            </a:r>
            <a:r>
              <a:rPr sz="1814" i="1" spc="5" dirty="0">
                <a:latin typeface="Arial"/>
                <a:cs typeface="Arial"/>
              </a:rPr>
              <a:t> </a:t>
            </a:r>
            <a:r>
              <a:rPr sz="1814" i="1" spc="-5" dirty="0">
                <a:latin typeface="Arial"/>
                <a:cs typeface="Arial"/>
              </a:rPr>
              <a:t>Oath to</a:t>
            </a:r>
            <a:r>
              <a:rPr sz="1814" i="1" dirty="0">
                <a:latin typeface="Arial"/>
                <a:cs typeface="Arial"/>
              </a:rPr>
              <a:t> </a:t>
            </a:r>
            <a:r>
              <a:rPr sz="1814" i="1" spc="-5" dirty="0">
                <a:latin typeface="Arial"/>
                <a:cs typeface="Arial"/>
              </a:rPr>
              <a:t>the </a:t>
            </a:r>
            <a:r>
              <a:rPr sz="1814" i="1" spc="-32" dirty="0">
                <a:latin typeface="Arial"/>
                <a:cs typeface="Arial"/>
              </a:rPr>
              <a:t>Terms</a:t>
            </a:r>
            <a:r>
              <a:rPr sz="1814" i="1" spc="5" dirty="0">
                <a:latin typeface="Arial"/>
                <a:cs typeface="Arial"/>
              </a:rPr>
              <a:t> </a:t>
            </a:r>
            <a:r>
              <a:rPr sz="1814" i="1" spc="-5" dirty="0">
                <a:latin typeface="Arial"/>
                <a:cs typeface="Arial"/>
              </a:rPr>
              <a:t>of</a:t>
            </a:r>
            <a:r>
              <a:rPr sz="1814" i="1" spc="5" dirty="0">
                <a:latin typeface="Arial"/>
                <a:cs typeface="Arial"/>
              </a:rPr>
              <a:t> </a:t>
            </a:r>
            <a:r>
              <a:rPr sz="1814" i="1" spc="-27" dirty="0">
                <a:latin typeface="Arial"/>
                <a:cs typeface="Arial"/>
              </a:rPr>
              <a:t>Trust</a:t>
            </a:r>
            <a:r>
              <a:rPr sz="1814" i="1" dirty="0">
                <a:latin typeface="Arial"/>
                <a:cs typeface="Arial"/>
              </a:rPr>
              <a:t> </a:t>
            </a:r>
            <a:r>
              <a:rPr sz="1814" i="1" spc="-5" dirty="0">
                <a:latin typeface="Arial"/>
                <a:cs typeface="Arial"/>
              </a:rPr>
              <a:t>and</a:t>
            </a:r>
            <a:r>
              <a:rPr sz="1814" i="1" spc="9" dirty="0">
                <a:latin typeface="Arial"/>
                <a:cs typeface="Arial"/>
              </a:rPr>
              <a:t> </a:t>
            </a:r>
            <a:r>
              <a:rPr sz="1814" i="1" spc="-9" dirty="0">
                <a:latin typeface="Arial"/>
                <a:cs typeface="Arial"/>
              </a:rPr>
              <a:t>done </a:t>
            </a:r>
            <a:r>
              <a:rPr sz="1814" i="1" spc="-490" dirty="0">
                <a:latin typeface="Arial"/>
                <a:cs typeface="Arial"/>
              </a:rPr>
              <a:t> </a:t>
            </a:r>
            <a:r>
              <a:rPr sz="1814" i="1" spc="-9" dirty="0">
                <a:latin typeface="Arial"/>
                <a:cs typeface="Arial"/>
              </a:rPr>
              <a:t>before</a:t>
            </a:r>
            <a:r>
              <a:rPr sz="1814" i="1" spc="-5" dirty="0">
                <a:latin typeface="Arial"/>
                <a:cs typeface="Arial"/>
              </a:rPr>
              <a:t> </a:t>
            </a:r>
            <a:r>
              <a:rPr sz="1814" i="1" spc="-9" dirty="0">
                <a:latin typeface="Arial"/>
                <a:cs typeface="Arial"/>
              </a:rPr>
              <a:t>Witnesses</a:t>
            </a:r>
            <a:r>
              <a:rPr sz="1814" i="1" spc="9" dirty="0">
                <a:latin typeface="Arial"/>
                <a:cs typeface="Arial"/>
              </a:rPr>
              <a:t> </a:t>
            </a:r>
            <a:r>
              <a:rPr sz="1814" i="1" spc="-5" dirty="0">
                <a:latin typeface="Arial"/>
                <a:cs typeface="Arial"/>
              </a:rPr>
              <a:t>to take</a:t>
            </a:r>
            <a:r>
              <a:rPr sz="1814" i="1" dirty="0">
                <a:latin typeface="Arial"/>
                <a:cs typeface="Arial"/>
              </a:rPr>
              <a:t> </a:t>
            </a:r>
            <a:r>
              <a:rPr sz="1814" i="1" spc="-9" dirty="0">
                <a:latin typeface="Arial"/>
                <a:cs typeface="Arial"/>
              </a:rPr>
              <a:t>possession</a:t>
            </a:r>
            <a:r>
              <a:rPr sz="1814" i="1" spc="23" dirty="0">
                <a:latin typeface="Arial"/>
                <a:cs typeface="Arial"/>
              </a:rPr>
              <a:t> </a:t>
            </a:r>
            <a:r>
              <a:rPr sz="1814" i="1" spc="-5" dirty="0">
                <a:latin typeface="Arial"/>
                <a:cs typeface="Arial"/>
              </a:rPr>
              <a:t>of </a:t>
            </a:r>
            <a:r>
              <a:rPr sz="1814" i="1" spc="-9" dirty="0">
                <a:latin typeface="Arial"/>
                <a:cs typeface="Arial"/>
              </a:rPr>
              <a:t>certain</a:t>
            </a:r>
            <a:r>
              <a:rPr sz="1814" i="1" spc="-5" dirty="0">
                <a:latin typeface="Arial"/>
                <a:cs typeface="Arial"/>
              </a:rPr>
              <a:t> </a:t>
            </a:r>
            <a:r>
              <a:rPr sz="1814" i="1" spc="-9" dirty="0">
                <a:latin typeface="Arial"/>
                <a:cs typeface="Arial"/>
              </a:rPr>
              <a:t>Rights</a:t>
            </a:r>
            <a:r>
              <a:rPr sz="1814" i="1" spc="14" dirty="0">
                <a:latin typeface="Arial"/>
                <a:cs typeface="Arial"/>
              </a:rPr>
              <a:t> </a:t>
            </a:r>
            <a:r>
              <a:rPr sz="1814" i="1" spc="-9" dirty="0">
                <a:latin typeface="Arial"/>
                <a:cs typeface="Arial"/>
              </a:rPr>
              <a:t>and</a:t>
            </a:r>
            <a:r>
              <a:rPr lang="en-CA" sz="1814" i="1" dirty="0">
                <a:latin typeface="Arial"/>
                <a:cs typeface="Arial"/>
              </a:rPr>
              <a:t> </a:t>
            </a:r>
            <a:r>
              <a:rPr sz="1814" i="1" spc="-5" dirty="0">
                <a:latin typeface="Arial"/>
                <a:cs typeface="Arial"/>
              </a:rPr>
              <a:t>perform</a:t>
            </a:r>
            <a:r>
              <a:rPr sz="1814" i="1" spc="-9" dirty="0">
                <a:latin typeface="Arial"/>
                <a:cs typeface="Arial"/>
              </a:rPr>
              <a:t> certain</a:t>
            </a:r>
            <a:r>
              <a:rPr sz="1814" i="1" spc="-14" dirty="0">
                <a:latin typeface="Arial"/>
                <a:cs typeface="Arial"/>
              </a:rPr>
              <a:t> </a:t>
            </a:r>
            <a:r>
              <a:rPr sz="1814" i="1" spc="-9" dirty="0">
                <a:latin typeface="Arial"/>
                <a:cs typeface="Arial"/>
              </a:rPr>
              <a:t>Obligations</a:t>
            </a:r>
            <a:endParaRPr sz="1814" i="1" dirty="0">
              <a:latin typeface="Arial"/>
              <a:cs typeface="Arial"/>
            </a:endParaRPr>
          </a:p>
        </p:txBody>
      </p:sp>
      <p:sp>
        <p:nvSpPr>
          <p:cNvPr id="5" name="object 5"/>
          <p:cNvSpPr txBox="1"/>
          <p:nvPr/>
        </p:nvSpPr>
        <p:spPr>
          <a:xfrm>
            <a:off x="8732411" y="3059529"/>
            <a:ext cx="1566227" cy="262787"/>
          </a:xfrm>
          <a:prstGeom prst="rect">
            <a:avLst/>
          </a:prstGeom>
        </p:spPr>
        <p:txBody>
          <a:bodyPr vert="horz" wrap="square" lIns="0" tIns="11516" rIns="0" bIns="0" rtlCol="0">
            <a:spAutoFit/>
          </a:bodyPr>
          <a:lstStyle/>
          <a:p>
            <a:pPr marL="11516">
              <a:spcBef>
                <a:spcPts val="91"/>
              </a:spcBef>
            </a:pPr>
            <a:r>
              <a:rPr sz="1632" b="1" dirty="0">
                <a:latin typeface="Arial"/>
                <a:cs typeface="Arial"/>
              </a:rPr>
              <a:t>3</a:t>
            </a:r>
            <a:r>
              <a:rPr sz="1632" b="1" spc="-36" dirty="0">
                <a:latin typeface="Arial"/>
                <a:cs typeface="Arial"/>
              </a:rPr>
              <a:t> </a:t>
            </a:r>
            <a:r>
              <a:rPr sz="1632" b="1" dirty="0">
                <a:latin typeface="Arial"/>
                <a:cs typeface="Arial"/>
              </a:rPr>
              <a:t>tests</a:t>
            </a:r>
            <a:r>
              <a:rPr sz="1632" b="1" spc="-32" dirty="0">
                <a:latin typeface="Arial"/>
                <a:cs typeface="Arial"/>
              </a:rPr>
              <a:t> </a:t>
            </a:r>
            <a:r>
              <a:rPr sz="1632" b="1" dirty="0">
                <a:latin typeface="Arial"/>
                <a:cs typeface="Arial"/>
              </a:rPr>
              <a:t>of</a:t>
            </a:r>
            <a:r>
              <a:rPr sz="1632" b="1" spc="-18" dirty="0">
                <a:latin typeface="Arial"/>
                <a:cs typeface="Arial"/>
              </a:rPr>
              <a:t> Trust:</a:t>
            </a:r>
            <a:endParaRPr sz="1632" dirty="0">
              <a:latin typeface="Arial"/>
              <a:cs typeface="Arial"/>
            </a:endParaRPr>
          </a:p>
        </p:txBody>
      </p:sp>
      <p:sp>
        <p:nvSpPr>
          <p:cNvPr id="6" name="object 6"/>
          <p:cNvSpPr txBox="1"/>
          <p:nvPr/>
        </p:nvSpPr>
        <p:spPr>
          <a:xfrm>
            <a:off x="8014335" y="3429000"/>
            <a:ext cx="3765854" cy="765104"/>
          </a:xfrm>
          <a:prstGeom prst="rect">
            <a:avLst/>
          </a:prstGeom>
        </p:spPr>
        <p:txBody>
          <a:bodyPr vert="horz" wrap="square" lIns="0" tIns="11516" rIns="0" bIns="0" rtlCol="0">
            <a:spAutoFit/>
          </a:bodyPr>
          <a:lstStyle/>
          <a:p>
            <a:pPr marL="321882" indent="-310942">
              <a:spcBef>
                <a:spcPts val="91"/>
              </a:spcBef>
              <a:buAutoNum type="arabicPeriod"/>
              <a:tabLst>
                <a:tab pos="321882" algn="l"/>
                <a:tab pos="322458" algn="l"/>
              </a:tabLst>
            </a:pPr>
            <a:r>
              <a:rPr sz="1632" dirty="0">
                <a:latin typeface="Arial"/>
                <a:cs typeface="Arial"/>
              </a:rPr>
              <a:t>Clear</a:t>
            </a:r>
            <a:r>
              <a:rPr sz="1632" spc="-36" dirty="0">
                <a:latin typeface="Arial"/>
                <a:cs typeface="Arial"/>
              </a:rPr>
              <a:t> </a:t>
            </a:r>
            <a:r>
              <a:rPr sz="1632" dirty="0">
                <a:latin typeface="Arial"/>
                <a:cs typeface="Arial"/>
              </a:rPr>
              <a:t>Purpose</a:t>
            </a:r>
            <a:r>
              <a:rPr sz="1632" spc="-32" dirty="0">
                <a:latin typeface="Arial"/>
                <a:cs typeface="Arial"/>
              </a:rPr>
              <a:t> </a:t>
            </a:r>
            <a:r>
              <a:rPr sz="1632" dirty="0">
                <a:latin typeface="Arial"/>
                <a:cs typeface="Arial"/>
              </a:rPr>
              <a:t>and</a:t>
            </a:r>
            <a:r>
              <a:rPr sz="1632" spc="-59" dirty="0">
                <a:latin typeface="Arial"/>
                <a:cs typeface="Arial"/>
              </a:rPr>
              <a:t> </a:t>
            </a:r>
            <a:r>
              <a:rPr sz="1632" spc="-36" dirty="0">
                <a:latin typeface="Arial"/>
                <a:cs typeface="Arial"/>
              </a:rPr>
              <a:t>Terms</a:t>
            </a:r>
            <a:endParaRPr sz="1632" dirty="0">
              <a:latin typeface="Arial"/>
              <a:cs typeface="Arial"/>
            </a:endParaRPr>
          </a:p>
          <a:p>
            <a:pPr marL="322458" indent="-310942">
              <a:buAutoNum type="arabicPeriod"/>
              <a:tabLst>
                <a:tab pos="321882" algn="l"/>
                <a:tab pos="322458" algn="l"/>
              </a:tabLst>
            </a:pPr>
            <a:r>
              <a:rPr sz="1632" dirty="0">
                <a:latin typeface="Arial"/>
                <a:cs typeface="Arial"/>
              </a:rPr>
              <a:t>Certainty</a:t>
            </a:r>
            <a:r>
              <a:rPr sz="1632" spc="-18" dirty="0">
                <a:latin typeface="Arial"/>
                <a:cs typeface="Arial"/>
              </a:rPr>
              <a:t> </a:t>
            </a:r>
            <a:r>
              <a:rPr sz="1632" dirty="0">
                <a:latin typeface="Arial"/>
                <a:cs typeface="Arial"/>
              </a:rPr>
              <a:t>of</a:t>
            </a:r>
            <a:r>
              <a:rPr sz="1632" spc="-5" dirty="0">
                <a:latin typeface="Arial"/>
                <a:cs typeface="Arial"/>
              </a:rPr>
              <a:t> Subject</a:t>
            </a:r>
            <a:r>
              <a:rPr sz="1632" spc="-14" dirty="0">
                <a:latin typeface="Arial"/>
                <a:cs typeface="Arial"/>
              </a:rPr>
              <a:t> </a:t>
            </a:r>
            <a:r>
              <a:rPr sz="1632" spc="-5" dirty="0">
                <a:latin typeface="Arial"/>
                <a:cs typeface="Arial"/>
              </a:rPr>
              <a:t>Matter</a:t>
            </a:r>
            <a:r>
              <a:rPr sz="1632" spc="-9" dirty="0">
                <a:latin typeface="Arial"/>
                <a:cs typeface="Arial"/>
              </a:rPr>
              <a:t> </a:t>
            </a:r>
            <a:r>
              <a:rPr sz="1632" spc="-5" dirty="0">
                <a:latin typeface="Arial"/>
                <a:cs typeface="Arial"/>
              </a:rPr>
              <a:t>(Property)</a:t>
            </a:r>
            <a:endParaRPr sz="1632" dirty="0">
              <a:latin typeface="Arial"/>
              <a:cs typeface="Arial"/>
            </a:endParaRPr>
          </a:p>
          <a:p>
            <a:pPr marL="321882" indent="-310942">
              <a:buAutoNum type="arabicPeriod"/>
              <a:tabLst>
                <a:tab pos="321882" algn="l"/>
                <a:tab pos="322458" algn="l"/>
              </a:tabLst>
            </a:pPr>
            <a:r>
              <a:rPr sz="1632" dirty="0">
                <a:latin typeface="Arial"/>
                <a:cs typeface="Arial"/>
              </a:rPr>
              <a:t>Good</a:t>
            </a:r>
            <a:r>
              <a:rPr sz="1632" spc="-18" dirty="0">
                <a:latin typeface="Arial"/>
                <a:cs typeface="Arial"/>
              </a:rPr>
              <a:t> </a:t>
            </a:r>
            <a:r>
              <a:rPr sz="1632" dirty="0">
                <a:latin typeface="Arial"/>
                <a:cs typeface="Arial"/>
              </a:rPr>
              <a:t>Faith</a:t>
            </a:r>
            <a:r>
              <a:rPr sz="1632" spc="-18" dirty="0">
                <a:latin typeface="Arial"/>
                <a:cs typeface="Arial"/>
              </a:rPr>
              <a:t> </a:t>
            </a:r>
            <a:r>
              <a:rPr sz="1632" spc="-5" dirty="0">
                <a:latin typeface="Arial"/>
                <a:cs typeface="Arial"/>
              </a:rPr>
              <a:t>and</a:t>
            </a:r>
            <a:r>
              <a:rPr sz="1632" spc="-18" dirty="0">
                <a:latin typeface="Arial"/>
                <a:cs typeface="Arial"/>
              </a:rPr>
              <a:t> </a:t>
            </a:r>
            <a:r>
              <a:rPr sz="1632" dirty="0">
                <a:latin typeface="Arial"/>
                <a:cs typeface="Arial"/>
              </a:rPr>
              <a:t>Oath</a:t>
            </a:r>
            <a:r>
              <a:rPr sz="1632" spc="-18" dirty="0">
                <a:latin typeface="Arial"/>
                <a:cs typeface="Arial"/>
              </a:rPr>
              <a:t> </a:t>
            </a:r>
            <a:r>
              <a:rPr sz="1632" spc="-5" dirty="0">
                <a:latin typeface="Arial"/>
                <a:cs typeface="Arial"/>
              </a:rPr>
              <a:t>of</a:t>
            </a:r>
            <a:r>
              <a:rPr sz="1632" spc="-41" dirty="0">
                <a:latin typeface="Arial"/>
                <a:cs typeface="Arial"/>
              </a:rPr>
              <a:t> </a:t>
            </a:r>
            <a:r>
              <a:rPr sz="1632" spc="-14" dirty="0">
                <a:latin typeface="Arial"/>
                <a:cs typeface="Arial"/>
              </a:rPr>
              <a:t>Trustee</a:t>
            </a:r>
            <a:endParaRPr sz="1632" dirty="0">
              <a:latin typeface="Arial"/>
              <a:cs typeface="Arial"/>
            </a:endParaRPr>
          </a:p>
        </p:txBody>
      </p:sp>
      <p:sp>
        <p:nvSpPr>
          <p:cNvPr id="7" name="object 7"/>
          <p:cNvSpPr txBox="1"/>
          <p:nvPr/>
        </p:nvSpPr>
        <p:spPr>
          <a:xfrm>
            <a:off x="3227392" y="2043235"/>
            <a:ext cx="4846565" cy="513945"/>
          </a:xfrm>
          <a:prstGeom prst="rect">
            <a:avLst/>
          </a:prstGeom>
        </p:spPr>
        <p:txBody>
          <a:bodyPr vert="horz" wrap="square" lIns="0" tIns="11516" rIns="0" bIns="0" rtlCol="0">
            <a:spAutoFit/>
          </a:bodyPr>
          <a:lstStyle/>
          <a:p>
            <a:pPr marL="11516" marR="4607" algn="ctr">
              <a:spcBef>
                <a:spcPts val="91"/>
              </a:spcBef>
            </a:pPr>
            <a:r>
              <a:rPr sz="1632" spc="-9" dirty="0">
                <a:latin typeface="Arial"/>
                <a:cs typeface="Arial"/>
              </a:rPr>
              <a:t>Trustor </a:t>
            </a:r>
            <a:r>
              <a:rPr sz="1632" dirty="0">
                <a:latin typeface="Arial"/>
                <a:cs typeface="Arial"/>
              </a:rPr>
              <a:t>also known as </a:t>
            </a:r>
            <a:r>
              <a:rPr sz="1632" spc="5" dirty="0">
                <a:latin typeface="Arial"/>
                <a:cs typeface="Arial"/>
              </a:rPr>
              <a:t> </a:t>
            </a:r>
            <a:r>
              <a:rPr sz="1632" spc="-14" dirty="0">
                <a:latin typeface="Arial"/>
                <a:cs typeface="Arial"/>
              </a:rPr>
              <a:t>Grantor, </a:t>
            </a:r>
            <a:r>
              <a:rPr sz="1632" spc="-23" dirty="0">
                <a:latin typeface="Arial"/>
                <a:cs typeface="Arial"/>
              </a:rPr>
              <a:t>Donor,</a:t>
            </a:r>
            <a:r>
              <a:rPr sz="1632" spc="-9" dirty="0">
                <a:latin typeface="Arial"/>
                <a:cs typeface="Arial"/>
              </a:rPr>
              <a:t> </a:t>
            </a:r>
            <a:r>
              <a:rPr sz="1632" spc="-5" dirty="0">
                <a:latin typeface="Arial"/>
                <a:cs typeface="Arial"/>
              </a:rPr>
              <a:t>Settlor </a:t>
            </a:r>
            <a:r>
              <a:rPr sz="1632" dirty="0">
                <a:latin typeface="Arial"/>
                <a:cs typeface="Arial"/>
              </a:rPr>
              <a:t> depending on </a:t>
            </a:r>
            <a:r>
              <a:rPr sz="1632" spc="-5" dirty="0">
                <a:latin typeface="Arial"/>
                <a:cs typeface="Arial"/>
              </a:rPr>
              <a:t>nature </a:t>
            </a:r>
            <a:r>
              <a:rPr sz="1632" dirty="0">
                <a:latin typeface="Arial"/>
                <a:cs typeface="Arial"/>
              </a:rPr>
              <a:t>of </a:t>
            </a:r>
            <a:r>
              <a:rPr sz="1632" spc="5" dirty="0">
                <a:latin typeface="Arial"/>
                <a:cs typeface="Arial"/>
              </a:rPr>
              <a:t> </a:t>
            </a:r>
            <a:r>
              <a:rPr sz="1632" spc="-5" dirty="0">
                <a:latin typeface="Arial"/>
                <a:cs typeface="Arial"/>
              </a:rPr>
              <a:t>Conveyance</a:t>
            </a:r>
            <a:r>
              <a:rPr sz="1632" spc="-59" dirty="0">
                <a:latin typeface="Arial"/>
                <a:cs typeface="Arial"/>
              </a:rPr>
              <a:t> </a:t>
            </a:r>
            <a:r>
              <a:rPr sz="1632" dirty="0">
                <a:latin typeface="Arial"/>
                <a:cs typeface="Arial"/>
              </a:rPr>
              <a:t>and</a:t>
            </a:r>
            <a:r>
              <a:rPr sz="1632" spc="-50" dirty="0">
                <a:latin typeface="Arial"/>
                <a:cs typeface="Arial"/>
              </a:rPr>
              <a:t> </a:t>
            </a:r>
            <a:r>
              <a:rPr sz="1632" dirty="0">
                <a:latin typeface="Arial"/>
                <a:cs typeface="Arial"/>
              </a:rPr>
              <a:t>Intention</a:t>
            </a:r>
          </a:p>
        </p:txBody>
      </p:sp>
      <p:sp>
        <p:nvSpPr>
          <p:cNvPr id="8" name="object 8"/>
          <p:cNvSpPr txBox="1"/>
          <p:nvPr/>
        </p:nvSpPr>
        <p:spPr>
          <a:xfrm>
            <a:off x="5260960" y="2733066"/>
            <a:ext cx="643189" cy="262787"/>
          </a:xfrm>
          <a:prstGeom prst="rect">
            <a:avLst/>
          </a:prstGeom>
        </p:spPr>
        <p:txBody>
          <a:bodyPr vert="horz" wrap="square" lIns="0" tIns="11516" rIns="0" bIns="0" rtlCol="0">
            <a:spAutoFit/>
          </a:bodyPr>
          <a:lstStyle/>
          <a:p>
            <a:pPr marL="11516">
              <a:spcBef>
                <a:spcPts val="91"/>
              </a:spcBef>
            </a:pPr>
            <a:r>
              <a:rPr sz="1632" b="1" i="1" spc="-322" dirty="0">
                <a:latin typeface="Trebuchet-BoldItalic"/>
                <a:cs typeface="Trebuchet-BoldItalic"/>
              </a:rPr>
              <a:t>T</a:t>
            </a:r>
            <a:r>
              <a:rPr sz="1632" b="1" i="1" spc="-141" dirty="0">
                <a:latin typeface="Trebuchet-BoldItalic"/>
                <a:cs typeface="Trebuchet-BoldItalic"/>
              </a:rPr>
              <a:t>ru</a:t>
            </a:r>
            <a:r>
              <a:rPr sz="1632" b="1" i="1" spc="-136" dirty="0">
                <a:latin typeface="Trebuchet-BoldItalic"/>
                <a:cs typeface="Trebuchet-BoldItalic"/>
              </a:rPr>
              <a:t>s</a:t>
            </a:r>
            <a:r>
              <a:rPr sz="1632" b="1" i="1" spc="-141" dirty="0">
                <a:latin typeface="Trebuchet-BoldItalic"/>
                <a:cs typeface="Trebuchet-BoldItalic"/>
              </a:rPr>
              <a:t>t</a:t>
            </a:r>
            <a:r>
              <a:rPr sz="1632" b="1" i="1" spc="-136" dirty="0">
                <a:latin typeface="Trebuchet-BoldItalic"/>
                <a:cs typeface="Trebuchet-BoldItalic"/>
              </a:rPr>
              <a:t>o</a:t>
            </a:r>
            <a:r>
              <a:rPr sz="1632" b="1" i="1" dirty="0">
                <a:latin typeface="Trebuchet-BoldItalic"/>
                <a:cs typeface="Trebuchet-BoldItalic"/>
              </a:rPr>
              <a:t>r</a:t>
            </a:r>
            <a:endParaRPr sz="1632">
              <a:latin typeface="Trebuchet-BoldItalic"/>
              <a:cs typeface="Trebuchet-BoldItalic"/>
            </a:endParaRPr>
          </a:p>
        </p:txBody>
      </p:sp>
      <p:grpSp>
        <p:nvGrpSpPr>
          <p:cNvPr id="9" name="object 9"/>
          <p:cNvGrpSpPr/>
          <p:nvPr/>
        </p:nvGrpSpPr>
        <p:grpSpPr>
          <a:xfrm>
            <a:off x="3944610" y="3088012"/>
            <a:ext cx="3128422" cy="1892590"/>
            <a:chOff x="2974195" y="3405390"/>
            <a:chExt cx="3449954" cy="2087106"/>
          </a:xfrm>
        </p:grpSpPr>
        <p:sp>
          <p:nvSpPr>
            <p:cNvPr id="10" name="object 10"/>
            <p:cNvSpPr/>
            <p:nvPr/>
          </p:nvSpPr>
          <p:spPr>
            <a:xfrm>
              <a:off x="3680155" y="3405390"/>
              <a:ext cx="2038350" cy="1229995"/>
            </a:xfrm>
            <a:custGeom>
              <a:avLst/>
              <a:gdLst/>
              <a:ahLst/>
              <a:cxnLst/>
              <a:rect l="l" t="t" r="r" b="b"/>
              <a:pathLst>
                <a:path w="2038350" h="1229995">
                  <a:moveTo>
                    <a:pt x="2037956" y="1229868"/>
                  </a:moveTo>
                  <a:lnTo>
                    <a:pt x="1331976" y="372618"/>
                  </a:lnTo>
                  <a:lnTo>
                    <a:pt x="1028890" y="4572"/>
                  </a:lnTo>
                  <a:lnTo>
                    <a:pt x="1026604" y="2286"/>
                  </a:lnTo>
                  <a:lnTo>
                    <a:pt x="1022794" y="0"/>
                  </a:lnTo>
                  <a:lnTo>
                    <a:pt x="1015174" y="0"/>
                  </a:lnTo>
                  <a:lnTo>
                    <a:pt x="1011364" y="2286"/>
                  </a:lnTo>
                  <a:lnTo>
                    <a:pt x="1009078" y="4572"/>
                  </a:lnTo>
                  <a:lnTo>
                    <a:pt x="705980" y="372618"/>
                  </a:lnTo>
                  <a:lnTo>
                    <a:pt x="0" y="1229868"/>
                  </a:lnTo>
                  <a:lnTo>
                    <a:pt x="33616" y="1229868"/>
                  </a:lnTo>
                  <a:lnTo>
                    <a:pt x="739597" y="372618"/>
                  </a:lnTo>
                  <a:lnTo>
                    <a:pt x="1009078" y="45389"/>
                  </a:lnTo>
                  <a:lnTo>
                    <a:pt x="1018984" y="33362"/>
                  </a:lnTo>
                  <a:lnTo>
                    <a:pt x="1028890" y="45389"/>
                  </a:lnTo>
                  <a:lnTo>
                    <a:pt x="1298359" y="372618"/>
                  </a:lnTo>
                  <a:lnTo>
                    <a:pt x="2004339" y="1229868"/>
                  </a:lnTo>
                  <a:lnTo>
                    <a:pt x="2037956" y="1229868"/>
                  </a:lnTo>
                  <a:close/>
                </a:path>
              </a:pathLst>
            </a:custGeom>
            <a:solidFill>
              <a:srgbClr val="375C89"/>
            </a:solidFill>
          </p:spPr>
          <p:txBody>
            <a:bodyPr wrap="square" lIns="0" tIns="0" rIns="0" bIns="0" rtlCol="0"/>
            <a:lstStyle/>
            <a:p>
              <a:endParaRPr sz="1632"/>
            </a:p>
          </p:txBody>
        </p:sp>
        <p:sp>
          <p:nvSpPr>
            <p:cNvPr id="11" name="object 11"/>
            <p:cNvSpPr/>
            <p:nvPr/>
          </p:nvSpPr>
          <p:spPr>
            <a:xfrm>
              <a:off x="5634875" y="4208526"/>
              <a:ext cx="510540" cy="300355"/>
            </a:xfrm>
            <a:custGeom>
              <a:avLst/>
              <a:gdLst/>
              <a:ahLst/>
              <a:cxnLst/>
              <a:rect l="l" t="t" r="r" b="b"/>
              <a:pathLst>
                <a:path w="510539" h="300354">
                  <a:moveTo>
                    <a:pt x="80771" y="210312"/>
                  </a:moveTo>
                  <a:lnTo>
                    <a:pt x="78485" y="202692"/>
                  </a:lnTo>
                  <a:lnTo>
                    <a:pt x="72389" y="199644"/>
                  </a:lnTo>
                  <a:lnTo>
                    <a:pt x="66293" y="195834"/>
                  </a:lnTo>
                  <a:lnTo>
                    <a:pt x="58673" y="198120"/>
                  </a:lnTo>
                  <a:lnTo>
                    <a:pt x="55625" y="204216"/>
                  </a:lnTo>
                  <a:lnTo>
                    <a:pt x="0" y="299466"/>
                  </a:lnTo>
                  <a:lnTo>
                    <a:pt x="16001" y="299576"/>
                  </a:lnTo>
                  <a:lnTo>
                    <a:pt x="16001" y="275844"/>
                  </a:lnTo>
                  <a:lnTo>
                    <a:pt x="56484" y="252692"/>
                  </a:lnTo>
                  <a:lnTo>
                    <a:pt x="76961" y="216408"/>
                  </a:lnTo>
                  <a:lnTo>
                    <a:pt x="80771" y="210312"/>
                  </a:lnTo>
                  <a:close/>
                </a:path>
                <a:path w="510539" h="300354">
                  <a:moveTo>
                    <a:pt x="56484" y="252692"/>
                  </a:moveTo>
                  <a:lnTo>
                    <a:pt x="16001" y="275844"/>
                  </a:lnTo>
                  <a:lnTo>
                    <a:pt x="22097" y="286893"/>
                  </a:lnTo>
                  <a:lnTo>
                    <a:pt x="22097" y="274320"/>
                  </a:lnTo>
                  <a:lnTo>
                    <a:pt x="44171" y="274510"/>
                  </a:lnTo>
                  <a:lnTo>
                    <a:pt x="56484" y="252692"/>
                  </a:lnTo>
                  <a:close/>
                </a:path>
                <a:path w="510539" h="300354">
                  <a:moveTo>
                    <a:pt x="123443" y="287274"/>
                  </a:moveTo>
                  <a:lnTo>
                    <a:pt x="123443" y="280416"/>
                  </a:lnTo>
                  <a:lnTo>
                    <a:pt x="117347" y="275082"/>
                  </a:lnTo>
                  <a:lnTo>
                    <a:pt x="110489" y="275082"/>
                  </a:lnTo>
                  <a:lnTo>
                    <a:pt x="68795" y="274722"/>
                  </a:lnTo>
                  <a:lnTo>
                    <a:pt x="28193" y="297942"/>
                  </a:lnTo>
                  <a:lnTo>
                    <a:pt x="16001" y="275844"/>
                  </a:lnTo>
                  <a:lnTo>
                    <a:pt x="16001" y="299576"/>
                  </a:lnTo>
                  <a:lnTo>
                    <a:pt x="110489" y="300228"/>
                  </a:lnTo>
                  <a:lnTo>
                    <a:pt x="117347" y="300228"/>
                  </a:lnTo>
                  <a:lnTo>
                    <a:pt x="122681" y="294894"/>
                  </a:lnTo>
                  <a:lnTo>
                    <a:pt x="123443" y="287274"/>
                  </a:lnTo>
                  <a:close/>
                </a:path>
                <a:path w="510539" h="300354">
                  <a:moveTo>
                    <a:pt x="44171" y="274510"/>
                  </a:moveTo>
                  <a:lnTo>
                    <a:pt x="22097" y="274320"/>
                  </a:lnTo>
                  <a:lnTo>
                    <a:pt x="33527" y="293370"/>
                  </a:lnTo>
                  <a:lnTo>
                    <a:pt x="44171" y="274510"/>
                  </a:lnTo>
                  <a:close/>
                </a:path>
                <a:path w="510539" h="300354">
                  <a:moveTo>
                    <a:pt x="68795" y="274722"/>
                  </a:moveTo>
                  <a:lnTo>
                    <a:pt x="44171" y="274510"/>
                  </a:lnTo>
                  <a:lnTo>
                    <a:pt x="33527" y="293370"/>
                  </a:lnTo>
                  <a:lnTo>
                    <a:pt x="22097" y="274320"/>
                  </a:lnTo>
                  <a:lnTo>
                    <a:pt x="22097" y="286893"/>
                  </a:lnTo>
                  <a:lnTo>
                    <a:pt x="28193" y="297942"/>
                  </a:lnTo>
                  <a:lnTo>
                    <a:pt x="68795" y="274722"/>
                  </a:lnTo>
                  <a:close/>
                </a:path>
                <a:path w="510539" h="300354">
                  <a:moveTo>
                    <a:pt x="510539" y="22098"/>
                  </a:moveTo>
                  <a:lnTo>
                    <a:pt x="498347" y="0"/>
                  </a:lnTo>
                  <a:lnTo>
                    <a:pt x="56484" y="252692"/>
                  </a:lnTo>
                  <a:lnTo>
                    <a:pt x="44171" y="274510"/>
                  </a:lnTo>
                  <a:lnTo>
                    <a:pt x="68795" y="274722"/>
                  </a:lnTo>
                  <a:lnTo>
                    <a:pt x="510539" y="22098"/>
                  </a:lnTo>
                  <a:close/>
                </a:path>
              </a:pathLst>
            </a:custGeom>
            <a:solidFill>
              <a:srgbClr val="000000"/>
            </a:solidFill>
          </p:spPr>
          <p:txBody>
            <a:bodyPr wrap="square" lIns="0" tIns="0" rIns="0" bIns="0" rtlCol="0"/>
            <a:lstStyle/>
            <a:p>
              <a:endParaRPr sz="1632"/>
            </a:p>
          </p:txBody>
        </p:sp>
        <p:sp>
          <p:nvSpPr>
            <p:cNvPr id="13" name="object 13"/>
            <p:cNvSpPr/>
            <p:nvPr/>
          </p:nvSpPr>
          <p:spPr>
            <a:xfrm>
              <a:off x="2974195" y="4635246"/>
              <a:ext cx="3449954" cy="857250"/>
            </a:xfrm>
            <a:custGeom>
              <a:avLst/>
              <a:gdLst/>
              <a:ahLst/>
              <a:cxnLst/>
              <a:rect l="l" t="t" r="r" b="b"/>
              <a:pathLst>
                <a:path w="3449954" h="857250">
                  <a:moveTo>
                    <a:pt x="739588" y="0"/>
                  </a:moveTo>
                  <a:lnTo>
                    <a:pt x="705970" y="0"/>
                  </a:lnTo>
                  <a:lnTo>
                    <a:pt x="0" y="857250"/>
                  </a:lnTo>
                  <a:lnTo>
                    <a:pt x="33617" y="857250"/>
                  </a:lnTo>
                  <a:lnTo>
                    <a:pt x="739588" y="0"/>
                  </a:lnTo>
                  <a:close/>
                </a:path>
                <a:path w="3449954" h="857250">
                  <a:moveTo>
                    <a:pt x="3449887" y="857249"/>
                  </a:moveTo>
                  <a:lnTo>
                    <a:pt x="2743917" y="0"/>
                  </a:lnTo>
                  <a:lnTo>
                    <a:pt x="2710299" y="0"/>
                  </a:lnTo>
                  <a:lnTo>
                    <a:pt x="3416269" y="857249"/>
                  </a:lnTo>
                  <a:lnTo>
                    <a:pt x="3449887" y="857249"/>
                  </a:lnTo>
                  <a:close/>
                </a:path>
              </a:pathLst>
            </a:custGeom>
            <a:solidFill>
              <a:srgbClr val="375C89"/>
            </a:solidFill>
          </p:spPr>
          <p:txBody>
            <a:bodyPr wrap="square" lIns="0" tIns="0" rIns="0" bIns="0" rtlCol="0"/>
            <a:lstStyle/>
            <a:p>
              <a:endParaRPr sz="1632"/>
            </a:p>
          </p:txBody>
        </p:sp>
      </p:grpSp>
      <p:sp>
        <p:nvSpPr>
          <p:cNvPr id="14" name="object 14"/>
          <p:cNvSpPr txBox="1"/>
          <p:nvPr/>
        </p:nvSpPr>
        <p:spPr>
          <a:xfrm>
            <a:off x="4730971" y="3655527"/>
            <a:ext cx="2524984" cy="1170151"/>
          </a:xfrm>
          <a:prstGeom prst="rect">
            <a:avLst/>
          </a:prstGeom>
        </p:spPr>
        <p:txBody>
          <a:bodyPr vert="horz" wrap="square" lIns="0" tIns="11516" rIns="0" bIns="0" rtlCol="0">
            <a:spAutoFit/>
          </a:bodyPr>
          <a:lstStyle/>
          <a:p>
            <a:pPr marR="4607" algn="r">
              <a:spcBef>
                <a:spcPts val="91"/>
              </a:spcBef>
            </a:pPr>
            <a:r>
              <a:rPr sz="1632" b="1" i="1" spc="-150" dirty="0">
                <a:latin typeface="Trebuchet-BoldItalic"/>
                <a:cs typeface="Trebuchet-BoldItalic"/>
              </a:rPr>
              <a:t>Trust</a:t>
            </a:r>
            <a:endParaRPr sz="1632" dirty="0">
              <a:latin typeface="Trebuchet-BoldItalic"/>
              <a:cs typeface="Trebuchet-BoldItalic"/>
            </a:endParaRPr>
          </a:p>
          <a:p>
            <a:pPr marL="11516" marR="1048565" algn="ctr">
              <a:spcBef>
                <a:spcPts val="1183"/>
              </a:spcBef>
            </a:pPr>
            <a:r>
              <a:rPr sz="1632" b="1" i="1" spc="-136" dirty="0">
                <a:latin typeface="Trebuchet-BoldItalic"/>
                <a:cs typeface="Trebuchet-BoldItalic"/>
              </a:rPr>
              <a:t>Righ</a:t>
            </a:r>
            <a:r>
              <a:rPr sz="1632" b="1" i="1" dirty="0">
                <a:latin typeface="Trebuchet-BoldItalic"/>
                <a:cs typeface="Trebuchet-BoldItalic"/>
              </a:rPr>
              <a:t>t</a:t>
            </a:r>
            <a:r>
              <a:rPr sz="1632" b="1" i="1" spc="-286" dirty="0">
                <a:latin typeface="Trebuchet-BoldItalic"/>
                <a:cs typeface="Trebuchet-BoldItalic"/>
              </a:rPr>
              <a:t> </a:t>
            </a:r>
            <a:r>
              <a:rPr sz="1632" b="1" i="1" spc="-136" dirty="0">
                <a:latin typeface="Trebuchet-BoldItalic"/>
                <a:cs typeface="Trebuchet-BoldItalic"/>
              </a:rPr>
              <a:t>o</a:t>
            </a:r>
            <a:r>
              <a:rPr sz="1632" b="1" i="1" dirty="0">
                <a:latin typeface="Trebuchet-BoldItalic"/>
                <a:cs typeface="Trebuchet-BoldItalic"/>
              </a:rPr>
              <a:t>f</a:t>
            </a:r>
            <a:r>
              <a:rPr sz="1632" b="1" i="1" spc="-336" dirty="0">
                <a:latin typeface="Trebuchet-BoldItalic"/>
                <a:cs typeface="Trebuchet-BoldItalic"/>
              </a:rPr>
              <a:t> </a:t>
            </a:r>
            <a:r>
              <a:rPr sz="1632" b="1" i="1" spc="-136" dirty="0">
                <a:latin typeface="Trebuchet-BoldItalic"/>
                <a:cs typeface="Trebuchet-BoldItalic"/>
              </a:rPr>
              <a:t>Authority  ove</a:t>
            </a:r>
            <a:r>
              <a:rPr sz="1632" b="1" i="1" dirty="0">
                <a:latin typeface="Trebuchet-BoldItalic"/>
                <a:cs typeface="Trebuchet-BoldItalic"/>
              </a:rPr>
              <a:t>r</a:t>
            </a:r>
            <a:r>
              <a:rPr sz="1632" b="1" i="1" spc="-295" dirty="0">
                <a:latin typeface="Trebuchet-BoldItalic"/>
                <a:cs typeface="Trebuchet-BoldItalic"/>
              </a:rPr>
              <a:t> </a:t>
            </a:r>
            <a:r>
              <a:rPr sz="1632" b="1" i="1" spc="-136" dirty="0">
                <a:latin typeface="Trebuchet-BoldItalic"/>
                <a:cs typeface="Trebuchet-BoldItalic"/>
              </a:rPr>
              <a:t>certai</a:t>
            </a:r>
            <a:r>
              <a:rPr sz="1632" b="1" i="1" dirty="0">
                <a:latin typeface="Trebuchet-BoldItalic"/>
                <a:cs typeface="Trebuchet-BoldItalic"/>
              </a:rPr>
              <a:t>n</a:t>
            </a:r>
            <a:r>
              <a:rPr sz="1632" b="1" i="1" spc="-295" dirty="0">
                <a:latin typeface="Trebuchet-BoldItalic"/>
                <a:cs typeface="Trebuchet-BoldItalic"/>
              </a:rPr>
              <a:t> </a:t>
            </a:r>
            <a:r>
              <a:rPr sz="1632" b="1" i="1" spc="-136" dirty="0">
                <a:latin typeface="Trebuchet-BoldItalic"/>
                <a:cs typeface="Trebuchet-BoldItalic"/>
              </a:rPr>
              <a:t>lesser  Rights</a:t>
            </a:r>
            <a:endParaRPr sz="1632" dirty="0">
              <a:latin typeface="Trebuchet-BoldItalic"/>
              <a:cs typeface="Trebuchet-BoldItalic"/>
            </a:endParaRPr>
          </a:p>
        </p:txBody>
      </p:sp>
      <p:sp>
        <p:nvSpPr>
          <p:cNvPr id="15" name="object 15"/>
          <p:cNvSpPr/>
          <p:nvPr/>
        </p:nvSpPr>
        <p:spPr>
          <a:xfrm>
            <a:off x="3668014" y="4980600"/>
            <a:ext cx="3681784" cy="351249"/>
          </a:xfrm>
          <a:custGeom>
            <a:avLst/>
            <a:gdLst/>
            <a:ahLst/>
            <a:cxnLst/>
            <a:rect l="l" t="t" r="r" b="b"/>
            <a:pathLst>
              <a:path w="4060190" h="387350">
                <a:moveTo>
                  <a:pt x="338641" y="0"/>
                </a:moveTo>
                <a:lnTo>
                  <a:pt x="305024" y="0"/>
                </a:lnTo>
                <a:lnTo>
                  <a:pt x="3810" y="365760"/>
                </a:lnTo>
                <a:lnTo>
                  <a:pt x="762" y="369570"/>
                </a:lnTo>
                <a:lnTo>
                  <a:pt x="0" y="374904"/>
                </a:lnTo>
                <a:lnTo>
                  <a:pt x="4572" y="384048"/>
                </a:lnTo>
                <a:lnTo>
                  <a:pt x="9144" y="387096"/>
                </a:lnTo>
                <a:lnTo>
                  <a:pt x="13716" y="387096"/>
                </a:lnTo>
                <a:lnTo>
                  <a:pt x="13716" y="361188"/>
                </a:lnTo>
                <a:lnTo>
                  <a:pt x="41192" y="361188"/>
                </a:lnTo>
                <a:lnTo>
                  <a:pt x="338641" y="0"/>
                </a:lnTo>
                <a:close/>
              </a:path>
              <a:path w="4060190" h="387350">
                <a:moveTo>
                  <a:pt x="41192" y="361188"/>
                </a:moveTo>
                <a:lnTo>
                  <a:pt x="13716" y="361188"/>
                </a:lnTo>
                <a:lnTo>
                  <a:pt x="23622" y="382524"/>
                </a:lnTo>
                <a:lnTo>
                  <a:pt x="41192" y="361188"/>
                </a:lnTo>
                <a:close/>
              </a:path>
              <a:path w="4060190" h="387350">
                <a:moveTo>
                  <a:pt x="4046220" y="387096"/>
                </a:moveTo>
                <a:lnTo>
                  <a:pt x="4046220" y="361188"/>
                </a:lnTo>
                <a:lnTo>
                  <a:pt x="4036314" y="382524"/>
                </a:lnTo>
                <a:lnTo>
                  <a:pt x="4018743" y="361188"/>
                </a:lnTo>
                <a:lnTo>
                  <a:pt x="41192" y="361188"/>
                </a:lnTo>
                <a:lnTo>
                  <a:pt x="23622" y="382524"/>
                </a:lnTo>
                <a:lnTo>
                  <a:pt x="13716" y="361188"/>
                </a:lnTo>
                <a:lnTo>
                  <a:pt x="13716" y="387096"/>
                </a:lnTo>
                <a:lnTo>
                  <a:pt x="4046220" y="387096"/>
                </a:lnTo>
                <a:close/>
              </a:path>
              <a:path w="4060190" h="387350">
                <a:moveTo>
                  <a:pt x="4059936" y="374904"/>
                </a:moveTo>
                <a:lnTo>
                  <a:pt x="4059174" y="369570"/>
                </a:lnTo>
                <a:lnTo>
                  <a:pt x="4056126" y="365760"/>
                </a:lnTo>
                <a:lnTo>
                  <a:pt x="3754911" y="0"/>
                </a:lnTo>
                <a:lnTo>
                  <a:pt x="3721294" y="0"/>
                </a:lnTo>
                <a:lnTo>
                  <a:pt x="4018743" y="361188"/>
                </a:lnTo>
                <a:lnTo>
                  <a:pt x="4046220" y="361188"/>
                </a:lnTo>
                <a:lnTo>
                  <a:pt x="4046220" y="387096"/>
                </a:lnTo>
                <a:lnTo>
                  <a:pt x="4050792" y="387096"/>
                </a:lnTo>
                <a:lnTo>
                  <a:pt x="4055364" y="384048"/>
                </a:lnTo>
                <a:lnTo>
                  <a:pt x="4059936" y="374904"/>
                </a:lnTo>
                <a:close/>
              </a:path>
              <a:path w="4060190" h="387350">
                <a:moveTo>
                  <a:pt x="4046220" y="361188"/>
                </a:moveTo>
                <a:lnTo>
                  <a:pt x="4018743" y="361188"/>
                </a:lnTo>
                <a:lnTo>
                  <a:pt x="4036314" y="382524"/>
                </a:lnTo>
                <a:lnTo>
                  <a:pt x="4046220" y="361188"/>
                </a:lnTo>
                <a:close/>
              </a:path>
            </a:pathLst>
          </a:custGeom>
          <a:solidFill>
            <a:srgbClr val="375C89"/>
          </a:solidFill>
        </p:spPr>
        <p:txBody>
          <a:bodyPr wrap="square" lIns="0" tIns="0" rIns="0" bIns="0" rtlCol="0"/>
          <a:lstStyle/>
          <a:p>
            <a:endParaRPr sz="1632"/>
          </a:p>
        </p:txBody>
      </p:sp>
      <p:sp>
        <p:nvSpPr>
          <p:cNvPr id="16" name="object 16"/>
          <p:cNvSpPr txBox="1"/>
          <p:nvPr/>
        </p:nvSpPr>
        <p:spPr>
          <a:xfrm>
            <a:off x="3227392" y="5353270"/>
            <a:ext cx="649523" cy="262787"/>
          </a:xfrm>
          <a:prstGeom prst="rect">
            <a:avLst/>
          </a:prstGeom>
        </p:spPr>
        <p:txBody>
          <a:bodyPr vert="horz" wrap="square" lIns="0" tIns="11516" rIns="0" bIns="0" rtlCol="0">
            <a:spAutoFit/>
          </a:bodyPr>
          <a:lstStyle/>
          <a:p>
            <a:pPr marL="11516">
              <a:spcBef>
                <a:spcPts val="91"/>
              </a:spcBef>
            </a:pPr>
            <a:r>
              <a:rPr sz="1632" b="1" i="1" spc="-168" dirty="0">
                <a:latin typeface="Trebuchet-BoldItalic"/>
                <a:cs typeface="Trebuchet-BoldItalic"/>
              </a:rPr>
              <a:t>Trustee</a:t>
            </a:r>
            <a:endParaRPr sz="1632">
              <a:latin typeface="Trebuchet-BoldItalic"/>
              <a:cs typeface="Trebuchet-BoldItalic"/>
            </a:endParaRPr>
          </a:p>
        </p:txBody>
      </p:sp>
      <p:sp>
        <p:nvSpPr>
          <p:cNvPr id="17" name="object 17"/>
          <p:cNvSpPr txBox="1"/>
          <p:nvPr/>
        </p:nvSpPr>
        <p:spPr>
          <a:xfrm>
            <a:off x="6858713" y="5353270"/>
            <a:ext cx="961617" cy="262787"/>
          </a:xfrm>
          <a:prstGeom prst="rect">
            <a:avLst/>
          </a:prstGeom>
        </p:spPr>
        <p:txBody>
          <a:bodyPr vert="horz" wrap="square" lIns="0" tIns="11516" rIns="0" bIns="0" rtlCol="0">
            <a:spAutoFit/>
          </a:bodyPr>
          <a:lstStyle/>
          <a:p>
            <a:pPr marL="11516">
              <a:spcBef>
                <a:spcPts val="91"/>
              </a:spcBef>
            </a:pPr>
            <a:r>
              <a:rPr sz="1632" b="1" i="1" spc="-136" dirty="0">
                <a:latin typeface="Trebuchet-BoldItalic"/>
                <a:cs typeface="Trebuchet-BoldItalic"/>
              </a:rPr>
              <a:t>Beneficiary</a:t>
            </a:r>
            <a:endParaRPr sz="1632">
              <a:latin typeface="Trebuchet-BoldItalic"/>
              <a:cs typeface="Trebuchet-BoldItalic"/>
            </a:endParaRPr>
          </a:p>
        </p:txBody>
      </p:sp>
      <p:sp>
        <p:nvSpPr>
          <p:cNvPr id="20" name="object 20"/>
          <p:cNvSpPr txBox="1">
            <a:spLocks noGrp="1"/>
          </p:cNvSpPr>
          <p:nvPr>
            <p:ph type="sldNum" sz="quarter" idx="7"/>
          </p:nvPr>
        </p:nvSpPr>
        <p:spPr>
          <a:xfrm>
            <a:off x="9176645" y="6811771"/>
            <a:ext cx="243204"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9898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4935">
              <a:lnSpc>
                <a:spcPts val="1240"/>
              </a:lnSpc>
            </a:pPr>
            <a:fld id="{81D60167-4931-47E6-BA6A-407CBD079E47}" type="slidenum">
              <a:rPr lang="en-CA" smtClean="0"/>
              <a:pPr marL="114935">
                <a:lnSpc>
                  <a:spcPts val="1240"/>
                </a:lnSpc>
              </a:pPr>
              <a:t>23</a:t>
            </a:fld>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156172" y="1156296"/>
            <a:ext cx="4450422" cy="504071"/>
          </a:xfrm>
          <a:prstGeom prst="rect">
            <a:avLst/>
          </a:prstGeom>
        </p:spPr>
        <p:txBody>
          <a:bodyPr vert="horz" wrap="square" lIns="0" tIns="11516" rIns="0" bIns="0" rtlCol="0" anchor="t">
            <a:spAutoFit/>
          </a:bodyPr>
          <a:lstStyle/>
          <a:p>
            <a:pPr marL="11516">
              <a:lnSpc>
                <a:spcPct val="100000"/>
              </a:lnSpc>
              <a:spcBef>
                <a:spcPts val="91"/>
              </a:spcBef>
            </a:pPr>
            <a:r>
              <a:rPr spc="-23" dirty="0"/>
              <a:t>What</a:t>
            </a:r>
            <a:r>
              <a:rPr spc="-91" dirty="0"/>
              <a:t> </a:t>
            </a:r>
            <a:r>
              <a:rPr spc="-18" dirty="0"/>
              <a:t>is</a:t>
            </a:r>
            <a:r>
              <a:rPr spc="-86" dirty="0"/>
              <a:t> </a:t>
            </a:r>
            <a:r>
              <a:rPr spc="-14" dirty="0"/>
              <a:t>an</a:t>
            </a:r>
            <a:r>
              <a:rPr spc="-77" dirty="0"/>
              <a:t> </a:t>
            </a:r>
            <a:r>
              <a:rPr spc="-27" dirty="0"/>
              <a:t>Estate?</a:t>
            </a:r>
            <a:endParaRPr dirty="0"/>
          </a:p>
        </p:txBody>
      </p:sp>
      <p:grpSp>
        <p:nvGrpSpPr>
          <p:cNvPr id="4" name="object 4"/>
          <p:cNvGrpSpPr/>
          <p:nvPr/>
        </p:nvGrpSpPr>
        <p:grpSpPr>
          <a:xfrm>
            <a:off x="3948967" y="3327408"/>
            <a:ext cx="3678905" cy="2227266"/>
            <a:chOff x="3174987" y="3036570"/>
            <a:chExt cx="4057015" cy="2456180"/>
          </a:xfrm>
        </p:grpSpPr>
        <p:sp>
          <p:nvSpPr>
            <p:cNvPr id="5" name="object 5"/>
            <p:cNvSpPr/>
            <p:nvPr/>
          </p:nvSpPr>
          <p:spPr>
            <a:xfrm>
              <a:off x="3880878" y="3036582"/>
              <a:ext cx="2644775" cy="1598930"/>
            </a:xfrm>
            <a:custGeom>
              <a:avLst/>
              <a:gdLst/>
              <a:ahLst/>
              <a:cxnLst/>
              <a:rect l="l" t="t" r="r" b="b"/>
              <a:pathLst>
                <a:path w="2644775" h="1598929">
                  <a:moveTo>
                    <a:pt x="2644635" y="1598676"/>
                  </a:moveTo>
                  <a:lnTo>
                    <a:pt x="1938667" y="741426"/>
                  </a:lnTo>
                  <a:lnTo>
                    <a:pt x="1331849" y="4572"/>
                  </a:lnTo>
                  <a:lnTo>
                    <a:pt x="1329563" y="1524"/>
                  </a:lnTo>
                  <a:lnTo>
                    <a:pt x="1325753" y="0"/>
                  </a:lnTo>
                  <a:lnTo>
                    <a:pt x="1318133" y="0"/>
                  </a:lnTo>
                  <a:lnTo>
                    <a:pt x="1315085" y="1524"/>
                  </a:lnTo>
                  <a:lnTo>
                    <a:pt x="1312799" y="4572"/>
                  </a:lnTo>
                  <a:lnTo>
                    <a:pt x="705967" y="741426"/>
                  </a:lnTo>
                  <a:lnTo>
                    <a:pt x="0" y="1598676"/>
                  </a:lnTo>
                  <a:lnTo>
                    <a:pt x="32232" y="1598676"/>
                  </a:lnTo>
                  <a:lnTo>
                    <a:pt x="738200" y="741426"/>
                  </a:lnTo>
                  <a:lnTo>
                    <a:pt x="1312799" y="43700"/>
                  </a:lnTo>
                  <a:lnTo>
                    <a:pt x="1322324" y="32131"/>
                  </a:lnTo>
                  <a:lnTo>
                    <a:pt x="1331849" y="43700"/>
                  </a:lnTo>
                  <a:lnTo>
                    <a:pt x="1906435" y="741426"/>
                  </a:lnTo>
                  <a:lnTo>
                    <a:pt x="2612402" y="1598676"/>
                  </a:lnTo>
                  <a:lnTo>
                    <a:pt x="2644635" y="1598676"/>
                  </a:lnTo>
                  <a:close/>
                </a:path>
              </a:pathLst>
            </a:custGeom>
            <a:solidFill>
              <a:srgbClr val="375C89"/>
            </a:solidFill>
          </p:spPr>
          <p:txBody>
            <a:bodyPr wrap="square" lIns="0" tIns="0" rIns="0" bIns="0" rtlCol="0"/>
            <a:lstStyle/>
            <a:p>
              <a:endParaRPr sz="1632"/>
            </a:p>
          </p:txBody>
        </p:sp>
        <p:sp>
          <p:nvSpPr>
            <p:cNvPr id="6" name="object 6"/>
            <p:cNvSpPr/>
            <p:nvPr/>
          </p:nvSpPr>
          <p:spPr>
            <a:xfrm>
              <a:off x="6139306" y="3838956"/>
              <a:ext cx="510540" cy="300355"/>
            </a:xfrm>
            <a:custGeom>
              <a:avLst/>
              <a:gdLst/>
              <a:ahLst/>
              <a:cxnLst/>
              <a:rect l="l" t="t" r="r" b="b"/>
              <a:pathLst>
                <a:path w="510540" h="300354">
                  <a:moveTo>
                    <a:pt x="80771" y="211074"/>
                  </a:moveTo>
                  <a:lnTo>
                    <a:pt x="78485" y="202692"/>
                  </a:lnTo>
                  <a:lnTo>
                    <a:pt x="72389" y="199644"/>
                  </a:lnTo>
                  <a:lnTo>
                    <a:pt x="66293" y="195834"/>
                  </a:lnTo>
                  <a:lnTo>
                    <a:pt x="58673" y="198120"/>
                  </a:lnTo>
                  <a:lnTo>
                    <a:pt x="54863" y="204216"/>
                  </a:lnTo>
                  <a:lnTo>
                    <a:pt x="0" y="299466"/>
                  </a:lnTo>
                  <a:lnTo>
                    <a:pt x="15239" y="299571"/>
                  </a:lnTo>
                  <a:lnTo>
                    <a:pt x="15239" y="275844"/>
                  </a:lnTo>
                  <a:lnTo>
                    <a:pt x="56674" y="252148"/>
                  </a:lnTo>
                  <a:lnTo>
                    <a:pt x="76961" y="217170"/>
                  </a:lnTo>
                  <a:lnTo>
                    <a:pt x="80771" y="211074"/>
                  </a:lnTo>
                  <a:close/>
                </a:path>
                <a:path w="510540" h="300354">
                  <a:moveTo>
                    <a:pt x="56674" y="252148"/>
                  </a:moveTo>
                  <a:lnTo>
                    <a:pt x="15239" y="275844"/>
                  </a:lnTo>
                  <a:lnTo>
                    <a:pt x="22097" y="287542"/>
                  </a:lnTo>
                  <a:lnTo>
                    <a:pt x="22097" y="274320"/>
                  </a:lnTo>
                  <a:lnTo>
                    <a:pt x="43706" y="274506"/>
                  </a:lnTo>
                  <a:lnTo>
                    <a:pt x="56674" y="252148"/>
                  </a:lnTo>
                  <a:close/>
                </a:path>
                <a:path w="510540" h="300354">
                  <a:moveTo>
                    <a:pt x="122681" y="294894"/>
                  </a:moveTo>
                  <a:lnTo>
                    <a:pt x="122681" y="281178"/>
                  </a:lnTo>
                  <a:lnTo>
                    <a:pt x="117347" y="275082"/>
                  </a:lnTo>
                  <a:lnTo>
                    <a:pt x="109727" y="275075"/>
                  </a:lnTo>
                  <a:lnTo>
                    <a:pt x="68795" y="274722"/>
                  </a:lnTo>
                  <a:lnTo>
                    <a:pt x="28193" y="297942"/>
                  </a:lnTo>
                  <a:lnTo>
                    <a:pt x="15239" y="275844"/>
                  </a:lnTo>
                  <a:lnTo>
                    <a:pt x="15239" y="299571"/>
                  </a:lnTo>
                  <a:lnTo>
                    <a:pt x="109727" y="300228"/>
                  </a:lnTo>
                  <a:lnTo>
                    <a:pt x="116585" y="300228"/>
                  </a:lnTo>
                  <a:lnTo>
                    <a:pt x="122681" y="294894"/>
                  </a:lnTo>
                  <a:close/>
                </a:path>
                <a:path w="510540" h="300354">
                  <a:moveTo>
                    <a:pt x="43706" y="274506"/>
                  </a:moveTo>
                  <a:lnTo>
                    <a:pt x="22097" y="274320"/>
                  </a:lnTo>
                  <a:lnTo>
                    <a:pt x="32765" y="293370"/>
                  </a:lnTo>
                  <a:lnTo>
                    <a:pt x="43706" y="274506"/>
                  </a:lnTo>
                  <a:close/>
                </a:path>
                <a:path w="510540" h="300354">
                  <a:moveTo>
                    <a:pt x="68795" y="274722"/>
                  </a:moveTo>
                  <a:lnTo>
                    <a:pt x="43706" y="274506"/>
                  </a:lnTo>
                  <a:lnTo>
                    <a:pt x="32765" y="293370"/>
                  </a:lnTo>
                  <a:lnTo>
                    <a:pt x="22097" y="274320"/>
                  </a:lnTo>
                  <a:lnTo>
                    <a:pt x="22097" y="287542"/>
                  </a:lnTo>
                  <a:lnTo>
                    <a:pt x="28193" y="297942"/>
                  </a:lnTo>
                  <a:lnTo>
                    <a:pt x="68795" y="274722"/>
                  </a:lnTo>
                  <a:close/>
                </a:path>
                <a:path w="510540" h="300354">
                  <a:moveTo>
                    <a:pt x="510539" y="22098"/>
                  </a:moveTo>
                  <a:lnTo>
                    <a:pt x="497585" y="0"/>
                  </a:lnTo>
                  <a:lnTo>
                    <a:pt x="56674" y="252148"/>
                  </a:lnTo>
                  <a:lnTo>
                    <a:pt x="43706" y="274506"/>
                  </a:lnTo>
                  <a:lnTo>
                    <a:pt x="68795" y="274722"/>
                  </a:lnTo>
                  <a:lnTo>
                    <a:pt x="510539" y="22098"/>
                  </a:lnTo>
                  <a:close/>
                </a:path>
              </a:pathLst>
            </a:custGeom>
            <a:solidFill>
              <a:srgbClr val="000000"/>
            </a:solidFill>
          </p:spPr>
          <p:txBody>
            <a:bodyPr wrap="square" lIns="0" tIns="0" rIns="0" bIns="0" rtlCol="0"/>
            <a:lstStyle/>
            <a:p>
              <a:endParaRPr sz="1632"/>
            </a:p>
          </p:txBody>
        </p:sp>
        <p:sp>
          <p:nvSpPr>
            <p:cNvPr id="7" name="object 7"/>
            <p:cNvSpPr/>
            <p:nvPr/>
          </p:nvSpPr>
          <p:spPr>
            <a:xfrm>
              <a:off x="3174987" y="4635246"/>
              <a:ext cx="4057015" cy="857250"/>
            </a:xfrm>
            <a:custGeom>
              <a:avLst/>
              <a:gdLst/>
              <a:ahLst/>
              <a:cxnLst/>
              <a:rect l="l" t="t" r="r" b="b"/>
              <a:pathLst>
                <a:path w="4057015" h="857250">
                  <a:moveTo>
                    <a:pt x="738126" y="0"/>
                  </a:moveTo>
                  <a:lnTo>
                    <a:pt x="705898" y="0"/>
                  </a:lnTo>
                  <a:lnTo>
                    <a:pt x="2438" y="854202"/>
                  </a:lnTo>
                  <a:lnTo>
                    <a:pt x="0" y="857250"/>
                  </a:lnTo>
                  <a:lnTo>
                    <a:pt x="12344" y="857250"/>
                  </a:lnTo>
                  <a:lnTo>
                    <a:pt x="12344" y="849630"/>
                  </a:lnTo>
                  <a:lnTo>
                    <a:pt x="38431" y="849630"/>
                  </a:lnTo>
                  <a:lnTo>
                    <a:pt x="738126" y="0"/>
                  </a:lnTo>
                  <a:close/>
                </a:path>
                <a:path w="4057015" h="857250">
                  <a:moveTo>
                    <a:pt x="38431" y="849630"/>
                  </a:moveTo>
                  <a:lnTo>
                    <a:pt x="12344" y="849630"/>
                  </a:lnTo>
                  <a:lnTo>
                    <a:pt x="15731" y="857250"/>
                  </a:lnTo>
                  <a:lnTo>
                    <a:pt x="32156" y="857250"/>
                  </a:lnTo>
                  <a:lnTo>
                    <a:pt x="38431" y="849630"/>
                  </a:lnTo>
                  <a:close/>
                </a:path>
                <a:path w="4057015" h="857250">
                  <a:moveTo>
                    <a:pt x="15731" y="857250"/>
                  </a:moveTo>
                  <a:lnTo>
                    <a:pt x="12344" y="849630"/>
                  </a:lnTo>
                  <a:lnTo>
                    <a:pt x="12344" y="857250"/>
                  </a:lnTo>
                  <a:lnTo>
                    <a:pt x="15731" y="857250"/>
                  </a:lnTo>
                  <a:close/>
                </a:path>
                <a:path w="4057015" h="857250">
                  <a:moveTo>
                    <a:pt x="4024274" y="857249"/>
                  </a:moveTo>
                  <a:lnTo>
                    <a:pt x="4017999" y="849630"/>
                  </a:lnTo>
                  <a:lnTo>
                    <a:pt x="38431" y="849630"/>
                  </a:lnTo>
                  <a:lnTo>
                    <a:pt x="32156" y="857250"/>
                  </a:lnTo>
                  <a:lnTo>
                    <a:pt x="4024274" y="857249"/>
                  </a:lnTo>
                  <a:close/>
                </a:path>
                <a:path w="4057015" h="857250">
                  <a:moveTo>
                    <a:pt x="4056430" y="857249"/>
                  </a:moveTo>
                  <a:lnTo>
                    <a:pt x="4053992" y="854202"/>
                  </a:lnTo>
                  <a:lnTo>
                    <a:pt x="3350531" y="0"/>
                  </a:lnTo>
                  <a:lnTo>
                    <a:pt x="3318303" y="0"/>
                  </a:lnTo>
                  <a:lnTo>
                    <a:pt x="4017999" y="849630"/>
                  </a:lnTo>
                  <a:lnTo>
                    <a:pt x="4044086" y="849630"/>
                  </a:lnTo>
                  <a:lnTo>
                    <a:pt x="4044086" y="857249"/>
                  </a:lnTo>
                  <a:lnTo>
                    <a:pt x="4056430" y="857249"/>
                  </a:lnTo>
                  <a:close/>
                </a:path>
                <a:path w="4057015" h="857250">
                  <a:moveTo>
                    <a:pt x="4044086" y="849630"/>
                  </a:moveTo>
                  <a:lnTo>
                    <a:pt x="4017999" y="849630"/>
                  </a:lnTo>
                  <a:lnTo>
                    <a:pt x="4024274" y="857249"/>
                  </a:lnTo>
                  <a:lnTo>
                    <a:pt x="4040699" y="857249"/>
                  </a:lnTo>
                  <a:lnTo>
                    <a:pt x="4044086" y="849630"/>
                  </a:lnTo>
                  <a:close/>
                </a:path>
                <a:path w="4057015" h="857250">
                  <a:moveTo>
                    <a:pt x="4044086" y="857249"/>
                  </a:moveTo>
                  <a:lnTo>
                    <a:pt x="4044086" y="849630"/>
                  </a:lnTo>
                  <a:lnTo>
                    <a:pt x="4040699" y="857249"/>
                  </a:lnTo>
                  <a:lnTo>
                    <a:pt x="4044086" y="857249"/>
                  </a:lnTo>
                  <a:close/>
                </a:path>
              </a:pathLst>
            </a:custGeom>
            <a:solidFill>
              <a:srgbClr val="375C89"/>
            </a:solidFill>
          </p:spPr>
          <p:txBody>
            <a:bodyPr wrap="square" lIns="0" tIns="0" rIns="0" bIns="0" rtlCol="0"/>
            <a:lstStyle/>
            <a:p>
              <a:endParaRPr sz="1632"/>
            </a:p>
          </p:txBody>
        </p:sp>
      </p:grpSp>
      <p:sp>
        <p:nvSpPr>
          <p:cNvPr id="8" name="object 8"/>
          <p:cNvSpPr txBox="1"/>
          <p:nvPr/>
        </p:nvSpPr>
        <p:spPr>
          <a:xfrm>
            <a:off x="2212813" y="1870518"/>
            <a:ext cx="7586985" cy="3116963"/>
          </a:xfrm>
          <a:prstGeom prst="rect">
            <a:avLst/>
          </a:prstGeom>
        </p:spPr>
        <p:txBody>
          <a:bodyPr vert="horz" wrap="square" lIns="0" tIns="10941" rIns="0" bIns="0" rtlCol="0">
            <a:spAutoFit/>
          </a:bodyPr>
          <a:lstStyle/>
          <a:p>
            <a:pPr marL="11516" marR="4607">
              <a:spcBef>
                <a:spcPts val="86"/>
              </a:spcBef>
            </a:pPr>
            <a:r>
              <a:rPr sz="1600" spc="-5" dirty="0">
                <a:latin typeface="Arial"/>
                <a:cs typeface="Arial"/>
              </a:rPr>
              <a:t>An</a:t>
            </a:r>
            <a:r>
              <a:rPr sz="1600" spc="9" dirty="0">
                <a:latin typeface="Arial"/>
                <a:cs typeface="Arial"/>
              </a:rPr>
              <a:t> </a:t>
            </a:r>
            <a:r>
              <a:rPr sz="1600" spc="-5" dirty="0">
                <a:latin typeface="Arial"/>
                <a:cs typeface="Arial"/>
              </a:rPr>
              <a:t>Office</a:t>
            </a:r>
            <a:r>
              <a:rPr sz="1600" spc="-18" dirty="0">
                <a:latin typeface="Arial"/>
                <a:cs typeface="Arial"/>
              </a:rPr>
              <a:t> </a:t>
            </a:r>
            <a:r>
              <a:rPr sz="1600" spc="-9" dirty="0">
                <a:latin typeface="Arial"/>
                <a:cs typeface="Arial"/>
              </a:rPr>
              <a:t>(Executor)</a:t>
            </a:r>
            <a:r>
              <a:rPr sz="1600" spc="5" dirty="0">
                <a:latin typeface="Arial"/>
                <a:cs typeface="Arial"/>
              </a:rPr>
              <a:t> </a:t>
            </a:r>
            <a:r>
              <a:rPr sz="1600" spc="-9" dirty="0">
                <a:latin typeface="Arial"/>
                <a:cs typeface="Arial"/>
              </a:rPr>
              <a:t>formed</a:t>
            </a:r>
            <a:r>
              <a:rPr sz="1600" spc="5" dirty="0">
                <a:latin typeface="Arial"/>
                <a:cs typeface="Arial"/>
              </a:rPr>
              <a:t> </a:t>
            </a:r>
            <a:r>
              <a:rPr sz="1600" spc="-5" dirty="0">
                <a:latin typeface="Arial"/>
                <a:cs typeface="Arial"/>
              </a:rPr>
              <a:t>by</a:t>
            </a:r>
            <a:r>
              <a:rPr sz="1600" spc="9" dirty="0">
                <a:latin typeface="Arial"/>
                <a:cs typeface="Arial"/>
              </a:rPr>
              <a:t> </a:t>
            </a:r>
            <a:r>
              <a:rPr sz="1600" spc="-5" dirty="0">
                <a:latin typeface="Arial"/>
                <a:cs typeface="Arial"/>
              </a:rPr>
              <a:t>an</a:t>
            </a:r>
            <a:r>
              <a:rPr sz="1600" spc="5" dirty="0">
                <a:latin typeface="Arial"/>
                <a:cs typeface="Arial"/>
              </a:rPr>
              <a:t> </a:t>
            </a:r>
            <a:r>
              <a:rPr sz="1600" spc="-5" dirty="0">
                <a:latin typeface="Arial"/>
                <a:cs typeface="Arial"/>
              </a:rPr>
              <a:t>Oath to the</a:t>
            </a:r>
            <a:r>
              <a:rPr sz="1600" spc="5" dirty="0">
                <a:latin typeface="Arial"/>
                <a:cs typeface="Arial"/>
              </a:rPr>
              <a:t> </a:t>
            </a:r>
            <a:r>
              <a:rPr sz="1600" spc="-5" dirty="0">
                <a:latin typeface="Arial"/>
                <a:cs typeface="Arial"/>
              </a:rPr>
              <a:t>Laws</a:t>
            </a:r>
            <a:r>
              <a:rPr sz="1600" dirty="0">
                <a:latin typeface="Arial"/>
                <a:cs typeface="Arial"/>
              </a:rPr>
              <a:t> </a:t>
            </a:r>
            <a:r>
              <a:rPr sz="1600" spc="-5" dirty="0">
                <a:latin typeface="Arial"/>
                <a:cs typeface="Arial"/>
              </a:rPr>
              <a:t>of</a:t>
            </a:r>
            <a:r>
              <a:rPr sz="1600" dirty="0">
                <a:latin typeface="Arial"/>
                <a:cs typeface="Arial"/>
              </a:rPr>
              <a:t> </a:t>
            </a:r>
            <a:r>
              <a:rPr sz="1600" spc="-5" dirty="0">
                <a:latin typeface="Arial"/>
                <a:cs typeface="Arial"/>
              </a:rPr>
              <a:t>the</a:t>
            </a:r>
            <a:r>
              <a:rPr sz="1600" spc="5" dirty="0">
                <a:latin typeface="Arial"/>
                <a:cs typeface="Arial"/>
              </a:rPr>
              <a:t> </a:t>
            </a:r>
            <a:r>
              <a:rPr sz="1600" spc="-9" dirty="0">
                <a:latin typeface="Arial"/>
                <a:cs typeface="Arial"/>
              </a:rPr>
              <a:t>Realm</a:t>
            </a:r>
            <a:r>
              <a:rPr sz="1600" dirty="0">
                <a:latin typeface="Arial"/>
                <a:cs typeface="Arial"/>
              </a:rPr>
              <a:t> </a:t>
            </a:r>
            <a:r>
              <a:rPr sz="1600" spc="-9" dirty="0">
                <a:latin typeface="Arial"/>
                <a:cs typeface="Arial"/>
              </a:rPr>
              <a:t>and </a:t>
            </a:r>
            <a:r>
              <a:rPr sz="1600" spc="-490" dirty="0">
                <a:latin typeface="Arial"/>
                <a:cs typeface="Arial"/>
              </a:rPr>
              <a:t> </a:t>
            </a:r>
            <a:r>
              <a:rPr sz="1600" spc="-5" dirty="0">
                <a:latin typeface="Arial"/>
                <a:cs typeface="Arial"/>
              </a:rPr>
              <a:t>done</a:t>
            </a:r>
            <a:r>
              <a:rPr sz="1600" spc="9" dirty="0">
                <a:latin typeface="Arial"/>
                <a:cs typeface="Arial"/>
              </a:rPr>
              <a:t> </a:t>
            </a:r>
            <a:r>
              <a:rPr sz="1600" spc="-9" dirty="0">
                <a:latin typeface="Arial"/>
                <a:cs typeface="Arial"/>
              </a:rPr>
              <a:t>before</a:t>
            </a:r>
            <a:r>
              <a:rPr sz="1600" dirty="0">
                <a:latin typeface="Arial"/>
                <a:cs typeface="Arial"/>
              </a:rPr>
              <a:t> </a:t>
            </a:r>
            <a:r>
              <a:rPr sz="1600" spc="-9" dirty="0">
                <a:latin typeface="Arial"/>
                <a:cs typeface="Arial"/>
              </a:rPr>
              <a:t>Witnesses</a:t>
            </a:r>
            <a:r>
              <a:rPr sz="1600" spc="9" dirty="0">
                <a:latin typeface="Arial"/>
                <a:cs typeface="Arial"/>
              </a:rPr>
              <a:t> </a:t>
            </a:r>
            <a:r>
              <a:rPr sz="1600" spc="-5" dirty="0">
                <a:latin typeface="Arial"/>
                <a:cs typeface="Arial"/>
              </a:rPr>
              <a:t>to</a:t>
            </a:r>
            <a:r>
              <a:rPr sz="1600" dirty="0">
                <a:latin typeface="Arial"/>
                <a:cs typeface="Arial"/>
              </a:rPr>
              <a:t> </a:t>
            </a:r>
            <a:r>
              <a:rPr sz="1600" spc="-5" dirty="0">
                <a:latin typeface="Arial"/>
                <a:cs typeface="Arial"/>
              </a:rPr>
              <a:t>take</a:t>
            </a:r>
            <a:r>
              <a:rPr sz="1600" dirty="0">
                <a:latin typeface="Arial"/>
                <a:cs typeface="Arial"/>
              </a:rPr>
              <a:t> </a:t>
            </a:r>
            <a:r>
              <a:rPr sz="1600" spc="-9" dirty="0">
                <a:latin typeface="Arial"/>
                <a:cs typeface="Arial"/>
              </a:rPr>
              <a:t>possession</a:t>
            </a:r>
            <a:r>
              <a:rPr sz="1600" spc="14" dirty="0">
                <a:latin typeface="Arial"/>
                <a:cs typeface="Arial"/>
              </a:rPr>
              <a:t> </a:t>
            </a:r>
            <a:r>
              <a:rPr sz="1600" spc="-5" dirty="0">
                <a:latin typeface="Arial"/>
                <a:cs typeface="Arial"/>
              </a:rPr>
              <a:t>of</a:t>
            </a:r>
            <a:r>
              <a:rPr sz="1600" dirty="0">
                <a:latin typeface="Arial"/>
                <a:cs typeface="Arial"/>
              </a:rPr>
              <a:t> </a:t>
            </a:r>
            <a:r>
              <a:rPr sz="1600" spc="-9" dirty="0">
                <a:latin typeface="Arial"/>
                <a:cs typeface="Arial"/>
              </a:rPr>
              <a:t>certain</a:t>
            </a:r>
            <a:r>
              <a:rPr sz="1600" dirty="0">
                <a:latin typeface="Arial"/>
                <a:cs typeface="Arial"/>
              </a:rPr>
              <a:t> </a:t>
            </a:r>
            <a:r>
              <a:rPr sz="1600" spc="-9" dirty="0">
                <a:latin typeface="Arial"/>
                <a:cs typeface="Arial"/>
              </a:rPr>
              <a:t>Rights</a:t>
            </a:r>
            <a:r>
              <a:rPr sz="1600" spc="9" dirty="0">
                <a:latin typeface="Arial"/>
                <a:cs typeface="Arial"/>
              </a:rPr>
              <a:t> </a:t>
            </a:r>
            <a:r>
              <a:rPr sz="1600" spc="-9" dirty="0">
                <a:latin typeface="Arial"/>
                <a:cs typeface="Arial"/>
              </a:rPr>
              <a:t>and perform certain</a:t>
            </a:r>
            <a:r>
              <a:rPr sz="1600" spc="-14" dirty="0">
                <a:latin typeface="Arial"/>
                <a:cs typeface="Arial"/>
              </a:rPr>
              <a:t> </a:t>
            </a:r>
            <a:r>
              <a:rPr sz="1600" spc="-9" dirty="0">
                <a:latin typeface="Arial"/>
                <a:cs typeface="Arial"/>
              </a:rPr>
              <a:t>Obligations.</a:t>
            </a:r>
            <a:endParaRPr sz="1600" dirty="0">
              <a:latin typeface="Arial"/>
              <a:cs typeface="Arial"/>
            </a:endParaRPr>
          </a:p>
          <a:p>
            <a:pPr>
              <a:lnSpc>
                <a:spcPct val="100000"/>
              </a:lnSpc>
            </a:pPr>
            <a:endParaRPr sz="1995" dirty="0">
              <a:latin typeface="Arial"/>
              <a:cs typeface="Arial"/>
            </a:endParaRPr>
          </a:p>
          <a:p>
            <a:pPr marL="2473138" marR="2686767" algn="ctr">
              <a:spcBef>
                <a:spcPts val="1460"/>
              </a:spcBef>
            </a:pPr>
            <a:r>
              <a:rPr sz="1632" b="1" i="1" spc="-136" dirty="0">
                <a:latin typeface="Trebuchet-BoldItalic"/>
                <a:cs typeface="Trebuchet-BoldItalic"/>
              </a:rPr>
              <a:t>Real</a:t>
            </a:r>
            <a:r>
              <a:rPr sz="1632" b="1" i="1" dirty="0">
                <a:latin typeface="Trebuchet-BoldItalic"/>
                <a:cs typeface="Trebuchet-BoldItalic"/>
              </a:rPr>
              <a:t>m</a:t>
            </a:r>
            <a:r>
              <a:rPr sz="1632" b="1" i="1" spc="-290" dirty="0">
                <a:latin typeface="Trebuchet-BoldItalic"/>
                <a:cs typeface="Trebuchet-BoldItalic"/>
              </a:rPr>
              <a:t> </a:t>
            </a:r>
            <a:r>
              <a:rPr sz="1632" b="1" i="1" spc="-141" dirty="0">
                <a:latin typeface="Trebuchet-BoldItalic"/>
                <a:cs typeface="Trebuchet-BoldItalic"/>
              </a:rPr>
              <a:t>(Kingdom/Countr</a:t>
            </a:r>
            <a:r>
              <a:rPr sz="1632" b="1" i="1" dirty="0">
                <a:latin typeface="Trebuchet-BoldItalic"/>
                <a:cs typeface="Trebuchet-BoldItalic"/>
              </a:rPr>
              <a:t>y</a:t>
            </a:r>
            <a:r>
              <a:rPr sz="1632" b="1" i="1" spc="-290" dirty="0">
                <a:latin typeface="Trebuchet-BoldItalic"/>
                <a:cs typeface="Trebuchet-BoldItalic"/>
              </a:rPr>
              <a:t> </a:t>
            </a:r>
            <a:r>
              <a:rPr sz="1632" b="1" i="1" spc="-136" dirty="0">
                <a:latin typeface="Trebuchet-BoldItalic"/>
                <a:cs typeface="Trebuchet-BoldItalic"/>
              </a:rPr>
              <a:t>and  Government)</a:t>
            </a:r>
            <a:endParaRPr sz="1632" dirty="0">
              <a:latin typeface="Trebuchet-BoldItalic"/>
              <a:cs typeface="Trebuchet-BoldItalic"/>
            </a:endParaRPr>
          </a:p>
          <a:p>
            <a:pPr>
              <a:lnSpc>
                <a:spcPct val="100000"/>
              </a:lnSpc>
            </a:pPr>
            <a:endParaRPr sz="1904" dirty="0">
              <a:latin typeface="Trebuchet-BoldItalic"/>
              <a:cs typeface="Trebuchet-BoldItalic"/>
            </a:endParaRPr>
          </a:p>
          <a:p>
            <a:pPr>
              <a:spcBef>
                <a:spcPts val="5"/>
              </a:spcBef>
            </a:pPr>
            <a:endParaRPr sz="1814" dirty="0">
              <a:latin typeface="Trebuchet-BoldItalic"/>
              <a:cs typeface="Trebuchet-BoldItalic"/>
            </a:endParaRPr>
          </a:p>
          <a:p>
            <a:pPr marL="5015951"/>
            <a:r>
              <a:rPr sz="1632" b="1" i="1" spc="-118" dirty="0">
                <a:latin typeface="Trebuchet-BoldItalic"/>
                <a:cs typeface="Trebuchet-BoldItalic"/>
              </a:rPr>
              <a:t>Estate</a:t>
            </a:r>
            <a:endParaRPr sz="1632" dirty="0">
              <a:latin typeface="Trebuchet-BoldItalic"/>
              <a:cs typeface="Trebuchet-BoldItalic"/>
            </a:endParaRPr>
          </a:p>
          <a:p>
            <a:pPr>
              <a:spcBef>
                <a:spcPts val="9"/>
              </a:spcBef>
            </a:pPr>
            <a:endParaRPr sz="1859" dirty="0">
              <a:latin typeface="Trebuchet-BoldItalic"/>
              <a:cs typeface="Trebuchet-BoldItalic"/>
            </a:endParaRPr>
          </a:p>
          <a:p>
            <a:pPr marL="2949915" marR="3203275" algn="ctr"/>
            <a:r>
              <a:rPr sz="1632" b="1" i="1" spc="-136" dirty="0">
                <a:latin typeface="Trebuchet-BoldItalic"/>
                <a:cs typeface="Trebuchet-BoldItalic"/>
              </a:rPr>
              <a:t>Righ</a:t>
            </a:r>
            <a:r>
              <a:rPr sz="1632" b="1" i="1" dirty="0">
                <a:latin typeface="Trebuchet-BoldItalic"/>
                <a:cs typeface="Trebuchet-BoldItalic"/>
              </a:rPr>
              <a:t>t</a:t>
            </a:r>
            <a:r>
              <a:rPr sz="1632" b="1" i="1" spc="-286" dirty="0">
                <a:latin typeface="Trebuchet-BoldItalic"/>
                <a:cs typeface="Trebuchet-BoldItalic"/>
              </a:rPr>
              <a:t> </a:t>
            </a:r>
            <a:r>
              <a:rPr sz="1632" b="1" i="1" spc="-136" dirty="0">
                <a:latin typeface="Trebuchet-BoldItalic"/>
                <a:cs typeface="Trebuchet-BoldItalic"/>
              </a:rPr>
              <a:t>o</a:t>
            </a:r>
            <a:r>
              <a:rPr sz="1632" b="1" i="1" dirty="0">
                <a:latin typeface="Trebuchet-BoldItalic"/>
                <a:cs typeface="Trebuchet-BoldItalic"/>
              </a:rPr>
              <a:t>f</a:t>
            </a:r>
            <a:r>
              <a:rPr sz="1632" b="1" i="1" spc="-277" dirty="0">
                <a:latin typeface="Trebuchet-BoldItalic"/>
                <a:cs typeface="Trebuchet-BoldItalic"/>
              </a:rPr>
              <a:t> </a:t>
            </a:r>
            <a:r>
              <a:rPr sz="1632" b="1" i="1" spc="-222" dirty="0">
                <a:latin typeface="Trebuchet-BoldItalic"/>
                <a:cs typeface="Trebuchet-BoldItalic"/>
              </a:rPr>
              <a:t>T</a:t>
            </a:r>
            <a:r>
              <a:rPr sz="1632" b="1" i="1" spc="-136" dirty="0">
                <a:latin typeface="Trebuchet-BoldItalic"/>
                <a:cs typeface="Trebuchet-BoldItalic"/>
              </a:rPr>
              <a:t>itl</a:t>
            </a:r>
            <a:r>
              <a:rPr sz="1632" b="1" i="1" dirty="0">
                <a:latin typeface="Trebuchet-BoldItalic"/>
                <a:cs typeface="Trebuchet-BoldItalic"/>
              </a:rPr>
              <a:t>e</a:t>
            </a:r>
            <a:r>
              <a:rPr sz="1632" b="1" i="1" spc="-286" dirty="0">
                <a:latin typeface="Trebuchet-BoldItalic"/>
                <a:cs typeface="Trebuchet-BoldItalic"/>
              </a:rPr>
              <a:t> </a:t>
            </a:r>
            <a:r>
              <a:rPr sz="1632" b="1" i="1" spc="-136" dirty="0">
                <a:latin typeface="Trebuchet-BoldItalic"/>
                <a:cs typeface="Trebuchet-BoldItalic"/>
              </a:rPr>
              <a:t>and  </a:t>
            </a:r>
            <a:r>
              <a:rPr sz="1632" b="1" i="1" spc="-141" dirty="0">
                <a:latin typeface="Trebuchet-BoldItalic"/>
                <a:cs typeface="Trebuchet-BoldItalic"/>
              </a:rPr>
              <a:t>Interest</a:t>
            </a:r>
            <a:endParaRPr sz="1632" dirty="0">
              <a:latin typeface="Trebuchet-BoldItalic"/>
              <a:cs typeface="Trebuchet-BoldItalic"/>
            </a:endParaRPr>
          </a:p>
        </p:txBody>
      </p:sp>
      <p:sp>
        <p:nvSpPr>
          <p:cNvPr id="10" name="object 10"/>
          <p:cNvSpPr txBox="1"/>
          <p:nvPr/>
        </p:nvSpPr>
        <p:spPr>
          <a:xfrm>
            <a:off x="2989378" y="5306588"/>
            <a:ext cx="766415" cy="262787"/>
          </a:xfrm>
          <a:prstGeom prst="rect">
            <a:avLst/>
          </a:prstGeom>
        </p:spPr>
        <p:txBody>
          <a:bodyPr vert="horz" wrap="square" lIns="0" tIns="11516" rIns="0" bIns="0" rtlCol="0">
            <a:spAutoFit/>
          </a:bodyPr>
          <a:lstStyle/>
          <a:p>
            <a:pPr marL="11516">
              <a:spcBef>
                <a:spcPts val="91"/>
              </a:spcBef>
            </a:pPr>
            <a:r>
              <a:rPr sz="1632" b="1" i="1" spc="-141" dirty="0">
                <a:latin typeface="Trebuchet-BoldItalic"/>
                <a:cs typeface="Trebuchet-BoldItalic"/>
              </a:rPr>
              <a:t>Executor</a:t>
            </a:r>
            <a:endParaRPr sz="1632" dirty="0">
              <a:latin typeface="Trebuchet-BoldItalic"/>
              <a:cs typeface="Trebuchet-BoldItalic"/>
            </a:endParaRPr>
          </a:p>
        </p:txBody>
      </p:sp>
      <p:sp>
        <p:nvSpPr>
          <p:cNvPr id="11" name="object 11"/>
          <p:cNvSpPr txBox="1"/>
          <p:nvPr/>
        </p:nvSpPr>
        <p:spPr>
          <a:xfrm>
            <a:off x="7821047" y="5291887"/>
            <a:ext cx="962193" cy="262787"/>
          </a:xfrm>
          <a:prstGeom prst="rect">
            <a:avLst/>
          </a:prstGeom>
        </p:spPr>
        <p:txBody>
          <a:bodyPr vert="horz" wrap="square" lIns="0" tIns="11516" rIns="0" bIns="0" rtlCol="0">
            <a:spAutoFit/>
          </a:bodyPr>
          <a:lstStyle/>
          <a:p>
            <a:pPr marL="11516">
              <a:spcBef>
                <a:spcPts val="91"/>
              </a:spcBef>
            </a:pPr>
            <a:r>
              <a:rPr sz="1632" b="1" i="1" spc="-136" dirty="0">
                <a:latin typeface="Trebuchet-BoldItalic"/>
                <a:cs typeface="Trebuchet-BoldItalic"/>
              </a:rPr>
              <a:t>Beneficiary</a:t>
            </a:r>
            <a:endParaRPr sz="1632" dirty="0">
              <a:latin typeface="Trebuchet-BoldItalic"/>
              <a:cs typeface="Trebuchet-BoldItalic"/>
            </a:endParaRPr>
          </a:p>
        </p:txBody>
      </p:sp>
      <p:sp>
        <p:nvSpPr>
          <p:cNvPr id="14" name="object 14"/>
          <p:cNvSpPr txBox="1">
            <a:spLocks noGrp="1"/>
          </p:cNvSpPr>
          <p:nvPr>
            <p:ph type="sldNum" sz="quarter" idx="7"/>
          </p:nvPr>
        </p:nvSpPr>
        <p:spPr>
          <a:xfrm>
            <a:off x="9176645" y="6811771"/>
            <a:ext cx="243204"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9898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4935">
              <a:lnSpc>
                <a:spcPts val="1240"/>
              </a:lnSpc>
            </a:pPr>
            <a:fld id="{81D60167-4931-47E6-BA6A-407CBD079E47}" type="slidenum">
              <a:rPr lang="en-CA" smtClean="0"/>
              <a:pPr marL="114935">
                <a:lnSpc>
                  <a:spcPts val="1240"/>
                </a:lnSpc>
              </a:pPr>
              <a:t>24</a:t>
            </a:fld>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665020" y="645134"/>
            <a:ext cx="5633227" cy="504071"/>
          </a:xfrm>
          <a:prstGeom prst="rect">
            <a:avLst/>
          </a:prstGeom>
        </p:spPr>
        <p:txBody>
          <a:bodyPr vert="horz" wrap="square" lIns="0" tIns="11516" rIns="0" bIns="0" rtlCol="0" anchor="t">
            <a:spAutoFit/>
          </a:bodyPr>
          <a:lstStyle/>
          <a:p>
            <a:pPr marL="11516">
              <a:lnSpc>
                <a:spcPct val="100000"/>
              </a:lnSpc>
              <a:spcBef>
                <a:spcPts val="91"/>
              </a:spcBef>
            </a:pPr>
            <a:r>
              <a:rPr spc="-23" dirty="0"/>
              <a:t>What</a:t>
            </a:r>
            <a:r>
              <a:rPr spc="-91" dirty="0"/>
              <a:t> </a:t>
            </a:r>
            <a:r>
              <a:rPr spc="-14" dirty="0"/>
              <a:t>is</a:t>
            </a:r>
            <a:r>
              <a:rPr spc="-86" dirty="0"/>
              <a:t> </a:t>
            </a:r>
            <a:r>
              <a:rPr dirty="0"/>
              <a:t>a</a:t>
            </a:r>
            <a:r>
              <a:rPr spc="-77" dirty="0"/>
              <a:t> </a:t>
            </a:r>
            <a:r>
              <a:rPr spc="-27" dirty="0"/>
              <a:t>Corporation?</a:t>
            </a:r>
            <a:endParaRPr dirty="0"/>
          </a:p>
        </p:txBody>
      </p:sp>
      <p:sp>
        <p:nvSpPr>
          <p:cNvPr id="4" name="object 4"/>
          <p:cNvSpPr txBox="1"/>
          <p:nvPr/>
        </p:nvSpPr>
        <p:spPr>
          <a:xfrm>
            <a:off x="1818409" y="1333669"/>
            <a:ext cx="8146473" cy="1321086"/>
          </a:xfrm>
          <a:prstGeom prst="rect">
            <a:avLst/>
          </a:prstGeom>
        </p:spPr>
        <p:txBody>
          <a:bodyPr vert="horz" wrap="square" lIns="0" tIns="10941" rIns="0" bIns="0" rtlCol="0">
            <a:spAutoFit/>
          </a:bodyPr>
          <a:lstStyle/>
          <a:p>
            <a:pPr marL="11516" marR="4607" algn="ctr">
              <a:spcBef>
                <a:spcPts val="86"/>
              </a:spcBef>
            </a:pPr>
            <a:r>
              <a:rPr sz="1400" spc="-5" dirty="0">
                <a:latin typeface="Arial"/>
                <a:cs typeface="Arial"/>
              </a:rPr>
              <a:t>An</a:t>
            </a:r>
            <a:r>
              <a:rPr sz="1400" spc="14" dirty="0">
                <a:latin typeface="Arial"/>
                <a:cs typeface="Arial"/>
              </a:rPr>
              <a:t> </a:t>
            </a:r>
            <a:r>
              <a:rPr sz="1400" spc="-5" dirty="0">
                <a:latin typeface="Arial"/>
                <a:cs typeface="Arial"/>
              </a:rPr>
              <a:t>Office</a:t>
            </a:r>
            <a:r>
              <a:rPr sz="1400" spc="-14" dirty="0">
                <a:latin typeface="Arial"/>
                <a:cs typeface="Arial"/>
              </a:rPr>
              <a:t> </a:t>
            </a:r>
            <a:r>
              <a:rPr sz="1400" spc="-5" dirty="0">
                <a:latin typeface="Arial"/>
                <a:cs typeface="Arial"/>
              </a:rPr>
              <a:t>(Director)</a:t>
            </a:r>
            <a:r>
              <a:rPr sz="1400" spc="-9" dirty="0">
                <a:latin typeface="Arial"/>
                <a:cs typeface="Arial"/>
              </a:rPr>
              <a:t> formed</a:t>
            </a:r>
            <a:r>
              <a:rPr sz="1400" spc="9" dirty="0">
                <a:latin typeface="Arial"/>
                <a:cs typeface="Arial"/>
              </a:rPr>
              <a:t> </a:t>
            </a:r>
            <a:r>
              <a:rPr sz="1400" spc="-5" dirty="0">
                <a:latin typeface="Arial"/>
                <a:cs typeface="Arial"/>
              </a:rPr>
              <a:t>by</a:t>
            </a:r>
            <a:r>
              <a:rPr sz="1400" spc="14" dirty="0">
                <a:latin typeface="Arial"/>
                <a:cs typeface="Arial"/>
              </a:rPr>
              <a:t> </a:t>
            </a:r>
            <a:r>
              <a:rPr sz="1400" spc="-5" dirty="0">
                <a:latin typeface="Arial"/>
                <a:cs typeface="Arial"/>
              </a:rPr>
              <a:t>an</a:t>
            </a:r>
            <a:r>
              <a:rPr sz="1400" spc="9" dirty="0">
                <a:latin typeface="Arial"/>
                <a:cs typeface="Arial"/>
              </a:rPr>
              <a:t> </a:t>
            </a:r>
            <a:r>
              <a:rPr sz="1400" spc="-5" dirty="0">
                <a:latin typeface="Arial"/>
                <a:cs typeface="Arial"/>
              </a:rPr>
              <a:t>Oath</a:t>
            </a:r>
            <a:r>
              <a:rPr sz="1400" dirty="0">
                <a:latin typeface="Arial"/>
                <a:cs typeface="Arial"/>
              </a:rPr>
              <a:t> </a:t>
            </a:r>
            <a:r>
              <a:rPr sz="1400" spc="-5" dirty="0">
                <a:latin typeface="Arial"/>
                <a:cs typeface="Arial"/>
              </a:rPr>
              <a:t>to</a:t>
            </a:r>
            <a:r>
              <a:rPr sz="1400" dirty="0">
                <a:latin typeface="Arial"/>
                <a:cs typeface="Arial"/>
              </a:rPr>
              <a:t> </a:t>
            </a:r>
            <a:r>
              <a:rPr sz="1400" spc="-5" dirty="0">
                <a:latin typeface="Arial"/>
                <a:cs typeface="Arial"/>
              </a:rPr>
              <a:t>a</a:t>
            </a:r>
            <a:r>
              <a:rPr sz="1400" spc="5" dirty="0">
                <a:latin typeface="Arial"/>
                <a:cs typeface="Arial"/>
              </a:rPr>
              <a:t> </a:t>
            </a:r>
            <a:r>
              <a:rPr sz="1400" spc="-9" dirty="0">
                <a:latin typeface="Arial"/>
                <a:cs typeface="Arial"/>
              </a:rPr>
              <a:t>Company</a:t>
            </a:r>
            <a:r>
              <a:rPr sz="1400" spc="32" dirty="0">
                <a:latin typeface="Arial"/>
                <a:cs typeface="Arial"/>
              </a:rPr>
              <a:t> </a:t>
            </a:r>
            <a:r>
              <a:rPr sz="1400" spc="-9" dirty="0">
                <a:latin typeface="Arial"/>
                <a:cs typeface="Arial"/>
              </a:rPr>
              <a:t>Constitution </a:t>
            </a:r>
            <a:r>
              <a:rPr sz="1400" spc="-494" dirty="0">
                <a:latin typeface="Arial"/>
                <a:cs typeface="Arial"/>
              </a:rPr>
              <a:t> </a:t>
            </a:r>
            <a:r>
              <a:rPr sz="1400" spc="-5" dirty="0">
                <a:latin typeface="Arial"/>
                <a:cs typeface="Arial"/>
              </a:rPr>
              <a:t>and</a:t>
            </a:r>
            <a:r>
              <a:rPr sz="1400" spc="5" dirty="0">
                <a:latin typeface="Arial"/>
                <a:cs typeface="Arial"/>
              </a:rPr>
              <a:t> </a:t>
            </a:r>
            <a:r>
              <a:rPr sz="1400" spc="-5" dirty="0">
                <a:latin typeface="Arial"/>
                <a:cs typeface="Arial"/>
              </a:rPr>
              <a:t>done</a:t>
            </a:r>
            <a:r>
              <a:rPr sz="1400" spc="23" dirty="0">
                <a:latin typeface="Arial"/>
                <a:cs typeface="Arial"/>
              </a:rPr>
              <a:t> </a:t>
            </a:r>
            <a:r>
              <a:rPr sz="1400" spc="-9" dirty="0">
                <a:latin typeface="Arial"/>
                <a:cs typeface="Arial"/>
              </a:rPr>
              <a:t>before</a:t>
            </a:r>
            <a:r>
              <a:rPr sz="1400" spc="5" dirty="0">
                <a:latin typeface="Arial"/>
                <a:cs typeface="Arial"/>
              </a:rPr>
              <a:t> </a:t>
            </a:r>
            <a:r>
              <a:rPr sz="1400" spc="-9" dirty="0">
                <a:latin typeface="Arial"/>
                <a:cs typeface="Arial"/>
              </a:rPr>
              <a:t>Witnesses</a:t>
            </a:r>
            <a:r>
              <a:rPr sz="1400" spc="5" dirty="0">
                <a:latin typeface="Arial"/>
                <a:cs typeface="Arial"/>
              </a:rPr>
              <a:t> </a:t>
            </a:r>
            <a:r>
              <a:rPr sz="1400" spc="-5" dirty="0">
                <a:latin typeface="Arial"/>
                <a:cs typeface="Arial"/>
              </a:rPr>
              <a:t>to</a:t>
            </a:r>
            <a:r>
              <a:rPr sz="1400" spc="5" dirty="0">
                <a:latin typeface="Arial"/>
                <a:cs typeface="Arial"/>
              </a:rPr>
              <a:t> </a:t>
            </a:r>
            <a:r>
              <a:rPr sz="1400" spc="-5" dirty="0">
                <a:latin typeface="Arial"/>
                <a:cs typeface="Arial"/>
              </a:rPr>
              <a:t>take</a:t>
            </a:r>
            <a:r>
              <a:rPr sz="1400" spc="5" dirty="0">
                <a:latin typeface="Arial"/>
                <a:cs typeface="Arial"/>
              </a:rPr>
              <a:t> </a:t>
            </a:r>
            <a:r>
              <a:rPr sz="1400" spc="-9" dirty="0">
                <a:latin typeface="Arial"/>
                <a:cs typeface="Arial"/>
              </a:rPr>
              <a:t>possession</a:t>
            </a:r>
            <a:r>
              <a:rPr sz="1400" spc="23" dirty="0">
                <a:latin typeface="Arial"/>
                <a:cs typeface="Arial"/>
              </a:rPr>
              <a:t> </a:t>
            </a:r>
            <a:r>
              <a:rPr sz="1400" spc="-5" dirty="0">
                <a:latin typeface="Arial"/>
                <a:cs typeface="Arial"/>
              </a:rPr>
              <a:t>of</a:t>
            </a:r>
            <a:r>
              <a:rPr sz="1400" spc="5" dirty="0">
                <a:latin typeface="Arial"/>
                <a:cs typeface="Arial"/>
              </a:rPr>
              <a:t> </a:t>
            </a:r>
            <a:r>
              <a:rPr sz="1400" spc="-9" dirty="0">
                <a:latin typeface="Arial"/>
                <a:cs typeface="Arial"/>
              </a:rPr>
              <a:t>certain Rights </a:t>
            </a:r>
            <a:r>
              <a:rPr sz="1400" spc="-5" dirty="0">
                <a:latin typeface="Arial"/>
                <a:cs typeface="Arial"/>
              </a:rPr>
              <a:t> and</a:t>
            </a:r>
            <a:r>
              <a:rPr sz="1400" spc="-9" dirty="0">
                <a:latin typeface="Arial"/>
                <a:cs typeface="Arial"/>
              </a:rPr>
              <a:t> perform</a:t>
            </a:r>
            <a:r>
              <a:rPr sz="1400" spc="-5" dirty="0">
                <a:latin typeface="Arial"/>
                <a:cs typeface="Arial"/>
              </a:rPr>
              <a:t> </a:t>
            </a:r>
            <a:r>
              <a:rPr sz="1400" spc="-9" dirty="0">
                <a:latin typeface="Arial"/>
                <a:cs typeface="Arial"/>
              </a:rPr>
              <a:t>Duties</a:t>
            </a:r>
            <a:endParaRPr sz="1400" dirty="0">
              <a:latin typeface="Arial"/>
              <a:cs typeface="Arial"/>
            </a:endParaRPr>
          </a:p>
          <a:p>
            <a:pPr>
              <a:lnSpc>
                <a:spcPct val="100000"/>
              </a:lnSpc>
            </a:pPr>
            <a:endParaRPr sz="1995" dirty="0">
              <a:latin typeface="Arial"/>
              <a:cs typeface="Arial"/>
            </a:endParaRPr>
          </a:p>
          <a:p>
            <a:pPr>
              <a:spcBef>
                <a:spcPts val="36"/>
              </a:spcBef>
            </a:pPr>
            <a:endParaRPr sz="2086" dirty="0">
              <a:latin typeface="Arial"/>
              <a:cs typeface="Arial"/>
            </a:endParaRPr>
          </a:p>
          <a:p>
            <a:pPr marL="141651" algn="ctr">
              <a:spcBef>
                <a:spcPts val="5"/>
              </a:spcBef>
            </a:pPr>
            <a:r>
              <a:rPr sz="1632" b="1" i="1" spc="-118" dirty="0">
                <a:latin typeface="Trebuchet-BoldItalic"/>
                <a:cs typeface="Trebuchet-BoldItalic"/>
              </a:rPr>
              <a:t>Company</a:t>
            </a:r>
            <a:endParaRPr sz="1632" dirty="0">
              <a:latin typeface="Trebuchet-BoldItalic"/>
              <a:cs typeface="Trebuchet-BoldItalic"/>
            </a:endParaRPr>
          </a:p>
        </p:txBody>
      </p:sp>
      <p:grpSp>
        <p:nvGrpSpPr>
          <p:cNvPr id="5" name="object 5"/>
          <p:cNvGrpSpPr/>
          <p:nvPr/>
        </p:nvGrpSpPr>
        <p:grpSpPr>
          <a:xfrm>
            <a:off x="4126688" y="2753576"/>
            <a:ext cx="3678905" cy="2227024"/>
            <a:chOff x="3174987" y="3036582"/>
            <a:chExt cx="4057015" cy="2455913"/>
          </a:xfrm>
        </p:grpSpPr>
        <p:sp>
          <p:nvSpPr>
            <p:cNvPr id="7" name="object 7"/>
            <p:cNvSpPr/>
            <p:nvPr/>
          </p:nvSpPr>
          <p:spPr>
            <a:xfrm>
              <a:off x="3880878" y="3036582"/>
              <a:ext cx="2644775" cy="1598930"/>
            </a:xfrm>
            <a:custGeom>
              <a:avLst/>
              <a:gdLst/>
              <a:ahLst/>
              <a:cxnLst/>
              <a:rect l="l" t="t" r="r" b="b"/>
              <a:pathLst>
                <a:path w="2644775" h="1598929">
                  <a:moveTo>
                    <a:pt x="2644635" y="1598676"/>
                  </a:moveTo>
                  <a:lnTo>
                    <a:pt x="1938667" y="741426"/>
                  </a:lnTo>
                  <a:lnTo>
                    <a:pt x="1331849" y="4572"/>
                  </a:lnTo>
                  <a:lnTo>
                    <a:pt x="1329563" y="1524"/>
                  </a:lnTo>
                  <a:lnTo>
                    <a:pt x="1325753" y="0"/>
                  </a:lnTo>
                  <a:lnTo>
                    <a:pt x="1318133" y="0"/>
                  </a:lnTo>
                  <a:lnTo>
                    <a:pt x="1315085" y="1524"/>
                  </a:lnTo>
                  <a:lnTo>
                    <a:pt x="1312799" y="4572"/>
                  </a:lnTo>
                  <a:lnTo>
                    <a:pt x="705967" y="741426"/>
                  </a:lnTo>
                  <a:lnTo>
                    <a:pt x="0" y="1598676"/>
                  </a:lnTo>
                  <a:lnTo>
                    <a:pt x="32232" y="1598676"/>
                  </a:lnTo>
                  <a:lnTo>
                    <a:pt x="738200" y="741426"/>
                  </a:lnTo>
                  <a:lnTo>
                    <a:pt x="1312799" y="43700"/>
                  </a:lnTo>
                  <a:lnTo>
                    <a:pt x="1322324" y="32131"/>
                  </a:lnTo>
                  <a:lnTo>
                    <a:pt x="1331849" y="43700"/>
                  </a:lnTo>
                  <a:lnTo>
                    <a:pt x="1906435" y="741426"/>
                  </a:lnTo>
                  <a:lnTo>
                    <a:pt x="2612402" y="1598676"/>
                  </a:lnTo>
                  <a:lnTo>
                    <a:pt x="2644635" y="1598676"/>
                  </a:lnTo>
                  <a:close/>
                </a:path>
              </a:pathLst>
            </a:custGeom>
            <a:solidFill>
              <a:srgbClr val="375C89"/>
            </a:solidFill>
          </p:spPr>
          <p:txBody>
            <a:bodyPr wrap="square" lIns="0" tIns="0" rIns="0" bIns="0" rtlCol="0"/>
            <a:lstStyle/>
            <a:p>
              <a:endParaRPr sz="1632"/>
            </a:p>
          </p:txBody>
        </p:sp>
        <p:sp>
          <p:nvSpPr>
            <p:cNvPr id="8" name="object 8"/>
            <p:cNvSpPr/>
            <p:nvPr/>
          </p:nvSpPr>
          <p:spPr>
            <a:xfrm>
              <a:off x="6139306" y="3838955"/>
              <a:ext cx="510540" cy="300355"/>
            </a:xfrm>
            <a:custGeom>
              <a:avLst/>
              <a:gdLst/>
              <a:ahLst/>
              <a:cxnLst/>
              <a:rect l="l" t="t" r="r" b="b"/>
              <a:pathLst>
                <a:path w="510540" h="300354">
                  <a:moveTo>
                    <a:pt x="80771" y="211074"/>
                  </a:moveTo>
                  <a:lnTo>
                    <a:pt x="78485" y="202692"/>
                  </a:lnTo>
                  <a:lnTo>
                    <a:pt x="72389" y="199644"/>
                  </a:lnTo>
                  <a:lnTo>
                    <a:pt x="66293" y="195834"/>
                  </a:lnTo>
                  <a:lnTo>
                    <a:pt x="58673" y="198120"/>
                  </a:lnTo>
                  <a:lnTo>
                    <a:pt x="54863" y="204216"/>
                  </a:lnTo>
                  <a:lnTo>
                    <a:pt x="0" y="299466"/>
                  </a:lnTo>
                  <a:lnTo>
                    <a:pt x="15239" y="299571"/>
                  </a:lnTo>
                  <a:lnTo>
                    <a:pt x="15239" y="275844"/>
                  </a:lnTo>
                  <a:lnTo>
                    <a:pt x="56674" y="252148"/>
                  </a:lnTo>
                  <a:lnTo>
                    <a:pt x="76961" y="217170"/>
                  </a:lnTo>
                  <a:lnTo>
                    <a:pt x="80771" y="211074"/>
                  </a:lnTo>
                  <a:close/>
                </a:path>
                <a:path w="510540" h="300354">
                  <a:moveTo>
                    <a:pt x="56674" y="252148"/>
                  </a:moveTo>
                  <a:lnTo>
                    <a:pt x="15239" y="275844"/>
                  </a:lnTo>
                  <a:lnTo>
                    <a:pt x="22097" y="287542"/>
                  </a:lnTo>
                  <a:lnTo>
                    <a:pt x="22097" y="274320"/>
                  </a:lnTo>
                  <a:lnTo>
                    <a:pt x="43706" y="274506"/>
                  </a:lnTo>
                  <a:lnTo>
                    <a:pt x="56674" y="252148"/>
                  </a:lnTo>
                  <a:close/>
                </a:path>
                <a:path w="510540" h="300354">
                  <a:moveTo>
                    <a:pt x="122681" y="294894"/>
                  </a:moveTo>
                  <a:lnTo>
                    <a:pt x="122681" y="281178"/>
                  </a:lnTo>
                  <a:lnTo>
                    <a:pt x="117347" y="275082"/>
                  </a:lnTo>
                  <a:lnTo>
                    <a:pt x="109727" y="275075"/>
                  </a:lnTo>
                  <a:lnTo>
                    <a:pt x="68795" y="274722"/>
                  </a:lnTo>
                  <a:lnTo>
                    <a:pt x="28193" y="297942"/>
                  </a:lnTo>
                  <a:lnTo>
                    <a:pt x="15239" y="275844"/>
                  </a:lnTo>
                  <a:lnTo>
                    <a:pt x="15239" y="299571"/>
                  </a:lnTo>
                  <a:lnTo>
                    <a:pt x="109727" y="300228"/>
                  </a:lnTo>
                  <a:lnTo>
                    <a:pt x="116585" y="300228"/>
                  </a:lnTo>
                  <a:lnTo>
                    <a:pt x="122681" y="294894"/>
                  </a:lnTo>
                  <a:close/>
                </a:path>
                <a:path w="510540" h="300354">
                  <a:moveTo>
                    <a:pt x="43706" y="274506"/>
                  </a:moveTo>
                  <a:lnTo>
                    <a:pt x="22097" y="274320"/>
                  </a:lnTo>
                  <a:lnTo>
                    <a:pt x="32765" y="293370"/>
                  </a:lnTo>
                  <a:lnTo>
                    <a:pt x="43706" y="274506"/>
                  </a:lnTo>
                  <a:close/>
                </a:path>
                <a:path w="510540" h="300354">
                  <a:moveTo>
                    <a:pt x="68795" y="274722"/>
                  </a:moveTo>
                  <a:lnTo>
                    <a:pt x="43706" y="274506"/>
                  </a:lnTo>
                  <a:lnTo>
                    <a:pt x="32765" y="293370"/>
                  </a:lnTo>
                  <a:lnTo>
                    <a:pt x="22097" y="274320"/>
                  </a:lnTo>
                  <a:lnTo>
                    <a:pt x="22097" y="287542"/>
                  </a:lnTo>
                  <a:lnTo>
                    <a:pt x="28193" y="297942"/>
                  </a:lnTo>
                  <a:lnTo>
                    <a:pt x="68795" y="274722"/>
                  </a:lnTo>
                  <a:close/>
                </a:path>
                <a:path w="510540" h="300354">
                  <a:moveTo>
                    <a:pt x="510539" y="22098"/>
                  </a:moveTo>
                  <a:lnTo>
                    <a:pt x="497585" y="0"/>
                  </a:lnTo>
                  <a:lnTo>
                    <a:pt x="56674" y="252148"/>
                  </a:lnTo>
                  <a:lnTo>
                    <a:pt x="43706" y="274506"/>
                  </a:lnTo>
                  <a:lnTo>
                    <a:pt x="68795" y="274722"/>
                  </a:lnTo>
                  <a:lnTo>
                    <a:pt x="510539" y="22098"/>
                  </a:lnTo>
                  <a:close/>
                </a:path>
              </a:pathLst>
            </a:custGeom>
            <a:solidFill>
              <a:srgbClr val="000000"/>
            </a:solidFill>
          </p:spPr>
          <p:txBody>
            <a:bodyPr wrap="square" lIns="0" tIns="0" rIns="0" bIns="0" rtlCol="0"/>
            <a:lstStyle/>
            <a:p>
              <a:endParaRPr sz="1632"/>
            </a:p>
          </p:txBody>
        </p:sp>
        <p:sp>
          <p:nvSpPr>
            <p:cNvPr id="9" name="object 9"/>
            <p:cNvSpPr/>
            <p:nvPr/>
          </p:nvSpPr>
          <p:spPr>
            <a:xfrm>
              <a:off x="3174987" y="4635245"/>
              <a:ext cx="4057015" cy="857250"/>
            </a:xfrm>
            <a:custGeom>
              <a:avLst/>
              <a:gdLst/>
              <a:ahLst/>
              <a:cxnLst/>
              <a:rect l="l" t="t" r="r" b="b"/>
              <a:pathLst>
                <a:path w="4057015" h="857250">
                  <a:moveTo>
                    <a:pt x="738126" y="0"/>
                  </a:moveTo>
                  <a:lnTo>
                    <a:pt x="705898" y="0"/>
                  </a:lnTo>
                  <a:lnTo>
                    <a:pt x="2438" y="854202"/>
                  </a:lnTo>
                  <a:lnTo>
                    <a:pt x="0" y="857250"/>
                  </a:lnTo>
                  <a:lnTo>
                    <a:pt x="12344" y="857250"/>
                  </a:lnTo>
                  <a:lnTo>
                    <a:pt x="12344" y="849630"/>
                  </a:lnTo>
                  <a:lnTo>
                    <a:pt x="38431" y="849630"/>
                  </a:lnTo>
                  <a:lnTo>
                    <a:pt x="738126" y="0"/>
                  </a:lnTo>
                  <a:close/>
                </a:path>
                <a:path w="4057015" h="857250">
                  <a:moveTo>
                    <a:pt x="38431" y="849630"/>
                  </a:moveTo>
                  <a:lnTo>
                    <a:pt x="12344" y="849630"/>
                  </a:lnTo>
                  <a:lnTo>
                    <a:pt x="15731" y="857250"/>
                  </a:lnTo>
                  <a:lnTo>
                    <a:pt x="32156" y="857250"/>
                  </a:lnTo>
                  <a:lnTo>
                    <a:pt x="38431" y="849630"/>
                  </a:lnTo>
                  <a:close/>
                </a:path>
                <a:path w="4057015" h="857250">
                  <a:moveTo>
                    <a:pt x="15731" y="857250"/>
                  </a:moveTo>
                  <a:lnTo>
                    <a:pt x="12344" y="849630"/>
                  </a:lnTo>
                  <a:lnTo>
                    <a:pt x="12344" y="857250"/>
                  </a:lnTo>
                  <a:lnTo>
                    <a:pt x="15731" y="857250"/>
                  </a:lnTo>
                  <a:close/>
                </a:path>
                <a:path w="4057015" h="857250">
                  <a:moveTo>
                    <a:pt x="4024274" y="857249"/>
                  </a:moveTo>
                  <a:lnTo>
                    <a:pt x="4017999" y="849630"/>
                  </a:lnTo>
                  <a:lnTo>
                    <a:pt x="38431" y="849630"/>
                  </a:lnTo>
                  <a:lnTo>
                    <a:pt x="32156" y="857250"/>
                  </a:lnTo>
                  <a:lnTo>
                    <a:pt x="4024274" y="857249"/>
                  </a:lnTo>
                  <a:close/>
                </a:path>
                <a:path w="4057015" h="857250">
                  <a:moveTo>
                    <a:pt x="4056430" y="857249"/>
                  </a:moveTo>
                  <a:lnTo>
                    <a:pt x="4053992" y="854202"/>
                  </a:lnTo>
                  <a:lnTo>
                    <a:pt x="3350531" y="0"/>
                  </a:lnTo>
                  <a:lnTo>
                    <a:pt x="3318303" y="0"/>
                  </a:lnTo>
                  <a:lnTo>
                    <a:pt x="4017999" y="849630"/>
                  </a:lnTo>
                  <a:lnTo>
                    <a:pt x="4044086" y="849630"/>
                  </a:lnTo>
                  <a:lnTo>
                    <a:pt x="4044086" y="857249"/>
                  </a:lnTo>
                  <a:lnTo>
                    <a:pt x="4056430" y="857249"/>
                  </a:lnTo>
                  <a:close/>
                </a:path>
                <a:path w="4057015" h="857250">
                  <a:moveTo>
                    <a:pt x="4044086" y="849630"/>
                  </a:moveTo>
                  <a:lnTo>
                    <a:pt x="4017999" y="849630"/>
                  </a:lnTo>
                  <a:lnTo>
                    <a:pt x="4024274" y="857249"/>
                  </a:lnTo>
                  <a:lnTo>
                    <a:pt x="4040699" y="857249"/>
                  </a:lnTo>
                  <a:lnTo>
                    <a:pt x="4044086" y="849630"/>
                  </a:lnTo>
                  <a:close/>
                </a:path>
                <a:path w="4057015" h="857250">
                  <a:moveTo>
                    <a:pt x="4044086" y="857249"/>
                  </a:moveTo>
                  <a:lnTo>
                    <a:pt x="4044086" y="849630"/>
                  </a:lnTo>
                  <a:lnTo>
                    <a:pt x="4040699" y="857249"/>
                  </a:lnTo>
                  <a:lnTo>
                    <a:pt x="4044086" y="857249"/>
                  </a:lnTo>
                  <a:close/>
                </a:path>
              </a:pathLst>
            </a:custGeom>
            <a:solidFill>
              <a:srgbClr val="375C89"/>
            </a:solidFill>
          </p:spPr>
          <p:txBody>
            <a:bodyPr wrap="square" lIns="0" tIns="0" rIns="0" bIns="0" rtlCol="0"/>
            <a:lstStyle/>
            <a:p>
              <a:endParaRPr sz="1632"/>
            </a:p>
          </p:txBody>
        </p:sp>
      </p:grpSp>
      <p:sp>
        <p:nvSpPr>
          <p:cNvPr id="10" name="object 10"/>
          <p:cNvSpPr txBox="1"/>
          <p:nvPr/>
        </p:nvSpPr>
        <p:spPr>
          <a:xfrm>
            <a:off x="5265185" y="3173699"/>
            <a:ext cx="2860667" cy="1051208"/>
          </a:xfrm>
          <a:prstGeom prst="rect">
            <a:avLst/>
          </a:prstGeom>
        </p:spPr>
        <p:txBody>
          <a:bodyPr vert="horz" wrap="square" lIns="0" tIns="11516" rIns="0" bIns="0" rtlCol="0">
            <a:spAutoFit/>
          </a:bodyPr>
          <a:lstStyle/>
          <a:p>
            <a:pPr marL="1844345">
              <a:spcBef>
                <a:spcPts val="91"/>
              </a:spcBef>
            </a:pPr>
            <a:r>
              <a:rPr sz="1632" b="1" i="1" spc="-141" dirty="0">
                <a:latin typeface="Trebuchet-BoldItalic"/>
                <a:cs typeface="Trebuchet-BoldItalic"/>
              </a:rPr>
              <a:t>Corporation</a:t>
            </a:r>
            <a:endParaRPr sz="1632" dirty="0">
              <a:latin typeface="Trebuchet-BoldItalic"/>
              <a:cs typeface="Trebuchet-BoldItalic"/>
            </a:endParaRPr>
          </a:p>
          <a:p>
            <a:pPr>
              <a:spcBef>
                <a:spcPts val="5"/>
              </a:spcBef>
            </a:pPr>
            <a:endParaRPr sz="1859" dirty="0">
              <a:latin typeface="Trebuchet-BoldItalic"/>
              <a:cs typeface="Trebuchet-BoldItalic"/>
            </a:endParaRPr>
          </a:p>
          <a:p>
            <a:pPr marL="11516" marR="1415936" algn="ctr"/>
            <a:r>
              <a:rPr sz="1632" b="1" i="1" spc="-136" dirty="0">
                <a:latin typeface="Trebuchet-BoldItalic"/>
                <a:cs typeface="Trebuchet-BoldItalic"/>
              </a:rPr>
              <a:t>Righ</a:t>
            </a:r>
            <a:r>
              <a:rPr sz="1632" b="1" i="1" dirty="0">
                <a:latin typeface="Trebuchet-BoldItalic"/>
                <a:cs typeface="Trebuchet-BoldItalic"/>
              </a:rPr>
              <a:t>t</a:t>
            </a:r>
            <a:r>
              <a:rPr sz="1632" b="1" i="1" spc="-286" dirty="0">
                <a:latin typeface="Trebuchet-BoldItalic"/>
                <a:cs typeface="Trebuchet-BoldItalic"/>
              </a:rPr>
              <a:t> </a:t>
            </a:r>
            <a:r>
              <a:rPr sz="1632" b="1" i="1" spc="-136" dirty="0">
                <a:latin typeface="Trebuchet-BoldItalic"/>
                <a:cs typeface="Trebuchet-BoldItalic"/>
              </a:rPr>
              <a:t>o</a:t>
            </a:r>
            <a:r>
              <a:rPr sz="1632" b="1" i="1" dirty="0">
                <a:latin typeface="Trebuchet-BoldItalic"/>
                <a:cs typeface="Trebuchet-BoldItalic"/>
              </a:rPr>
              <a:t>f</a:t>
            </a:r>
            <a:r>
              <a:rPr sz="1632" b="1" i="1" spc="-277" dirty="0">
                <a:latin typeface="Trebuchet-BoldItalic"/>
                <a:cs typeface="Trebuchet-BoldItalic"/>
              </a:rPr>
              <a:t> </a:t>
            </a:r>
            <a:r>
              <a:rPr sz="1632" b="1" i="1" spc="-222" dirty="0">
                <a:latin typeface="Trebuchet-BoldItalic"/>
                <a:cs typeface="Trebuchet-BoldItalic"/>
              </a:rPr>
              <a:t>T</a:t>
            </a:r>
            <a:r>
              <a:rPr sz="1632" b="1" i="1" spc="-136" dirty="0">
                <a:latin typeface="Trebuchet-BoldItalic"/>
                <a:cs typeface="Trebuchet-BoldItalic"/>
              </a:rPr>
              <a:t>itl</a:t>
            </a:r>
            <a:r>
              <a:rPr sz="1632" b="1" i="1" dirty="0">
                <a:latin typeface="Trebuchet-BoldItalic"/>
                <a:cs typeface="Trebuchet-BoldItalic"/>
              </a:rPr>
              <a:t>e</a:t>
            </a:r>
            <a:r>
              <a:rPr sz="1632" b="1" i="1" spc="-286" dirty="0">
                <a:latin typeface="Trebuchet-BoldItalic"/>
                <a:cs typeface="Trebuchet-BoldItalic"/>
              </a:rPr>
              <a:t> </a:t>
            </a:r>
            <a:r>
              <a:rPr sz="1632" b="1" i="1" spc="-136" dirty="0">
                <a:latin typeface="Trebuchet-BoldItalic"/>
                <a:cs typeface="Trebuchet-BoldItalic"/>
              </a:rPr>
              <a:t>and  </a:t>
            </a:r>
            <a:r>
              <a:rPr sz="1632" b="1" i="1" spc="-141" dirty="0">
                <a:latin typeface="Trebuchet-BoldItalic"/>
                <a:cs typeface="Trebuchet-BoldItalic"/>
              </a:rPr>
              <a:t>Interest</a:t>
            </a:r>
            <a:endParaRPr sz="1632" dirty="0">
              <a:latin typeface="Trebuchet-BoldItalic"/>
              <a:cs typeface="Trebuchet-BoldItalic"/>
            </a:endParaRPr>
          </a:p>
        </p:txBody>
      </p:sp>
      <p:sp>
        <p:nvSpPr>
          <p:cNvPr id="11" name="object 11"/>
          <p:cNvSpPr/>
          <p:nvPr/>
        </p:nvSpPr>
        <p:spPr>
          <a:xfrm>
            <a:off x="4125444" y="4980601"/>
            <a:ext cx="3681208" cy="16123"/>
          </a:xfrm>
          <a:custGeom>
            <a:avLst/>
            <a:gdLst/>
            <a:ahLst/>
            <a:cxnLst/>
            <a:rect l="l" t="t" r="r" b="b"/>
            <a:pathLst>
              <a:path w="4059554" h="17779">
                <a:moveTo>
                  <a:pt x="4059174" y="6096"/>
                </a:moveTo>
                <a:lnTo>
                  <a:pt x="4058412" y="762"/>
                </a:lnTo>
                <a:lnTo>
                  <a:pt x="4057802" y="0"/>
                </a:lnTo>
                <a:lnTo>
                  <a:pt x="4042071" y="0"/>
                </a:lnTo>
                <a:lnTo>
                  <a:pt x="4036314" y="12954"/>
                </a:lnTo>
                <a:lnTo>
                  <a:pt x="4025645" y="0"/>
                </a:lnTo>
                <a:lnTo>
                  <a:pt x="33528" y="0"/>
                </a:lnTo>
                <a:lnTo>
                  <a:pt x="22860" y="12954"/>
                </a:lnTo>
                <a:lnTo>
                  <a:pt x="17102" y="0"/>
                </a:lnTo>
                <a:lnTo>
                  <a:pt x="1371" y="0"/>
                </a:lnTo>
                <a:lnTo>
                  <a:pt x="762" y="762"/>
                </a:lnTo>
                <a:lnTo>
                  <a:pt x="0" y="6096"/>
                </a:lnTo>
                <a:lnTo>
                  <a:pt x="1524" y="9906"/>
                </a:lnTo>
                <a:lnTo>
                  <a:pt x="3810" y="14478"/>
                </a:lnTo>
                <a:lnTo>
                  <a:pt x="8382" y="17526"/>
                </a:lnTo>
                <a:lnTo>
                  <a:pt x="4050792" y="17526"/>
                </a:lnTo>
                <a:lnTo>
                  <a:pt x="4055364" y="14478"/>
                </a:lnTo>
                <a:lnTo>
                  <a:pt x="4057650" y="9906"/>
                </a:lnTo>
                <a:lnTo>
                  <a:pt x="4059174" y="6096"/>
                </a:lnTo>
                <a:close/>
              </a:path>
              <a:path w="4059554" h="17779">
                <a:moveTo>
                  <a:pt x="33528" y="0"/>
                </a:moveTo>
                <a:lnTo>
                  <a:pt x="17102" y="0"/>
                </a:lnTo>
                <a:lnTo>
                  <a:pt x="22860" y="12954"/>
                </a:lnTo>
                <a:lnTo>
                  <a:pt x="33528" y="0"/>
                </a:lnTo>
                <a:close/>
              </a:path>
              <a:path w="4059554" h="17779">
                <a:moveTo>
                  <a:pt x="4042071" y="0"/>
                </a:moveTo>
                <a:lnTo>
                  <a:pt x="4025645" y="0"/>
                </a:lnTo>
                <a:lnTo>
                  <a:pt x="4036314" y="12954"/>
                </a:lnTo>
                <a:lnTo>
                  <a:pt x="4042071" y="0"/>
                </a:lnTo>
                <a:close/>
              </a:path>
            </a:pathLst>
          </a:custGeom>
          <a:solidFill>
            <a:srgbClr val="375C89"/>
          </a:solidFill>
        </p:spPr>
        <p:txBody>
          <a:bodyPr wrap="square" lIns="0" tIns="0" rIns="0" bIns="0" rtlCol="0"/>
          <a:lstStyle/>
          <a:p>
            <a:endParaRPr sz="1632"/>
          </a:p>
        </p:txBody>
      </p:sp>
      <p:sp>
        <p:nvSpPr>
          <p:cNvPr id="12" name="object 12"/>
          <p:cNvSpPr txBox="1"/>
          <p:nvPr/>
        </p:nvSpPr>
        <p:spPr>
          <a:xfrm>
            <a:off x="3659257" y="5018144"/>
            <a:ext cx="700771" cy="262787"/>
          </a:xfrm>
          <a:prstGeom prst="rect">
            <a:avLst/>
          </a:prstGeom>
        </p:spPr>
        <p:txBody>
          <a:bodyPr vert="horz" wrap="square" lIns="0" tIns="11516" rIns="0" bIns="0" rtlCol="0">
            <a:spAutoFit/>
          </a:bodyPr>
          <a:lstStyle/>
          <a:p>
            <a:pPr marL="11516">
              <a:spcBef>
                <a:spcPts val="91"/>
              </a:spcBef>
            </a:pPr>
            <a:r>
              <a:rPr sz="1632" b="1" i="1" spc="-136" dirty="0">
                <a:latin typeface="Trebuchet-BoldItalic"/>
                <a:cs typeface="Trebuchet-BoldItalic"/>
              </a:rPr>
              <a:t>Director</a:t>
            </a:r>
            <a:endParaRPr sz="1632">
              <a:latin typeface="Trebuchet-BoldItalic"/>
              <a:cs typeface="Trebuchet-BoldItalic"/>
            </a:endParaRPr>
          </a:p>
        </p:txBody>
      </p:sp>
      <p:sp>
        <p:nvSpPr>
          <p:cNvPr id="13" name="object 13"/>
          <p:cNvSpPr txBox="1"/>
          <p:nvPr/>
        </p:nvSpPr>
        <p:spPr>
          <a:xfrm>
            <a:off x="7444290" y="5018144"/>
            <a:ext cx="705378" cy="262787"/>
          </a:xfrm>
          <a:prstGeom prst="rect">
            <a:avLst/>
          </a:prstGeom>
        </p:spPr>
        <p:txBody>
          <a:bodyPr vert="horz" wrap="square" lIns="0" tIns="11516" rIns="0" bIns="0" rtlCol="0">
            <a:spAutoFit/>
          </a:bodyPr>
          <a:lstStyle/>
          <a:p>
            <a:pPr marL="11516">
              <a:spcBef>
                <a:spcPts val="91"/>
              </a:spcBef>
            </a:pPr>
            <a:r>
              <a:rPr sz="1632" b="1" i="1" spc="-136" dirty="0">
                <a:latin typeface="Trebuchet-BoldItalic"/>
                <a:cs typeface="Trebuchet-BoldItalic"/>
              </a:rPr>
              <a:t>Member</a:t>
            </a:r>
            <a:endParaRPr sz="1632">
              <a:latin typeface="Trebuchet-BoldItalic"/>
              <a:cs typeface="Trebuchet-BoldItalic"/>
            </a:endParaRPr>
          </a:p>
        </p:txBody>
      </p:sp>
      <p:sp>
        <p:nvSpPr>
          <p:cNvPr id="16" name="object 16"/>
          <p:cNvSpPr txBox="1">
            <a:spLocks noGrp="1"/>
          </p:cNvSpPr>
          <p:nvPr>
            <p:ph type="sldNum" sz="quarter" idx="7"/>
          </p:nvPr>
        </p:nvSpPr>
        <p:spPr>
          <a:xfrm>
            <a:off x="9176645" y="6811771"/>
            <a:ext cx="243204" cy="177800"/>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rgbClr val="89898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4935">
              <a:lnSpc>
                <a:spcPts val="1240"/>
              </a:lnSpc>
            </a:pPr>
            <a:fld id="{81D60167-4931-47E6-BA6A-407CBD079E47}" type="slidenum">
              <a:rPr lang="en-CA" smtClean="0"/>
              <a:pPr marL="114935">
                <a:lnSpc>
                  <a:spcPts val="1240"/>
                </a:lnSpc>
              </a:pPr>
              <a:t>25</a:t>
            </a:fld>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075EA-F674-A943-ACBF-5B94DB016CAC}"/>
              </a:ext>
            </a:extLst>
          </p:cNvPr>
          <p:cNvSpPr>
            <a:spLocks noGrp="1"/>
          </p:cNvSpPr>
          <p:nvPr>
            <p:ph type="title"/>
          </p:nvPr>
        </p:nvSpPr>
        <p:spPr>
          <a:xfrm>
            <a:off x="1451579" y="1061355"/>
            <a:ext cx="9603275" cy="660599"/>
          </a:xfrm>
        </p:spPr>
        <p:txBody>
          <a:bodyPr/>
          <a:lstStyle/>
          <a:p>
            <a:pPr algn="ctr"/>
            <a:r>
              <a:rPr lang="en-US" dirty="0"/>
              <a:t>agenda</a:t>
            </a:r>
          </a:p>
        </p:txBody>
      </p:sp>
      <p:sp>
        <p:nvSpPr>
          <p:cNvPr id="3" name="Content Placeholder 2">
            <a:extLst>
              <a:ext uri="{FF2B5EF4-FFF2-40B4-BE49-F238E27FC236}">
                <a16:creationId xmlns:a16="http://schemas.microsoft.com/office/drawing/2014/main" id="{9406EBE1-EAC6-1C4C-A22A-39988A59B590}"/>
              </a:ext>
            </a:extLst>
          </p:cNvPr>
          <p:cNvSpPr>
            <a:spLocks noGrp="1"/>
          </p:cNvSpPr>
          <p:nvPr>
            <p:ph idx="1"/>
          </p:nvPr>
        </p:nvSpPr>
        <p:spPr/>
        <p:txBody>
          <a:bodyPr/>
          <a:lstStyle/>
          <a:p>
            <a:r>
              <a:rPr lang="en-US" dirty="0"/>
              <a:t>What is True Rule of Law</a:t>
            </a:r>
          </a:p>
          <a:p>
            <a:r>
              <a:rPr lang="en-US" dirty="0"/>
              <a:t>Know who you are</a:t>
            </a:r>
          </a:p>
          <a:p>
            <a:r>
              <a:rPr lang="en-US" dirty="0"/>
              <a:t>Some Concepts – Creating the Fiction</a:t>
            </a:r>
          </a:p>
          <a:p>
            <a:r>
              <a:rPr lang="en-US" dirty="0"/>
              <a:t>What the Pope did – the bedrock of law today</a:t>
            </a:r>
          </a:p>
          <a:p>
            <a:r>
              <a:rPr lang="en-US" dirty="0"/>
              <a:t>How does this impact us and what we can do about it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772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BCF9C-85F5-6E45-B7EE-AB1E93954D68}"/>
              </a:ext>
            </a:extLst>
          </p:cNvPr>
          <p:cNvSpPr>
            <a:spLocks noGrp="1"/>
          </p:cNvSpPr>
          <p:nvPr>
            <p:ph type="ctrTitle"/>
          </p:nvPr>
        </p:nvSpPr>
        <p:spPr>
          <a:xfrm>
            <a:off x="2090517" y="2545393"/>
            <a:ext cx="8952146" cy="883607"/>
          </a:xfrm>
        </p:spPr>
        <p:txBody>
          <a:bodyPr>
            <a:normAutofit/>
          </a:bodyPr>
          <a:lstStyle/>
          <a:p>
            <a:pPr algn="ctr"/>
            <a:r>
              <a:rPr lang="en-US" sz="3200" dirty="0"/>
              <a:t>What is true rule of law</a:t>
            </a:r>
          </a:p>
        </p:txBody>
      </p:sp>
    </p:spTree>
    <p:extLst>
      <p:ext uri="{BB962C8B-B14F-4D97-AF65-F5344CB8AC3E}">
        <p14:creationId xmlns:p14="http://schemas.microsoft.com/office/powerpoint/2010/main" val="3364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98656" y="885612"/>
            <a:ext cx="5051550" cy="504323"/>
          </a:xfrm>
          <a:prstGeom prst="rect">
            <a:avLst/>
          </a:prstGeom>
        </p:spPr>
        <p:txBody>
          <a:bodyPr vert="horz" wrap="square" lIns="0" tIns="11766" rIns="0" bIns="0" rtlCol="0" anchor="t">
            <a:spAutoFit/>
          </a:bodyPr>
          <a:lstStyle/>
          <a:p>
            <a:pPr marL="11206">
              <a:lnSpc>
                <a:spcPct val="100000"/>
              </a:lnSpc>
              <a:spcBef>
                <a:spcPts val="93"/>
              </a:spcBef>
            </a:pPr>
            <a:r>
              <a:rPr spc="-18" dirty="0"/>
              <a:t>The</a:t>
            </a:r>
            <a:r>
              <a:rPr spc="-62" dirty="0"/>
              <a:t> </a:t>
            </a:r>
            <a:r>
              <a:rPr spc="-22" dirty="0"/>
              <a:t>Hierarchy</a:t>
            </a:r>
            <a:r>
              <a:rPr spc="-62" dirty="0"/>
              <a:t> </a:t>
            </a:r>
            <a:r>
              <a:rPr spc="-13" dirty="0"/>
              <a:t>of</a:t>
            </a:r>
            <a:r>
              <a:rPr spc="-62" dirty="0"/>
              <a:t> </a:t>
            </a:r>
            <a:r>
              <a:rPr spc="-26" dirty="0"/>
              <a:t>Law</a:t>
            </a:r>
          </a:p>
        </p:txBody>
      </p:sp>
      <p:grpSp>
        <p:nvGrpSpPr>
          <p:cNvPr id="5" name="object 5"/>
          <p:cNvGrpSpPr/>
          <p:nvPr/>
        </p:nvGrpSpPr>
        <p:grpSpPr>
          <a:xfrm>
            <a:off x="4742590" y="2250308"/>
            <a:ext cx="2523565" cy="1681443"/>
            <a:chOff x="3495484" y="1979523"/>
            <a:chExt cx="2860040" cy="1905635"/>
          </a:xfrm>
        </p:grpSpPr>
        <p:pic>
          <p:nvPicPr>
            <p:cNvPr id="6" name="object 6"/>
            <p:cNvPicPr/>
            <p:nvPr/>
          </p:nvPicPr>
          <p:blipFill>
            <a:blip r:embed="rId2" cstate="print"/>
            <a:stretch>
              <a:fillRect/>
            </a:stretch>
          </p:blipFill>
          <p:spPr>
            <a:xfrm>
              <a:off x="4681707" y="1979523"/>
              <a:ext cx="487390" cy="292434"/>
            </a:xfrm>
            <a:prstGeom prst="rect">
              <a:avLst/>
            </a:prstGeom>
          </p:spPr>
        </p:pic>
        <p:pic>
          <p:nvPicPr>
            <p:cNvPr id="7" name="object 7"/>
            <p:cNvPicPr/>
            <p:nvPr/>
          </p:nvPicPr>
          <p:blipFill>
            <a:blip r:embed="rId3" cstate="print"/>
            <a:stretch>
              <a:fillRect/>
            </a:stretch>
          </p:blipFill>
          <p:spPr>
            <a:xfrm>
              <a:off x="4086803" y="2271957"/>
              <a:ext cx="1677196" cy="806344"/>
            </a:xfrm>
            <a:prstGeom prst="rect">
              <a:avLst/>
            </a:prstGeom>
          </p:spPr>
        </p:pic>
        <p:pic>
          <p:nvPicPr>
            <p:cNvPr id="8" name="object 8"/>
            <p:cNvPicPr/>
            <p:nvPr/>
          </p:nvPicPr>
          <p:blipFill>
            <a:blip r:embed="rId4" cstate="print"/>
            <a:stretch>
              <a:fillRect/>
            </a:stretch>
          </p:blipFill>
          <p:spPr>
            <a:xfrm>
              <a:off x="3495484" y="3078302"/>
              <a:ext cx="2859834" cy="806344"/>
            </a:xfrm>
            <a:prstGeom prst="rect">
              <a:avLst/>
            </a:prstGeom>
          </p:spPr>
        </p:pic>
      </p:grpSp>
      <p:sp>
        <p:nvSpPr>
          <p:cNvPr id="9" name="object 9"/>
          <p:cNvSpPr txBox="1"/>
          <p:nvPr/>
        </p:nvSpPr>
        <p:spPr>
          <a:xfrm>
            <a:off x="2294546" y="1486635"/>
            <a:ext cx="8454517" cy="241016"/>
          </a:xfrm>
          <a:prstGeom prst="rect">
            <a:avLst/>
          </a:prstGeom>
        </p:spPr>
        <p:txBody>
          <a:bodyPr vert="horz" wrap="square" lIns="0" tIns="10085" rIns="0" bIns="0" rtlCol="0">
            <a:spAutoFit/>
          </a:bodyPr>
          <a:lstStyle/>
          <a:p>
            <a:pPr marL="11206" marR="4483">
              <a:spcBef>
                <a:spcPts val="79"/>
              </a:spcBef>
            </a:pPr>
            <a:r>
              <a:rPr sz="1500" b="1" i="1" spc="-9" dirty="0">
                <a:latin typeface="Candara-BoldItalic"/>
                <a:cs typeface="Candara-BoldItalic"/>
              </a:rPr>
              <a:t>Divine </a:t>
            </a:r>
            <a:r>
              <a:rPr sz="1500" b="1" i="1" spc="-4" dirty="0">
                <a:latin typeface="Candara-BoldItalic"/>
                <a:cs typeface="Candara-BoldItalic"/>
              </a:rPr>
              <a:t>Law is </a:t>
            </a:r>
            <a:r>
              <a:rPr sz="1500" b="1" i="1" spc="-9" dirty="0">
                <a:latin typeface="Candara-BoldItalic"/>
                <a:cs typeface="Candara-BoldItalic"/>
              </a:rPr>
              <a:t>the highest </a:t>
            </a:r>
            <a:r>
              <a:rPr sz="1500" b="1" i="1" spc="-31" dirty="0">
                <a:latin typeface="Candara-BoldItalic"/>
                <a:cs typeface="Candara-BoldItalic"/>
              </a:rPr>
              <a:t>law,</a:t>
            </a:r>
            <a:r>
              <a:rPr sz="1500" b="1" i="1" spc="-13" dirty="0">
                <a:latin typeface="Candara-BoldItalic"/>
                <a:cs typeface="Candara-BoldItalic"/>
              </a:rPr>
              <a:t> followed</a:t>
            </a:r>
            <a:r>
              <a:rPr sz="1500" b="1" i="1" dirty="0">
                <a:latin typeface="Candara-BoldItalic"/>
                <a:cs typeface="Candara-BoldItalic"/>
              </a:rPr>
              <a:t> </a:t>
            </a:r>
            <a:r>
              <a:rPr sz="1500" b="1" i="1" spc="-9" dirty="0">
                <a:latin typeface="Candara-BoldItalic"/>
                <a:cs typeface="Candara-BoldItalic"/>
              </a:rPr>
              <a:t>by Natural</a:t>
            </a:r>
            <a:r>
              <a:rPr sz="1500" b="1" i="1" spc="-26" dirty="0">
                <a:latin typeface="Candara-BoldItalic"/>
                <a:cs typeface="Candara-BoldItalic"/>
              </a:rPr>
              <a:t> </a:t>
            </a:r>
            <a:r>
              <a:rPr sz="1500" b="1" i="1" spc="-4" dirty="0">
                <a:latin typeface="Candara-BoldItalic"/>
                <a:cs typeface="Candara-BoldItalic"/>
              </a:rPr>
              <a:t>Law </a:t>
            </a:r>
            <a:r>
              <a:rPr sz="1500" b="1" i="1" spc="-9" dirty="0">
                <a:latin typeface="Candara-BoldItalic"/>
                <a:cs typeface="Candara-BoldItalic"/>
              </a:rPr>
              <a:t>then</a:t>
            </a:r>
            <a:r>
              <a:rPr sz="1500" b="1" i="1" spc="-4" dirty="0">
                <a:latin typeface="Candara-BoldItalic"/>
                <a:cs typeface="Candara-BoldItalic"/>
              </a:rPr>
              <a:t> </a:t>
            </a:r>
            <a:r>
              <a:rPr sz="1500" b="1" i="1" spc="-9" dirty="0">
                <a:latin typeface="Candara-BoldItalic"/>
                <a:cs typeface="Candara-BoldItalic"/>
              </a:rPr>
              <a:t>Positive </a:t>
            </a:r>
            <a:r>
              <a:rPr sz="1500" b="1" i="1" spc="-4" dirty="0">
                <a:latin typeface="Candara-BoldItalic"/>
                <a:cs typeface="Candara-BoldItalic"/>
              </a:rPr>
              <a:t>Law –</a:t>
            </a:r>
            <a:r>
              <a:rPr sz="1500" b="1" i="1" dirty="0">
                <a:latin typeface="Candara-BoldItalic"/>
                <a:cs typeface="Candara-BoldItalic"/>
              </a:rPr>
              <a:t> </a:t>
            </a:r>
            <a:r>
              <a:rPr sz="1500" b="1" i="1" spc="-9" dirty="0">
                <a:latin typeface="Candara-BoldItalic"/>
                <a:cs typeface="Candara-BoldItalic"/>
              </a:rPr>
              <a:t>the laws </a:t>
            </a:r>
            <a:r>
              <a:rPr sz="1500" b="1" i="1" spc="-300" dirty="0">
                <a:latin typeface="Candara-BoldItalic"/>
                <a:cs typeface="Candara-BoldItalic"/>
              </a:rPr>
              <a:t> </a:t>
            </a:r>
            <a:r>
              <a:rPr sz="1500" b="1" i="1" spc="-9" dirty="0">
                <a:latin typeface="Candara-BoldItalic"/>
                <a:cs typeface="Candara-BoldItalic"/>
              </a:rPr>
              <a:t>of</a:t>
            </a:r>
            <a:r>
              <a:rPr sz="1500" b="1" i="1" spc="-13" dirty="0">
                <a:latin typeface="Candara-BoldItalic"/>
                <a:cs typeface="Candara-BoldItalic"/>
              </a:rPr>
              <a:t> </a:t>
            </a:r>
            <a:r>
              <a:rPr sz="1500" b="1" i="1" spc="-9" dirty="0">
                <a:latin typeface="Candara-BoldItalic"/>
                <a:cs typeface="Candara-BoldItalic"/>
              </a:rPr>
              <a:t>men</a:t>
            </a:r>
            <a:r>
              <a:rPr sz="1500" b="1" i="1" spc="-13" dirty="0">
                <a:latin typeface="Candara-BoldItalic"/>
                <a:cs typeface="Candara-BoldItalic"/>
              </a:rPr>
              <a:t> </a:t>
            </a:r>
            <a:r>
              <a:rPr sz="1500" b="1" i="1" spc="-9" dirty="0">
                <a:latin typeface="Candara-BoldItalic"/>
                <a:cs typeface="Candara-BoldItalic"/>
              </a:rPr>
              <a:t>and women…</a:t>
            </a:r>
            <a:endParaRPr sz="1500" dirty="0">
              <a:latin typeface="Candara-BoldItalic"/>
              <a:cs typeface="Candara-BoldItalic"/>
            </a:endParaRPr>
          </a:p>
        </p:txBody>
      </p:sp>
      <p:sp>
        <p:nvSpPr>
          <p:cNvPr id="10" name="object 10"/>
          <p:cNvSpPr txBox="1"/>
          <p:nvPr/>
        </p:nvSpPr>
        <p:spPr>
          <a:xfrm>
            <a:off x="5567145" y="2934273"/>
            <a:ext cx="819710" cy="1015074"/>
          </a:xfrm>
          <a:prstGeom prst="rect">
            <a:avLst/>
          </a:prstGeom>
        </p:spPr>
        <p:txBody>
          <a:bodyPr vert="horz" wrap="square" lIns="0" tIns="10085" rIns="0" bIns="0" rtlCol="0">
            <a:spAutoFit/>
          </a:bodyPr>
          <a:lstStyle/>
          <a:p>
            <a:pPr marL="65558">
              <a:spcBef>
                <a:spcPts val="79"/>
              </a:spcBef>
            </a:pPr>
            <a:r>
              <a:rPr sz="1500" b="1" i="1" spc="-115" dirty="0">
                <a:latin typeface="Candara-BoldItalic"/>
                <a:cs typeface="Candara-BoldItalic"/>
              </a:rPr>
              <a:t>DivineLaw</a:t>
            </a:r>
            <a:endParaRPr sz="1500" dirty="0">
              <a:latin typeface="Candara-BoldItalic"/>
              <a:cs typeface="Candara-BoldItalic"/>
            </a:endParaRPr>
          </a:p>
          <a:p>
            <a:pPr>
              <a:lnSpc>
                <a:spcPct val="100000"/>
              </a:lnSpc>
            </a:pPr>
            <a:endParaRPr sz="1500" dirty="0">
              <a:latin typeface="Candara-BoldItalic"/>
              <a:cs typeface="Candara-BoldItalic"/>
            </a:endParaRPr>
          </a:p>
          <a:p>
            <a:pPr>
              <a:spcBef>
                <a:spcPts val="9"/>
              </a:spcBef>
            </a:pPr>
            <a:endParaRPr sz="2030" dirty="0">
              <a:latin typeface="Candara-BoldItalic"/>
              <a:cs typeface="Candara-BoldItalic"/>
            </a:endParaRPr>
          </a:p>
          <a:p>
            <a:pPr marL="11206"/>
            <a:r>
              <a:rPr sz="1500" b="1" i="1" spc="-119" dirty="0">
                <a:latin typeface="Candara-BoldItalic"/>
                <a:cs typeface="Candara-BoldItalic"/>
              </a:rPr>
              <a:t>NaturalLaw</a:t>
            </a:r>
            <a:endParaRPr sz="1500" dirty="0">
              <a:latin typeface="Candara-BoldItalic"/>
              <a:cs typeface="Candara-BoldItalic"/>
            </a:endParaRPr>
          </a:p>
        </p:txBody>
      </p:sp>
      <p:grpSp>
        <p:nvGrpSpPr>
          <p:cNvPr id="11" name="object 11"/>
          <p:cNvGrpSpPr/>
          <p:nvPr/>
        </p:nvGrpSpPr>
        <p:grpSpPr>
          <a:xfrm>
            <a:off x="3860446" y="3383566"/>
            <a:ext cx="4287931" cy="1791821"/>
            <a:chOff x="2495618" y="3271108"/>
            <a:chExt cx="4859655" cy="2030730"/>
          </a:xfrm>
        </p:grpSpPr>
        <p:sp>
          <p:nvSpPr>
            <p:cNvPr id="12" name="object 12"/>
            <p:cNvSpPr/>
            <p:nvPr/>
          </p:nvSpPr>
          <p:spPr>
            <a:xfrm>
              <a:off x="3945604" y="3271108"/>
              <a:ext cx="1964689" cy="8890"/>
            </a:xfrm>
            <a:custGeom>
              <a:avLst/>
              <a:gdLst/>
              <a:ahLst/>
              <a:cxnLst/>
              <a:rect l="l" t="t" r="r" b="b"/>
              <a:pathLst>
                <a:path w="1964689" h="8889">
                  <a:moveTo>
                    <a:pt x="1964613" y="8600"/>
                  </a:moveTo>
                  <a:lnTo>
                    <a:pt x="1964613" y="0"/>
                  </a:lnTo>
                  <a:lnTo>
                    <a:pt x="0" y="0"/>
                  </a:lnTo>
                  <a:lnTo>
                    <a:pt x="0" y="8600"/>
                  </a:lnTo>
                  <a:lnTo>
                    <a:pt x="1964613" y="8600"/>
                  </a:lnTo>
                  <a:close/>
                </a:path>
              </a:pathLst>
            </a:custGeom>
            <a:solidFill>
              <a:srgbClr val="000000"/>
            </a:solidFill>
          </p:spPr>
          <p:txBody>
            <a:bodyPr wrap="square" lIns="0" tIns="0" rIns="0" bIns="0" rtlCol="0"/>
            <a:lstStyle/>
            <a:p>
              <a:endParaRPr sz="1588"/>
            </a:p>
          </p:txBody>
        </p:sp>
        <p:pic>
          <p:nvPicPr>
            <p:cNvPr id="13" name="object 13"/>
            <p:cNvPicPr/>
            <p:nvPr/>
          </p:nvPicPr>
          <p:blipFill>
            <a:blip r:embed="rId5" cstate="print"/>
            <a:stretch>
              <a:fillRect/>
            </a:stretch>
          </p:blipFill>
          <p:spPr>
            <a:xfrm>
              <a:off x="2900582" y="3884646"/>
              <a:ext cx="4049641" cy="806344"/>
            </a:xfrm>
            <a:prstGeom prst="rect">
              <a:avLst/>
            </a:prstGeom>
          </p:spPr>
        </p:pic>
        <p:sp>
          <p:nvSpPr>
            <p:cNvPr id="14" name="object 14"/>
            <p:cNvSpPr/>
            <p:nvPr/>
          </p:nvSpPr>
          <p:spPr>
            <a:xfrm>
              <a:off x="3133525" y="4286743"/>
              <a:ext cx="3521710" cy="9525"/>
            </a:xfrm>
            <a:custGeom>
              <a:avLst/>
              <a:gdLst/>
              <a:ahLst/>
              <a:cxnLst/>
              <a:rect l="l" t="t" r="r" b="b"/>
              <a:pathLst>
                <a:path w="3521709" h="9525">
                  <a:moveTo>
                    <a:pt x="3521396" y="9317"/>
                  </a:moveTo>
                  <a:lnTo>
                    <a:pt x="3521396" y="0"/>
                  </a:lnTo>
                  <a:lnTo>
                    <a:pt x="0" y="0"/>
                  </a:lnTo>
                  <a:lnTo>
                    <a:pt x="0" y="9317"/>
                  </a:lnTo>
                  <a:lnTo>
                    <a:pt x="3521396" y="9317"/>
                  </a:lnTo>
                  <a:close/>
                </a:path>
              </a:pathLst>
            </a:custGeom>
            <a:solidFill>
              <a:srgbClr val="000000"/>
            </a:solidFill>
          </p:spPr>
          <p:txBody>
            <a:bodyPr wrap="square" lIns="0" tIns="0" rIns="0" bIns="0" rtlCol="0"/>
            <a:lstStyle/>
            <a:p>
              <a:endParaRPr sz="1588"/>
            </a:p>
          </p:txBody>
        </p:sp>
        <p:pic>
          <p:nvPicPr>
            <p:cNvPr id="15" name="object 15"/>
            <p:cNvPicPr/>
            <p:nvPr/>
          </p:nvPicPr>
          <p:blipFill>
            <a:blip r:embed="rId6" cstate="print"/>
            <a:stretch>
              <a:fillRect/>
            </a:stretch>
          </p:blipFill>
          <p:spPr>
            <a:xfrm>
              <a:off x="2495618" y="4690991"/>
              <a:ext cx="4859568" cy="610671"/>
            </a:xfrm>
            <a:prstGeom prst="rect">
              <a:avLst/>
            </a:prstGeom>
          </p:spPr>
        </p:pic>
      </p:grpSp>
      <p:sp>
        <p:nvSpPr>
          <p:cNvPr id="16" name="object 16"/>
          <p:cNvSpPr txBox="1"/>
          <p:nvPr/>
        </p:nvSpPr>
        <p:spPr>
          <a:xfrm>
            <a:off x="2814637" y="4598323"/>
            <a:ext cx="6562725" cy="1143186"/>
          </a:xfrm>
          <a:prstGeom prst="rect">
            <a:avLst/>
          </a:prstGeom>
        </p:spPr>
        <p:txBody>
          <a:bodyPr vert="horz" wrap="square" lIns="0" tIns="10085" rIns="0" bIns="0" rtlCol="0">
            <a:spAutoFit/>
          </a:bodyPr>
          <a:lstStyle/>
          <a:p>
            <a:pPr marR="333393" algn="ctr">
              <a:spcBef>
                <a:spcPts val="79"/>
              </a:spcBef>
            </a:pPr>
            <a:r>
              <a:rPr sz="1500" b="1" i="1" spc="-106" dirty="0">
                <a:latin typeface="Candara-BoldItalic"/>
                <a:cs typeface="Candara-BoldItalic"/>
              </a:rPr>
              <a:t>PositiveLaw</a:t>
            </a:r>
            <a:endParaRPr sz="1500" dirty="0">
              <a:latin typeface="Candara-BoldItalic"/>
              <a:cs typeface="Candara-BoldItalic"/>
            </a:endParaRPr>
          </a:p>
          <a:p>
            <a:pPr>
              <a:lnSpc>
                <a:spcPct val="100000"/>
              </a:lnSpc>
            </a:pPr>
            <a:endParaRPr sz="1500" dirty="0">
              <a:latin typeface="Candara-BoldItalic"/>
              <a:cs typeface="Candara-BoldItalic"/>
            </a:endParaRPr>
          </a:p>
          <a:p>
            <a:pPr>
              <a:spcBef>
                <a:spcPts val="53"/>
              </a:spcBef>
            </a:pPr>
            <a:endParaRPr sz="1279" dirty="0">
              <a:latin typeface="Candara-BoldItalic"/>
              <a:cs typeface="Candara-BoldItalic"/>
            </a:endParaRPr>
          </a:p>
          <a:p>
            <a:pPr marL="11206" marR="4483" algn="ctr"/>
            <a:r>
              <a:rPr lang="en-CA" sz="1500" b="1" i="1" spc="-9" dirty="0">
                <a:latin typeface="Candara-BoldItalic"/>
                <a:cs typeface="Candara-BoldItalic"/>
              </a:rPr>
              <a:t>Statute, </a:t>
            </a:r>
            <a:r>
              <a:rPr sz="1500" b="1" i="1" spc="-9" dirty="0">
                <a:latin typeface="Candara-BoldItalic"/>
                <a:cs typeface="Candara-BoldItalic"/>
              </a:rPr>
              <a:t>Admiralty</a:t>
            </a:r>
            <a:r>
              <a:rPr sz="1500" b="1" i="1" spc="-26" dirty="0">
                <a:latin typeface="Candara-BoldItalic"/>
                <a:cs typeface="Candara-BoldItalic"/>
              </a:rPr>
              <a:t>,</a:t>
            </a:r>
            <a:r>
              <a:rPr sz="1500" b="1" i="1" spc="-9" dirty="0">
                <a:latin typeface="Candara-BoldItalic"/>
                <a:cs typeface="Candara-BoldItalic"/>
              </a:rPr>
              <a:t> Administrative</a:t>
            </a:r>
            <a:r>
              <a:rPr sz="1500" b="1" i="1" spc="-26" dirty="0">
                <a:latin typeface="Candara-BoldItalic"/>
                <a:cs typeface="Candara-BoldItalic"/>
              </a:rPr>
              <a:t>,</a:t>
            </a:r>
            <a:r>
              <a:rPr sz="1500" b="1" i="1" spc="-9" dirty="0">
                <a:latin typeface="Candara-BoldItalic"/>
                <a:cs typeface="Candara-BoldItalic"/>
              </a:rPr>
              <a:t> Contract</a:t>
            </a:r>
            <a:r>
              <a:rPr sz="1500" b="1" i="1" spc="-26" dirty="0">
                <a:latin typeface="Candara-BoldItalic"/>
                <a:cs typeface="Candara-BoldItalic"/>
              </a:rPr>
              <a:t>,</a:t>
            </a:r>
            <a:r>
              <a:rPr sz="1500" b="1" i="1" spc="-4" dirty="0">
                <a:latin typeface="Candara-BoldItalic"/>
                <a:cs typeface="Candara-BoldItalic"/>
              </a:rPr>
              <a:t> </a:t>
            </a:r>
            <a:r>
              <a:rPr sz="1500" b="1" i="1" spc="-9" dirty="0">
                <a:latin typeface="Candara-BoldItalic"/>
                <a:cs typeface="Candara-BoldItalic"/>
              </a:rPr>
              <a:t>International</a:t>
            </a:r>
            <a:r>
              <a:rPr lang="en-CA" sz="1500" b="1" i="1" spc="-9" dirty="0">
                <a:latin typeface="Candara-BoldItalic"/>
                <a:cs typeface="Candara-BoldItalic"/>
              </a:rPr>
              <a:t> </a:t>
            </a:r>
            <a:r>
              <a:rPr sz="1500" b="1" i="1" spc="-304" dirty="0">
                <a:latin typeface="Candara-BoldItalic"/>
                <a:cs typeface="Candara-BoldItalic"/>
              </a:rPr>
              <a:t> </a:t>
            </a:r>
            <a:r>
              <a:rPr sz="1500" b="1" i="1" spc="-9" dirty="0">
                <a:latin typeface="Candara-BoldItalic"/>
                <a:cs typeface="Candara-BoldItalic"/>
              </a:rPr>
              <a:t>are</a:t>
            </a:r>
            <a:r>
              <a:rPr sz="1500" b="1" i="1" spc="-22" dirty="0">
                <a:latin typeface="Candara-BoldItalic"/>
                <a:cs typeface="Candara-BoldItalic"/>
              </a:rPr>
              <a:t> </a:t>
            </a:r>
            <a:r>
              <a:rPr sz="1500" b="1" i="1" spc="-9" dirty="0">
                <a:latin typeface="Candara-BoldItalic"/>
                <a:cs typeface="Candara-BoldItalic"/>
              </a:rPr>
              <a:t>all</a:t>
            </a:r>
            <a:r>
              <a:rPr sz="1500" b="1" i="1" spc="-26" dirty="0">
                <a:latin typeface="Candara-BoldItalic"/>
                <a:cs typeface="Candara-BoldItalic"/>
              </a:rPr>
              <a:t> </a:t>
            </a:r>
            <a:r>
              <a:rPr sz="1500" b="1" i="1" spc="-13" dirty="0">
                <a:latin typeface="Candara-BoldItalic"/>
                <a:cs typeface="Candara-BoldItalic"/>
              </a:rPr>
              <a:t>forms</a:t>
            </a:r>
            <a:r>
              <a:rPr sz="1500" b="1" i="1" spc="-4" dirty="0">
                <a:latin typeface="Candara-BoldItalic"/>
                <a:cs typeface="Candara-BoldItalic"/>
              </a:rPr>
              <a:t> </a:t>
            </a:r>
            <a:r>
              <a:rPr sz="1500" b="1" i="1" spc="-9" dirty="0">
                <a:latin typeface="Candara-BoldItalic"/>
                <a:cs typeface="Candara-BoldItalic"/>
              </a:rPr>
              <a:t>of</a:t>
            </a:r>
            <a:r>
              <a:rPr sz="1500" b="1" i="1" spc="-4" dirty="0">
                <a:latin typeface="Candara-BoldItalic"/>
                <a:cs typeface="Candara-BoldItalic"/>
              </a:rPr>
              <a:t> </a:t>
            </a:r>
            <a:r>
              <a:rPr sz="1500" b="1" i="1" spc="-9" dirty="0">
                <a:latin typeface="Candara-BoldItalic"/>
                <a:cs typeface="Candara-BoldItalic"/>
              </a:rPr>
              <a:t>Positive</a:t>
            </a:r>
            <a:r>
              <a:rPr sz="1500" b="1" i="1" spc="-18" dirty="0">
                <a:latin typeface="Candara-BoldItalic"/>
                <a:cs typeface="Candara-BoldItalic"/>
              </a:rPr>
              <a:t> </a:t>
            </a:r>
            <a:r>
              <a:rPr sz="1500" b="1" i="1" spc="-4" dirty="0">
                <a:latin typeface="Candara-BoldItalic"/>
                <a:cs typeface="Candara-BoldItalic"/>
              </a:rPr>
              <a:t>Law </a:t>
            </a:r>
            <a:r>
              <a:rPr sz="1500" b="1" i="1" spc="-9" dirty="0">
                <a:latin typeface="Candara-BoldItalic"/>
                <a:cs typeface="Candara-BoldItalic"/>
              </a:rPr>
              <a:t>and</a:t>
            </a:r>
            <a:r>
              <a:rPr sz="1500" b="1" i="1" spc="-13" dirty="0">
                <a:latin typeface="Candara-BoldItalic"/>
                <a:cs typeface="Candara-BoldItalic"/>
              </a:rPr>
              <a:t> </a:t>
            </a:r>
            <a:r>
              <a:rPr sz="1500" b="1" i="1" spc="-9" dirty="0">
                <a:latin typeface="Candara-BoldItalic"/>
                <a:cs typeface="Candara-BoldItalic"/>
              </a:rPr>
              <a:t>the</a:t>
            </a:r>
            <a:r>
              <a:rPr sz="1500" b="1" i="1" spc="-13" dirty="0">
                <a:latin typeface="Candara-BoldItalic"/>
                <a:cs typeface="Candara-BoldItalic"/>
              </a:rPr>
              <a:t> </a:t>
            </a:r>
            <a:r>
              <a:rPr sz="1500" b="1" i="1" spc="-9" dirty="0">
                <a:latin typeface="Candara-BoldItalic"/>
                <a:cs typeface="Candara-BoldItalic"/>
              </a:rPr>
              <a:t>lowest</a:t>
            </a:r>
            <a:r>
              <a:rPr sz="1500" b="1" i="1" spc="-13" dirty="0">
                <a:latin typeface="Candara-BoldItalic"/>
                <a:cs typeface="Candara-BoldItalic"/>
              </a:rPr>
              <a:t> form</a:t>
            </a:r>
            <a:r>
              <a:rPr sz="1500" b="1" i="1" spc="-4" dirty="0">
                <a:latin typeface="Candara-BoldItalic"/>
                <a:cs typeface="Candara-BoldItalic"/>
              </a:rPr>
              <a:t> </a:t>
            </a:r>
            <a:r>
              <a:rPr sz="1500" b="1" i="1" spc="-9" dirty="0">
                <a:latin typeface="Candara-BoldItalic"/>
                <a:cs typeface="Candara-BoldItalic"/>
              </a:rPr>
              <a:t>of</a:t>
            </a:r>
            <a:r>
              <a:rPr sz="1500" b="1" i="1" spc="-4" dirty="0">
                <a:latin typeface="Candara-BoldItalic"/>
                <a:cs typeface="Candara-BoldItalic"/>
              </a:rPr>
              <a:t> </a:t>
            </a:r>
            <a:r>
              <a:rPr sz="1500" b="1" i="1" spc="-26" dirty="0">
                <a:latin typeface="Candara-BoldItalic"/>
                <a:cs typeface="Candara-BoldItalic"/>
              </a:rPr>
              <a:t>Law.</a:t>
            </a:r>
            <a:endParaRPr sz="1500" dirty="0">
              <a:latin typeface="Candara-BoldItalic"/>
              <a:cs typeface="Candara-BoldItalic"/>
            </a:endParaRPr>
          </a:p>
        </p:txBody>
      </p:sp>
      <p:sp>
        <p:nvSpPr>
          <p:cNvPr id="18" name="object 18"/>
          <p:cNvSpPr txBox="1">
            <a:spLocks noGrp="1"/>
          </p:cNvSpPr>
          <p:nvPr>
            <p:ph type="sldNum" sz="quarter" idx="7"/>
          </p:nvPr>
        </p:nvSpPr>
        <p:spPr>
          <a:xfrm>
            <a:off x="8629451" y="6737515"/>
            <a:ext cx="234315" cy="168909"/>
          </a:xfrm>
          <a:prstGeom prst="rect">
            <a:avLst/>
          </a:prstGeom>
        </p:spPr>
        <p:txBody>
          <a:bodyPr vert="horz" wrap="square" lIns="0" tIns="0" rIns="0" bIns="0" rtlCol="0">
            <a:spAutoFit/>
          </a:bodyPr>
          <a:lstStyle>
            <a:defPPr>
              <a:defRPr lang="en-US"/>
            </a:defPPr>
            <a:lvl1pPr marL="0" algn="l" defTabSz="914400" rtl="0" eaLnBrk="1" latinLnBrk="0" hangingPunct="1">
              <a:defRPr sz="1100" b="0" i="0" kern="1200">
                <a:solidFill>
                  <a:srgbClr val="89898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0489">
              <a:lnSpc>
                <a:spcPts val="1165"/>
              </a:lnSpc>
            </a:pPr>
            <a:fld id="{81D60167-4931-47E6-BA6A-407CBD079E47}" type="slidenum">
              <a:rPr lang="en-CA" spc="10" smtClean="0"/>
              <a:pPr marL="110489">
                <a:lnSpc>
                  <a:spcPts val="1165"/>
                </a:lnSpc>
              </a:pPr>
              <a:t>5</a:t>
            </a:fld>
            <a:endParaRPr spc="9"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0A58F-628A-E745-8796-8F6C550D99E6}"/>
              </a:ext>
            </a:extLst>
          </p:cNvPr>
          <p:cNvSpPr>
            <a:spLocks noGrp="1"/>
          </p:cNvSpPr>
          <p:nvPr>
            <p:ph type="title"/>
          </p:nvPr>
        </p:nvSpPr>
        <p:spPr>
          <a:xfrm>
            <a:off x="301557" y="1164443"/>
            <a:ext cx="11566187" cy="537897"/>
          </a:xfrm>
        </p:spPr>
        <p:txBody>
          <a:bodyPr>
            <a:noAutofit/>
          </a:bodyPr>
          <a:lstStyle/>
          <a:p>
            <a:pPr algn="ctr"/>
            <a:r>
              <a:rPr lang="en-US" dirty="0"/>
              <a:t> the golden rule of law</a:t>
            </a:r>
          </a:p>
        </p:txBody>
      </p:sp>
      <p:sp>
        <p:nvSpPr>
          <p:cNvPr id="3" name="TextBox 2">
            <a:extLst>
              <a:ext uri="{FF2B5EF4-FFF2-40B4-BE49-F238E27FC236}">
                <a16:creationId xmlns:a16="http://schemas.microsoft.com/office/drawing/2014/main" id="{5358BF68-7016-0644-8659-37BEB7CD8D5B}"/>
              </a:ext>
            </a:extLst>
          </p:cNvPr>
          <p:cNvSpPr txBox="1"/>
          <p:nvPr/>
        </p:nvSpPr>
        <p:spPr>
          <a:xfrm>
            <a:off x="1412131" y="2336393"/>
            <a:ext cx="9367737" cy="2062103"/>
          </a:xfrm>
          <a:prstGeom prst="rect">
            <a:avLst/>
          </a:prstGeom>
          <a:noFill/>
        </p:spPr>
        <p:txBody>
          <a:bodyPr wrap="square" rtlCol="0">
            <a:spAutoFit/>
          </a:bodyPr>
          <a:lstStyle/>
          <a:p>
            <a:pPr algn="ctr"/>
            <a:r>
              <a:rPr lang="en-CA" sz="3200" dirty="0"/>
              <a:t>“No one is above the law and all are equal before the law, and no one stands between you and the Divine, </a:t>
            </a:r>
          </a:p>
          <a:p>
            <a:pPr algn="ctr"/>
            <a:r>
              <a:rPr lang="en-CA" sz="3200" dirty="0"/>
              <a:t> and no one may claim your body mind and spirit, </a:t>
            </a:r>
          </a:p>
          <a:p>
            <a:pPr algn="ctr"/>
            <a:r>
              <a:rPr lang="en-CA" sz="3200" dirty="0"/>
              <a:t>nor may they steal your energy”</a:t>
            </a:r>
            <a:endParaRPr lang="en-US" sz="3200" dirty="0"/>
          </a:p>
        </p:txBody>
      </p:sp>
      <p:sp>
        <p:nvSpPr>
          <p:cNvPr id="4" name="TextBox 3">
            <a:extLst>
              <a:ext uri="{FF2B5EF4-FFF2-40B4-BE49-F238E27FC236}">
                <a16:creationId xmlns:a16="http://schemas.microsoft.com/office/drawing/2014/main" id="{F71EC588-850D-1641-A57B-95736AA1D821}"/>
              </a:ext>
            </a:extLst>
          </p:cNvPr>
          <p:cNvSpPr txBox="1"/>
          <p:nvPr/>
        </p:nvSpPr>
        <p:spPr>
          <a:xfrm>
            <a:off x="3170871" y="5164126"/>
            <a:ext cx="5827557" cy="400110"/>
          </a:xfrm>
          <a:prstGeom prst="rect">
            <a:avLst/>
          </a:prstGeom>
          <a:noFill/>
        </p:spPr>
        <p:txBody>
          <a:bodyPr wrap="none" rtlCol="0">
            <a:spAutoFit/>
          </a:bodyPr>
          <a:lstStyle/>
          <a:p>
            <a:r>
              <a:rPr lang="en-US" sz="2000" i="1" dirty="0"/>
              <a:t>Do not do unto others as thou would not have done to you</a:t>
            </a:r>
          </a:p>
        </p:txBody>
      </p:sp>
    </p:spTree>
    <p:extLst>
      <p:ext uri="{BB962C8B-B14F-4D97-AF65-F5344CB8AC3E}">
        <p14:creationId xmlns:p14="http://schemas.microsoft.com/office/powerpoint/2010/main" val="1952207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0A58F-628A-E745-8796-8F6C550D99E6}"/>
              </a:ext>
            </a:extLst>
          </p:cNvPr>
          <p:cNvSpPr>
            <a:spLocks noGrp="1"/>
          </p:cNvSpPr>
          <p:nvPr>
            <p:ph type="title"/>
          </p:nvPr>
        </p:nvSpPr>
        <p:spPr>
          <a:xfrm>
            <a:off x="312906" y="1084033"/>
            <a:ext cx="11566187" cy="537897"/>
          </a:xfrm>
        </p:spPr>
        <p:txBody>
          <a:bodyPr>
            <a:noAutofit/>
          </a:bodyPr>
          <a:lstStyle/>
          <a:p>
            <a:pPr algn="ctr"/>
            <a:r>
              <a:rPr lang="en-US" sz="2800" dirty="0"/>
              <a:t> the golden rule of law (cont.)</a:t>
            </a:r>
          </a:p>
        </p:txBody>
      </p:sp>
      <p:sp>
        <p:nvSpPr>
          <p:cNvPr id="3" name="TextBox 2">
            <a:extLst>
              <a:ext uri="{FF2B5EF4-FFF2-40B4-BE49-F238E27FC236}">
                <a16:creationId xmlns:a16="http://schemas.microsoft.com/office/drawing/2014/main" id="{5358BF68-7016-0644-8659-37BEB7CD8D5B}"/>
              </a:ext>
            </a:extLst>
          </p:cNvPr>
          <p:cNvSpPr txBox="1"/>
          <p:nvPr/>
        </p:nvSpPr>
        <p:spPr>
          <a:xfrm>
            <a:off x="1496117" y="1967273"/>
            <a:ext cx="9845083" cy="3539430"/>
          </a:xfrm>
          <a:prstGeom prst="rect">
            <a:avLst/>
          </a:prstGeom>
          <a:noFill/>
        </p:spPr>
        <p:txBody>
          <a:bodyPr wrap="square" rtlCol="0">
            <a:spAutoFit/>
          </a:bodyPr>
          <a:lstStyle/>
          <a:p>
            <a:r>
              <a:rPr lang="en-CA" sz="2400" b="1" dirty="0"/>
              <a:t>Equality:      </a:t>
            </a:r>
            <a:r>
              <a:rPr lang="en-CA" sz="2400" dirty="0"/>
              <a:t>All law is equal and no one is above the law</a:t>
            </a:r>
          </a:p>
          <a:p>
            <a:endParaRPr lang="en-CA" sz="2400" dirty="0"/>
          </a:p>
          <a:p>
            <a:r>
              <a:rPr lang="en-CA" sz="2400" b="1" dirty="0"/>
              <a:t>Measure:     </a:t>
            </a:r>
            <a:r>
              <a:rPr lang="en-CA" sz="2400" dirty="0"/>
              <a:t>All law is measured so that all may learn and know it</a:t>
            </a:r>
          </a:p>
          <a:p>
            <a:endParaRPr lang="en-CA" sz="2400" dirty="0"/>
          </a:p>
          <a:p>
            <a:r>
              <a:rPr lang="en-CA" sz="2400" b="1" dirty="0"/>
              <a:t>Standard:    </a:t>
            </a:r>
            <a:r>
              <a:rPr lang="en-CA" sz="2400" dirty="0"/>
              <a:t>All law is standard so that it may always be applied the same</a:t>
            </a:r>
          </a:p>
          <a:p>
            <a:endParaRPr lang="en-CA" sz="2400" dirty="0"/>
          </a:p>
          <a:p>
            <a:r>
              <a:rPr lang="en-CA" sz="2400" b="1" dirty="0"/>
              <a:t>Voice:          </a:t>
            </a:r>
            <a:r>
              <a:rPr lang="en-CA" sz="2400" dirty="0"/>
              <a:t>All law be spoken as it is the spirit of the word that carries</a:t>
            </a:r>
          </a:p>
          <a:p>
            <a:r>
              <a:rPr lang="en-CA" sz="2400" dirty="0"/>
              <a:t>                    authority, as all action under law be by word of mouth, and</a:t>
            </a:r>
          </a:p>
          <a:p>
            <a:r>
              <a:rPr lang="en-CA" sz="2400" dirty="0"/>
              <a:t>                    writing be for memory, never law in effect</a:t>
            </a:r>
            <a:endParaRPr lang="en-CA" sz="3200" dirty="0"/>
          </a:p>
        </p:txBody>
      </p:sp>
      <p:sp>
        <p:nvSpPr>
          <p:cNvPr id="4" name="TextBox 3">
            <a:extLst>
              <a:ext uri="{FF2B5EF4-FFF2-40B4-BE49-F238E27FC236}">
                <a16:creationId xmlns:a16="http://schemas.microsoft.com/office/drawing/2014/main" id="{B5E17933-D3DA-F347-A16C-0D5E86466BAF}"/>
              </a:ext>
            </a:extLst>
          </p:cNvPr>
          <p:cNvSpPr txBox="1"/>
          <p:nvPr/>
        </p:nvSpPr>
        <p:spPr>
          <a:xfrm>
            <a:off x="2717602" y="5506703"/>
            <a:ext cx="6944915" cy="461665"/>
          </a:xfrm>
          <a:prstGeom prst="rect">
            <a:avLst/>
          </a:prstGeom>
          <a:noFill/>
        </p:spPr>
        <p:txBody>
          <a:bodyPr wrap="none" rtlCol="0">
            <a:spAutoFit/>
          </a:bodyPr>
          <a:lstStyle/>
          <a:p>
            <a:r>
              <a:rPr lang="en-US" sz="2400" b="1" i="1" dirty="0"/>
              <a:t>There is no True Rule of Law if there is no Remedy</a:t>
            </a:r>
          </a:p>
        </p:txBody>
      </p:sp>
    </p:spTree>
    <p:extLst>
      <p:ext uri="{BB962C8B-B14F-4D97-AF65-F5344CB8AC3E}">
        <p14:creationId xmlns:p14="http://schemas.microsoft.com/office/powerpoint/2010/main" val="11156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06058" y="1172988"/>
            <a:ext cx="6127359" cy="504323"/>
          </a:xfrm>
          <a:prstGeom prst="rect">
            <a:avLst/>
          </a:prstGeom>
        </p:spPr>
        <p:txBody>
          <a:bodyPr vert="horz" wrap="square" lIns="0" tIns="11766" rIns="0" bIns="0" rtlCol="0" anchor="t">
            <a:spAutoFit/>
          </a:bodyPr>
          <a:lstStyle/>
          <a:p>
            <a:pPr marL="11206">
              <a:lnSpc>
                <a:spcPct val="100000"/>
              </a:lnSpc>
              <a:spcBef>
                <a:spcPts val="93"/>
              </a:spcBef>
            </a:pPr>
            <a:r>
              <a:rPr spc="-18" dirty="0"/>
              <a:t>What</a:t>
            </a:r>
            <a:r>
              <a:rPr spc="-66" dirty="0"/>
              <a:t> </a:t>
            </a:r>
            <a:r>
              <a:rPr spc="-18" dirty="0"/>
              <a:t>are</a:t>
            </a:r>
            <a:r>
              <a:rPr spc="-57" dirty="0"/>
              <a:t> </a:t>
            </a:r>
            <a:r>
              <a:rPr spc="-18" dirty="0"/>
              <a:t>some</a:t>
            </a:r>
            <a:r>
              <a:rPr spc="-66" dirty="0"/>
              <a:t> </a:t>
            </a:r>
            <a:r>
              <a:rPr spc="-18" dirty="0"/>
              <a:t>key</a:t>
            </a:r>
            <a:r>
              <a:rPr spc="-44" dirty="0"/>
              <a:t> </a:t>
            </a:r>
            <a:r>
              <a:rPr spc="-26" dirty="0"/>
              <a:t>Rights?</a:t>
            </a:r>
          </a:p>
        </p:txBody>
      </p:sp>
      <p:sp>
        <p:nvSpPr>
          <p:cNvPr id="4" name="object 4"/>
          <p:cNvSpPr txBox="1"/>
          <p:nvPr/>
        </p:nvSpPr>
        <p:spPr>
          <a:xfrm>
            <a:off x="2592104" y="1961328"/>
            <a:ext cx="7485771" cy="3908110"/>
          </a:xfrm>
          <a:prstGeom prst="rect">
            <a:avLst/>
          </a:prstGeom>
        </p:spPr>
        <p:txBody>
          <a:bodyPr vert="horz" wrap="square" lIns="0" tIns="10085" rIns="0" bIns="0" rtlCol="0">
            <a:spAutoFit/>
          </a:bodyPr>
          <a:lstStyle/>
          <a:p>
            <a:pPr marL="11206">
              <a:spcBef>
                <a:spcPts val="79"/>
              </a:spcBef>
            </a:pPr>
            <a:r>
              <a:rPr sz="1500" b="1" i="1" spc="-9" dirty="0">
                <a:latin typeface="Candara-BoldItalic"/>
                <a:cs typeface="Candara-BoldItalic"/>
              </a:rPr>
              <a:t>10</a:t>
            </a:r>
            <a:r>
              <a:rPr sz="1500" b="1" i="1" spc="-22" dirty="0">
                <a:latin typeface="Candara-BoldItalic"/>
                <a:cs typeface="Candara-BoldItalic"/>
              </a:rPr>
              <a:t> </a:t>
            </a:r>
            <a:r>
              <a:rPr sz="1500" b="1" i="1" spc="-9" dirty="0">
                <a:latin typeface="Candara-BoldItalic"/>
                <a:cs typeface="Candara-BoldItalic"/>
              </a:rPr>
              <a:t>Fundamental</a:t>
            </a:r>
            <a:r>
              <a:rPr sz="1500" b="1" i="1" spc="-18" dirty="0">
                <a:latin typeface="Candara-BoldItalic"/>
                <a:cs typeface="Candara-BoldItalic"/>
              </a:rPr>
              <a:t> </a:t>
            </a:r>
            <a:r>
              <a:rPr sz="1500" b="1" i="1" spc="-9" dirty="0">
                <a:latin typeface="Candara-BoldItalic"/>
                <a:cs typeface="Candara-BoldItalic"/>
              </a:rPr>
              <a:t>Rights bestowed</a:t>
            </a:r>
            <a:r>
              <a:rPr sz="1500" b="1" i="1" spc="-4" dirty="0">
                <a:latin typeface="Candara-BoldItalic"/>
                <a:cs typeface="Candara-BoldItalic"/>
              </a:rPr>
              <a:t> </a:t>
            </a:r>
            <a:r>
              <a:rPr sz="1500" b="1" i="1" spc="-9" dirty="0">
                <a:latin typeface="Candara-BoldItalic"/>
                <a:cs typeface="Candara-BoldItalic"/>
              </a:rPr>
              <a:t>to all</a:t>
            </a:r>
            <a:r>
              <a:rPr sz="1500" b="1" i="1" spc="-26" dirty="0">
                <a:latin typeface="Candara-BoldItalic"/>
                <a:cs typeface="Candara-BoldItalic"/>
              </a:rPr>
              <a:t> </a:t>
            </a:r>
            <a:r>
              <a:rPr sz="1500" b="1" i="1" spc="-9" dirty="0">
                <a:latin typeface="Candara-BoldItalic"/>
                <a:cs typeface="Candara-BoldItalic"/>
              </a:rPr>
              <a:t>men</a:t>
            </a:r>
            <a:r>
              <a:rPr sz="1500" b="1" i="1" dirty="0">
                <a:latin typeface="Candara-BoldItalic"/>
                <a:cs typeface="Candara-BoldItalic"/>
              </a:rPr>
              <a:t> </a:t>
            </a:r>
            <a:r>
              <a:rPr sz="1500" b="1" i="1" spc="-9" dirty="0">
                <a:latin typeface="Candara-BoldItalic"/>
                <a:cs typeface="Candara-BoldItalic"/>
              </a:rPr>
              <a:t>and</a:t>
            </a:r>
            <a:r>
              <a:rPr sz="1500" b="1" i="1" spc="-13" dirty="0">
                <a:latin typeface="Candara-BoldItalic"/>
                <a:cs typeface="Candara-BoldItalic"/>
              </a:rPr>
              <a:t> </a:t>
            </a:r>
            <a:r>
              <a:rPr sz="1500" b="1" i="1" spc="-9" dirty="0">
                <a:latin typeface="Candara-BoldItalic"/>
                <a:cs typeface="Candara-BoldItalic"/>
              </a:rPr>
              <a:t>women</a:t>
            </a:r>
            <a:r>
              <a:rPr sz="1500" b="1" i="1" spc="-4" dirty="0">
                <a:latin typeface="Candara-BoldItalic"/>
                <a:cs typeface="Candara-BoldItalic"/>
              </a:rPr>
              <a:t> </a:t>
            </a:r>
            <a:r>
              <a:rPr sz="1500" b="1" i="1" spc="-9" dirty="0">
                <a:latin typeface="Candara-BoldItalic"/>
                <a:cs typeface="Candara-BoldItalic"/>
              </a:rPr>
              <a:t>by</a:t>
            </a:r>
            <a:r>
              <a:rPr sz="1500" b="1" i="1" spc="-4" dirty="0">
                <a:latin typeface="Candara-BoldItalic"/>
                <a:cs typeface="Candara-BoldItalic"/>
              </a:rPr>
              <a:t> </a:t>
            </a:r>
            <a:r>
              <a:rPr sz="1500" b="1" i="1" spc="-9" dirty="0">
                <a:latin typeface="Candara-BoldItalic"/>
                <a:cs typeface="Candara-BoldItalic"/>
              </a:rPr>
              <a:t>the</a:t>
            </a:r>
            <a:r>
              <a:rPr sz="1500" b="1" i="1" spc="-13" dirty="0">
                <a:latin typeface="Candara-BoldItalic"/>
                <a:cs typeface="Candara-BoldItalic"/>
              </a:rPr>
              <a:t> </a:t>
            </a:r>
            <a:r>
              <a:rPr sz="1500" b="1" i="1" spc="-9" dirty="0">
                <a:latin typeface="Candara-BoldItalic"/>
                <a:cs typeface="Candara-BoldItalic"/>
              </a:rPr>
              <a:t>Divine Creator</a:t>
            </a:r>
            <a:endParaRPr sz="1500" dirty="0">
              <a:latin typeface="Candara-BoldItalic"/>
              <a:cs typeface="Candara-BoldItalic"/>
            </a:endParaRPr>
          </a:p>
          <a:p>
            <a:pPr>
              <a:spcBef>
                <a:spcPts val="18"/>
              </a:spcBef>
            </a:pPr>
            <a:endParaRPr sz="1588" dirty="0">
              <a:latin typeface="Candara-BoldItalic"/>
              <a:cs typeface="Candara-BoldItalic"/>
            </a:endParaRPr>
          </a:p>
          <a:p>
            <a:pPr marL="11206"/>
            <a:r>
              <a:rPr sz="1324" spc="4" dirty="0">
                <a:latin typeface="Wingdings"/>
                <a:cs typeface="Wingdings"/>
              </a:rPr>
              <a:t></a:t>
            </a:r>
            <a:r>
              <a:rPr sz="1324" spc="-44" dirty="0">
                <a:latin typeface="Times New Roman"/>
                <a:cs typeface="Times New Roman"/>
              </a:rPr>
              <a:t> </a:t>
            </a:r>
            <a:r>
              <a:rPr sz="1324" b="1" i="1" spc="-4" dirty="0">
                <a:latin typeface="Candara-BoldItalic"/>
                <a:cs typeface="Candara-BoldItalic"/>
              </a:rPr>
              <a:t>Ius Naturale</a:t>
            </a:r>
            <a:r>
              <a:rPr sz="1324" b="1" i="1" spc="-13" dirty="0">
                <a:latin typeface="Candara-BoldItalic"/>
                <a:cs typeface="Candara-BoldItalic"/>
              </a:rPr>
              <a:t> </a:t>
            </a:r>
            <a:r>
              <a:rPr sz="1324" b="1" i="1" dirty="0">
                <a:latin typeface="Candara-BoldItalic"/>
                <a:cs typeface="Candara-BoldItalic"/>
              </a:rPr>
              <a:t>Vitam </a:t>
            </a:r>
            <a:r>
              <a:rPr sz="1324" dirty="0">
                <a:latin typeface="Candara"/>
                <a:cs typeface="Candara"/>
              </a:rPr>
              <a:t>=</a:t>
            </a:r>
            <a:r>
              <a:rPr sz="1324" spc="4" dirty="0">
                <a:latin typeface="Candara"/>
                <a:cs typeface="Candara"/>
              </a:rPr>
              <a:t> </a:t>
            </a:r>
            <a:r>
              <a:rPr sz="1324" dirty="0">
                <a:latin typeface="Candara"/>
                <a:cs typeface="Candara"/>
              </a:rPr>
              <a:t>Natural</a:t>
            </a:r>
            <a:r>
              <a:rPr sz="1324" spc="-13" dirty="0">
                <a:latin typeface="Candara"/>
                <a:cs typeface="Candara"/>
              </a:rPr>
              <a:t> </a:t>
            </a:r>
            <a:r>
              <a:rPr sz="1324" dirty="0">
                <a:latin typeface="Candara"/>
                <a:cs typeface="Candara"/>
              </a:rPr>
              <a:t>Right</a:t>
            </a:r>
            <a:r>
              <a:rPr sz="1324" spc="9" dirty="0">
                <a:latin typeface="Candara"/>
                <a:cs typeface="Candara"/>
              </a:rPr>
              <a:t> </a:t>
            </a:r>
            <a:r>
              <a:rPr sz="1324" dirty="0">
                <a:latin typeface="Candara"/>
                <a:cs typeface="Candara"/>
              </a:rPr>
              <a:t>to</a:t>
            </a:r>
            <a:r>
              <a:rPr sz="1324" spc="4" dirty="0">
                <a:latin typeface="Candara"/>
                <a:cs typeface="Candara"/>
              </a:rPr>
              <a:t> </a:t>
            </a:r>
            <a:r>
              <a:rPr sz="1324" spc="-4" dirty="0">
                <a:latin typeface="Candara"/>
                <a:cs typeface="Candara"/>
              </a:rPr>
              <a:t>Life</a:t>
            </a:r>
            <a:endParaRPr sz="1324" dirty="0">
              <a:latin typeface="Candara"/>
              <a:cs typeface="Candara"/>
            </a:endParaRPr>
          </a:p>
          <a:p>
            <a:pPr marL="11206">
              <a:spcBef>
                <a:spcPts val="1169"/>
              </a:spcBef>
            </a:pPr>
            <a:r>
              <a:rPr sz="1324" spc="4" dirty="0">
                <a:latin typeface="Wingdings"/>
                <a:cs typeface="Wingdings"/>
              </a:rPr>
              <a:t></a:t>
            </a:r>
            <a:r>
              <a:rPr sz="1324" spc="-40" dirty="0">
                <a:latin typeface="Times New Roman"/>
                <a:cs typeface="Times New Roman"/>
              </a:rPr>
              <a:t> </a:t>
            </a:r>
            <a:r>
              <a:rPr sz="1324" b="1" i="1" dirty="0">
                <a:latin typeface="Candara-BoldItalic"/>
                <a:cs typeface="Candara-BoldItalic"/>
              </a:rPr>
              <a:t>Ius Naturale</a:t>
            </a:r>
            <a:r>
              <a:rPr sz="1324" b="1" i="1" spc="-4" dirty="0">
                <a:latin typeface="Candara-BoldItalic"/>
                <a:cs typeface="Candara-BoldItalic"/>
              </a:rPr>
              <a:t> </a:t>
            </a:r>
            <a:r>
              <a:rPr sz="1324" b="1" i="1" dirty="0">
                <a:latin typeface="Candara-BoldItalic"/>
                <a:cs typeface="Candara-BoldItalic"/>
              </a:rPr>
              <a:t>Vivus </a:t>
            </a:r>
            <a:r>
              <a:rPr sz="1324" dirty="0">
                <a:latin typeface="Candara"/>
                <a:cs typeface="Candara"/>
              </a:rPr>
              <a:t>=</a:t>
            </a:r>
            <a:r>
              <a:rPr sz="1324" spc="13" dirty="0">
                <a:latin typeface="Candara"/>
                <a:cs typeface="Candara"/>
              </a:rPr>
              <a:t> </a:t>
            </a:r>
            <a:r>
              <a:rPr sz="1324" dirty="0">
                <a:latin typeface="Candara"/>
                <a:cs typeface="Candara"/>
              </a:rPr>
              <a:t>Natural</a:t>
            </a:r>
            <a:r>
              <a:rPr sz="1324" spc="-4" dirty="0">
                <a:latin typeface="Candara"/>
                <a:cs typeface="Candara"/>
              </a:rPr>
              <a:t> </a:t>
            </a:r>
            <a:r>
              <a:rPr sz="1324" dirty="0">
                <a:latin typeface="Candara"/>
                <a:cs typeface="Candara"/>
              </a:rPr>
              <a:t>Right to</a:t>
            </a:r>
            <a:r>
              <a:rPr sz="1324" spc="13" dirty="0">
                <a:latin typeface="Candara"/>
                <a:cs typeface="Candara"/>
              </a:rPr>
              <a:t> </a:t>
            </a:r>
            <a:r>
              <a:rPr sz="1324" dirty="0">
                <a:latin typeface="Candara"/>
                <a:cs typeface="Candara"/>
              </a:rPr>
              <a:t>possession</a:t>
            </a:r>
            <a:r>
              <a:rPr sz="1324" spc="18" dirty="0">
                <a:latin typeface="Candara"/>
                <a:cs typeface="Candara"/>
              </a:rPr>
              <a:t> </a:t>
            </a:r>
            <a:r>
              <a:rPr sz="1324" dirty="0">
                <a:latin typeface="Candara"/>
                <a:cs typeface="Candara"/>
              </a:rPr>
              <a:t>and ownership</a:t>
            </a:r>
            <a:r>
              <a:rPr sz="1324" spc="-13" dirty="0">
                <a:latin typeface="Candara"/>
                <a:cs typeface="Candara"/>
              </a:rPr>
              <a:t> </a:t>
            </a:r>
            <a:r>
              <a:rPr sz="1324" dirty="0">
                <a:latin typeface="Candara"/>
                <a:cs typeface="Candara"/>
              </a:rPr>
              <a:t>of</a:t>
            </a:r>
            <a:r>
              <a:rPr sz="1324" spc="4" dirty="0">
                <a:latin typeface="Candara"/>
                <a:cs typeface="Candara"/>
              </a:rPr>
              <a:t> </a:t>
            </a:r>
            <a:r>
              <a:rPr sz="1324" dirty="0">
                <a:latin typeface="Candara"/>
                <a:cs typeface="Candara"/>
              </a:rPr>
              <a:t>ones</a:t>
            </a:r>
            <a:r>
              <a:rPr sz="1324" spc="13" dirty="0">
                <a:latin typeface="Candara"/>
                <a:cs typeface="Candara"/>
              </a:rPr>
              <a:t> </a:t>
            </a:r>
            <a:r>
              <a:rPr sz="1324" dirty="0">
                <a:latin typeface="Candara"/>
                <a:cs typeface="Candara"/>
              </a:rPr>
              <a:t>own </a:t>
            </a:r>
            <a:r>
              <a:rPr sz="1324" spc="-4" dirty="0">
                <a:latin typeface="Candara"/>
                <a:cs typeface="Candara"/>
              </a:rPr>
              <a:t>body</a:t>
            </a:r>
            <a:endParaRPr sz="1324" dirty="0">
              <a:latin typeface="Candara"/>
              <a:cs typeface="Candara"/>
            </a:endParaRPr>
          </a:p>
          <a:p>
            <a:pPr marL="11206">
              <a:spcBef>
                <a:spcPts val="1156"/>
              </a:spcBef>
            </a:pPr>
            <a:r>
              <a:rPr sz="1324" spc="4" dirty="0">
                <a:latin typeface="Wingdings"/>
                <a:cs typeface="Wingdings"/>
              </a:rPr>
              <a:t></a:t>
            </a:r>
            <a:r>
              <a:rPr sz="1324" spc="-44" dirty="0">
                <a:latin typeface="Times New Roman"/>
                <a:cs typeface="Times New Roman"/>
              </a:rPr>
              <a:t> </a:t>
            </a:r>
            <a:r>
              <a:rPr sz="1324" b="1" i="1" dirty="0">
                <a:latin typeface="Candara-BoldItalic"/>
                <a:cs typeface="Candara-BoldItalic"/>
              </a:rPr>
              <a:t>Ius</a:t>
            </a:r>
            <a:r>
              <a:rPr sz="1324" b="1" i="1" spc="13" dirty="0">
                <a:latin typeface="Candara-BoldItalic"/>
                <a:cs typeface="Candara-BoldItalic"/>
              </a:rPr>
              <a:t> </a:t>
            </a:r>
            <a:r>
              <a:rPr sz="1324" b="1" i="1" dirty="0">
                <a:latin typeface="Candara-BoldItalic"/>
                <a:cs typeface="Candara-BoldItalic"/>
              </a:rPr>
              <a:t>Naturale</a:t>
            </a:r>
            <a:r>
              <a:rPr sz="1324" b="1" i="1" spc="-9" dirty="0">
                <a:latin typeface="Candara-BoldItalic"/>
                <a:cs typeface="Candara-BoldItalic"/>
              </a:rPr>
              <a:t> </a:t>
            </a:r>
            <a:r>
              <a:rPr sz="1324" b="1" i="1" dirty="0">
                <a:latin typeface="Candara-BoldItalic"/>
                <a:cs typeface="Candara-BoldItalic"/>
              </a:rPr>
              <a:t>Proprius</a:t>
            </a:r>
            <a:r>
              <a:rPr sz="1324" b="1" i="1" spc="-13" dirty="0">
                <a:latin typeface="Candara-BoldItalic"/>
                <a:cs typeface="Candara-BoldItalic"/>
              </a:rPr>
              <a:t> </a:t>
            </a:r>
            <a:r>
              <a:rPr sz="1324" dirty="0">
                <a:latin typeface="Candara"/>
                <a:cs typeface="Candara"/>
              </a:rPr>
              <a:t>=</a:t>
            </a:r>
            <a:r>
              <a:rPr sz="1324" spc="9" dirty="0">
                <a:latin typeface="Candara"/>
                <a:cs typeface="Candara"/>
              </a:rPr>
              <a:t> </a:t>
            </a:r>
            <a:r>
              <a:rPr sz="1324" dirty="0">
                <a:latin typeface="Candara"/>
                <a:cs typeface="Candara"/>
              </a:rPr>
              <a:t>Natural</a:t>
            </a:r>
            <a:r>
              <a:rPr sz="1324" spc="-4" dirty="0">
                <a:latin typeface="Candara"/>
                <a:cs typeface="Candara"/>
              </a:rPr>
              <a:t> </a:t>
            </a:r>
            <a:r>
              <a:rPr sz="1324" dirty="0">
                <a:latin typeface="Candara"/>
                <a:cs typeface="Candara"/>
              </a:rPr>
              <a:t>Right</a:t>
            </a:r>
            <a:r>
              <a:rPr sz="1324" spc="13" dirty="0">
                <a:latin typeface="Candara"/>
                <a:cs typeface="Candara"/>
              </a:rPr>
              <a:t> </a:t>
            </a:r>
            <a:r>
              <a:rPr sz="1324" dirty="0">
                <a:latin typeface="Candara"/>
                <a:cs typeface="Candara"/>
              </a:rPr>
              <a:t>to</a:t>
            </a:r>
            <a:r>
              <a:rPr sz="1324" spc="9" dirty="0">
                <a:latin typeface="Candara"/>
                <a:cs typeface="Candara"/>
              </a:rPr>
              <a:t> </a:t>
            </a:r>
            <a:r>
              <a:rPr sz="1324" dirty="0">
                <a:latin typeface="Candara"/>
                <a:cs typeface="Candara"/>
              </a:rPr>
              <a:t>ones</a:t>
            </a:r>
            <a:r>
              <a:rPr sz="1324" spc="13" dirty="0">
                <a:latin typeface="Candara"/>
                <a:cs typeface="Candara"/>
              </a:rPr>
              <a:t> </a:t>
            </a:r>
            <a:r>
              <a:rPr sz="1324" dirty="0">
                <a:latin typeface="Candara"/>
                <a:cs typeface="Candara"/>
              </a:rPr>
              <a:t>own</a:t>
            </a:r>
            <a:r>
              <a:rPr sz="1324" spc="4" dirty="0">
                <a:latin typeface="Candara"/>
                <a:cs typeface="Candara"/>
              </a:rPr>
              <a:t> </a:t>
            </a:r>
            <a:r>
              <a:rPr sz="1324" dirty="0">
                <a:latin typeface="Candara"/>
                <a:cs typeface="Candara"/>
              </a:rPr>
              <a:t>character,</a:t>
            </a:r>
            <a:r>
              <a:rPr sz="1324" spc="-18" dirty="0">
                <a:latin typeface="Candara"/>
                <a:cs typeface="Candara"/>
              </a:rPr>
              <a:t> </a:t>
            </a:r>
            <a:r>
              <a:rPr sz="1324" dirty="0">
                <a:latin typeface="Candara"/>
                <a:cs typeface="Candara"/>
              </a:rPr>
              <a:t>identity and name</a:t>
            </a:r>
          </a:p>
          <a:p>
            <a:pPr marL="11206">
              <a:spcBef>
                <a:spcPts val="1169"/>
              </a:spcBef>
            </a:pPr>
            <a:r>
              <a:rPr sz="1324" spc="4" dirty="0">
                <a:latin typeface="Wingdings"/>
                <a:cs typeface="Wingdings"/>
              </a:rPr>
              <a:t></a:t>
            </a:r>
            <a:r>
              <a:rPr sz="1324" spc="-44" dirty="0">
                <a:latin typeface="Times New Roman"/>
                <a:cs typeface="Times New Roman"/>
              </a:rPr>
              <a:t> </a:t>
            </a:r>
            <a:r>
              <a:rPr sz="1324" b="1" i="1" dirty="0">
                <a:latin typeface="Candara-BoldItalic"/>
                <a:cs typeface="Candara-BoldItalic"/>
              </a:rPr>
              <a:t>Ius</a:t>
            </a:r>
            <a:r>
              <a:rPr sz="1324" b="1" i="1" spc="4" dirty="0">
                <a:latin typeface="Candara-BoldItalic"/>
                <a:cs typeface="Candara-BoldItalic"/>
              </a:rPr>
              <a:t> </a:t>
            </a:r>
            <a:r>
              <a:rPr sz="1324" b="1" i="1" dirty="0">
                <a:latin typeface="Candara-BoldItalic"/>
                <a:cs typeface="Candara-BoldItalic"/>
              </a:rPr>
              <a:t>Naturale</a:t>
            </a:r>
            <a:r>
              <a:rPr sz="1324" b="1" i="1" spc="-9" dirty="0">
                <a:latin typeface="Candara-BoldItalic"/>
                <a:cs typeface="Candara-BoldItalic"/>
              </a:rPr>
              <a:t> </a:t>
            </a:r>
            <a:r>
              <a:rPr sz="1324" b="1" i="1" dirty="0">
                <a:latin typeface="Candara-BoldItalic"/>
                <a:cs typeface="Candara-BoldItalic"/>
              </a:rPr>
              <a:t>Nutrimens</a:t>
            </a:r>
            <a:r>
              <a:rPr sz="1324" b="1" i="1" spc="4" dirty="0">
                <a:latin typeface="Candara-BoldItalic"/>
                <a:cs typeface="Candara-BoldItalic"/>
              </a:rPr>
              <a:t> </a:t>
            </a:r>
            <a:r>
              <a:rPr sz="1324" dirty="0">
                <a:latin typeface="Candara"/>
                <a:cs typeface="Candara"/>
              </a:rPr>
              <a:t>=</a:t>
            </a:r>
            <a:r>
              <a:rPr sz="1324" spc="4" dirty="0">
                <a:latin typeface="Candara"/>
                <a:cs typeface="Candara"/>
              </a:rPr>
              <a:t> </a:t>
            </a:r>
            <a:r>
              <a:rPr sz="1324" dirty="0">
                <a:latin typeface="Candara"/>
                <a:cs typeface="Candara"/>
              </a:rPr>
              <a:t>Natural</a:t>
            </a:r>
            <a:r>
              <a:rPr sz="1324" spc="-4" dirty="0">
                <a:latin typeface="Candara"/>
                <a:cs typeface="Candara"/>
              </a:rPr>
              <a:t> </a:t>
            </a:r>
            <a:r>
              <a:rPr sz="1324" dirty="0">
                <a:latin typeface="Candara"/>
                <a:cs typeface="Candara"/>
              </a:rPr>
              <a:t>Right</a:t>
            </a:r>
            <a:r>
              <a:rPr sz="1324" spc="13" dirty="0">
                <a:latin typeface="Candara"/>
                <a:cs typeface="Candara"/>
              </a:rPr>
              <a:t> </a:t>
            </a:r>
            <a:r>
              <a:rPr sz="1324" dirty="0">
                <a:latin typeface="Candara"/>
                <a:cs typeface="Candara"/>
              </a:rPr>
              <a:t>to</a:t>
            </a:r>
            <a:r>
              <a:rPr sz="1324" spc="9" dirty="0">
                <a:latin typeface="Candara"/>
                <a:cs typeface="Candara"/>
              </a:rPr>
              <a:t> </a:t>
            </a:r>
            <a:r>
              <a:rPr sz="1324" spc="-4" dirty="0">
                <a:latin typeface="Candara"/>
                <a:cs typeface="Candara"/>
              </a:rPr>
              <a:t>food</a:t>
            </a:r>
            <a:r>
              <a:rPr sz="1324" spc="9" dirty="0">
                <a:latin typeface="Candara"/>
                <a:cs typeface="Candara"/>
              </a:rPr>
              <a:t> </a:t>
            </a:r>
            <a:r>
              <a:rPr sz="1324" dirty="0">
                <a:latin typeface="Candara"/>
                <a:cs typeface="Candara"/>
              </a:rPr>
              <a:t>and</a:t>
            </a:r>
            <a:r>
              <a:rPr sz="1324" spc="-4" dirty="0">
                <a:latin typeface="Candara"/>
                <a:cs typeface="Candara"/>
              </a:rPr>
              <a:t> </a:t>
            </a:r>
            <a:r>
              <a:rPr sz="1324" dirty="0">
                <a:latin typeface="Candara"/>
                <a:cs typeface="Candara"/>
              </a:rPr>
              <a:t>sustenance</a:t>
            </a:r>
          </a:p>
          <a:p>
            <a:pPr marL="11206">
              <a:spcBef>
                <a:spcPts val="1174"/>
              </a:spcBef>
            </a:pPr>
            <a:r>
              <a:rPr sz="1324" spc="4" dirty="0">
                <a:latin typeface="Wingdings"/>
                <a:cs typeface="Wingdings"/>
              </a:rPr>
              <a:t></a:t>
            </a:r>
            <a:r>
              <a:rPr sz="1324" spc="-44" dirty="0">
                <a:latin typeface="Times New Roman"/>
                <a:cs typeface="Times New Roman"/>
              </a:rPr>
              <a:t> </a:t>
            </a:r>
            <a:r>
              <a:rPr sz="1324" b="1" i="1" dirty="0">
                <a:latin typeface="Candara-BoldItalic"/>
                <a:cs typeface="Candara-BoldItalic"/>
              </a:rPr>
              <a:t>Ius</a:t>
            </a:r>
            <a:r>
              <a:rPr sz="1324" b="1" i="1" spc="-4" dirty="0">
                <a:latin typeface="Candara-BoldItalic"/>
                <a:cs typeface="Candara-BoldItalic"/>
              </a:rPr>
              <a:t> </a:t>
            </a:r>
            <a:r>
              <a:rPr sz="1324" b="1" i="1" dirty="0">
                <a:latin typeface="Candara-BoldItalic"/>
                <a:cs typeface="Candara-BoldItalic"/>
              </a:rPr>
              <a:t>Naturale</a:t>
            </a:r>
            <a:r>
              <a:rPr sz="1324" b="1" i="1" spc="-9" dirty="0">
                <a:latin typeface="Candara-BoldItalic"/>
                <a:cs typeface="Candara-BoldItalic"/>
              </a:rPr>
              <a:t> </a:t>
            </a:r>
            <a:r>
              <a:rPr sz="1324" b="1" i="1" spc="-4" dirty="0">
                <a:latin typeface="Candara-BoldItalic"/>
                <a:cs typeface="Candara-BoldItalic"/>
              </a:rPr>
              <a:t>Tectum</a:t>
            </a:r>
            <a:r>
              <a:rPr sz="1324" b="1" i="1" dirty="0">
                <a:latin typeface="Candara-BoldItalic"/>
                <a:cs typeface="Candara-BoldItalic"/>
              </a:rPr>
              <a:t> </a:t>
            </a:r>
            <a:r>
              <a:rPr sz="1324" dirty="0">
                <a:latin typeface="Candara"/>
                <a:cs typeface="Candara"/>
              </a:rPr>
              <a:t>=</a:t>
            </a:r>
            <a:r>
              <a:rPr sz="1324" spc="4" dirty="0">
                <a:latin typeface="Candara"/>
                <a:cs typeface="Candara"/>
              </a:rPr>
              <a:t> </a:t>
            </a:r>
            <a:r>
              <a:rPr sz="1324" dirty="0">
                <a:latin typeface="Candara"/>
                <a:cs typeface="Candara"/>
              </a:rPr>
              <a:t>Natural</a:t>
            </a:r>
            <a:r>
              <a:rPr sz="1324" spc="-13" dirty="0">
                <a:latin typeface="Candara"/>
                <a:cs typeface="Candara"/>
              </a:rPr>
              <a:t> </a:t>
            </a:r>
            <a:r>
              <a:rPr sz="1324" dirty="0">
                <a:latin typeface="Candara"/>
                <a:cs typeface="Candara"/>
              </a:rPr>
              <a:t>Right</a:t>
            </a:r>
            <a:r>
              <a:rPr sz="1324" spc="4" dirty="0">
                <a:latin typeface="Candara"/>
                <a:cs typeface="Candara"/>
              </a:rPr>
              <a:t> </a:t>
            </a:r>
            <a:r>
              <a:rPr sz="1324" dirty="0">
                <a:latin typeface="Candara"/>
                <a:cs typeface="Candara"/>
              </a:rPr>
              <a:t>to</a:t>
            </a:r>
            <a:r>
              <a:rPr sz="1324" spc="4" dirty="0">
                <a:latin typeface="Candara"/>
                <a:cs typeface="Candara"/>
              </a:rPr>
              <a:t> </a:t>
            </a:r>
            <a:r>
              <a:rPr sz="1324" dirty="0">
                <a:latin typeface="Candara"/>
                <a:cs typeface="Candara"/>
              </a:rPr>
              <a:t>shelter</a:t>
            </a:r>
          </a:p>
          <a:p>
            <a:pPr marL="11206">
              <a:spcBef>
                <a:spcPts val="1169"/>
              </a:spcBef>
            </a:pPr>
            <a:r>
              <a:rPr sz="1324" spc="4" dirty="0">
                <a:latin typeface="Wingdings"/>
                <a:cs typeface="Wingdings"/>
              </a:rPr>
              <a:t></a:t>
            </a:r>
            <a:r>
              <a:rPr sz="1324" spc="-44" dirty="0">
                <a:latin typeface="Times New Roman"/>
                <a:cs typeface="Times New Roman"/>
              </a:rPr>
              <a:t> </a:t>
            </a:r>
            <a:r>
              <a:rPr sz="1324" b="1" i="1" dirty="0">
                <a:latin typeface="Candara-BoldItalic"/>
                <a:cs typeface="Candara-BoldItalic"/>
              </a:rPr>
              <a:t>Ius Naturale</a:t>
            </a:r>
            <a:r>
              <a:rPr sz="1324" b="1" i="1" spc="-4" dirty="0">
                <a:latin typeface="Candara-BoldItalic"/>
                <a:cs typeface="Candara-BoldItalic"/>
              </a:rPr>
              <a:t> </a:t>
            </a:r>
            <a:r>
              <a:rPr sz="1324" b="1" i="1" dirty="0">
                <a:latin typeface="Candara-BoldItalic"/>
                <a:cs typeface="Candara-BoldItalic"/>
              </a:rPr>
              <a:t>Salutis</a:t>
            </a:r>
            <a:r>
              <a:rPr sz="1324" b="1" i="1" spc="9" dirty="0">
                <a:latin typeface="Candara-BoldItalic"/>
                <a:cs typeface="Candara-BoldItalic"/>
              </a:rPr>
              <a:t> </a:t>
            </a:r>
            <a:r>
              <a:rPr sz="1324" dirty="0">
                <a:latin typeface="Candara"/>
                <a:cs typeface="Candara"/>
              </a:rPr>
              <a:t>=</a:t>
            </a:r>
            <a:r>
              <a:rPr sz="1324" spc="9" dirty="0">
                <a:latin typeface="Candara"/>
                <a:cs typeface="Candara"/>
              </a:rPr>
              <a:t> </a:t>
            </a:r>
            <a:r>
              <a:rPr sz="1324" dirty="0">
                <a:latin typeface="Candara"/>
                <a:cs typeface="Candara"/>
              </a:rPr>
              <a:t>Natural</a:t>
            </a:r>
            <a:r>
              <a:rPr sz="1324" spc="-4" dirty="0">
                <a:latin typeface="Candara"/>
                <a:cs typeface="Candara"/>
              </a:rPr>
              <a:t> </a:t>
            </a:r>
            <a:r>
              <a:rPr sz="1324" dirty="0">
                <a:latin typeface="Candara"/>
                <a:cs typeface="Candara"/>
              </a:rPr>
              <a:t>Right to</a:t>
            </a:r>
            <a:r>
              <a:rPr sz="1324" spc="9" dirty="0">
                <a:latin typeface="Candara"/>
                <a:cs typeface="Candara"/>
              </a:rPr>
              <a:t> </a:t>
            </a:r>
            <a:r>
              <a:rPr sz="1324" dirty="0">
                <a:latin typeface="Candara"/>
                <a:cs typeface="Candara"/>
              </a:rPr>
              <a:t>safety</a:t>
            </a:r>
            <a:r>
              <a:rPr sz="1324" spc="9" dirty="0">
                <a:latin typeface="Candara"/>
                <a:cs typeface="Candara"/>
              </a:rPr>
              <a:t> </a:t>
            </a:r>
            <a:r>
              <a:rPr sz="1324" dirty="0">
                <a:latin typeface="Candara"/>
                <a:cs typeface="Candara"/>
              </a:rPr>
              <a:t>and well</a:t>
            </a:r>
            <a:r>
              <a:rPr sz="1324" spc="-4" dirty="0">
                <a:latin typeface="Candara"/>
                <a:cs typeface="Candara"/>
              </a:rPr>
              <a:t> </a:t>
            </a:r>
            <a:r>
              <a:rPr sz="1324" dirty="0">
                <a:latin typeface="Candara"/>
                <a:cs typeface="Candara"/>
              </a:rPr>
              <a:t>being</a:t>
            </a:r>
          </a:p>
          <a:p>
            <a:pPr marL="11206">
              <a:spcBef>
                <a:spcPts val="1169"/>
              </a:spcBef>
            </a:pPr>
            <a:r>
              <a:rPr sz="1324" spc="4" dirty="0">
                <a:latin typeface="Wingdings"/>
                <a:cs typeface="Wingdings"/>
              </a:rPr>
              <a:t></a:t>
            </a:r>
            <a:r>
              <a:rPr sz="1324" spc="-40" dirty="0">
                <a:latin typeface="Times New Roman"/>
                <a:cs typeface="Times New Roman"/>
              </a:rPr>
              <a:t> </a:t>
            </a:r>
            <a:r>
              <a:rPr sz="1324" b="1" i="1" dirty="0">
                <a:latin typeface="Candara-BoldItalic"/>
                <a:cs typeface="Candara-BoldItalic"/>
              </a:rPr>
              <a:t>Ius Naturale Connubi </a:t>
            </a:r>
            <a:r>
              <a:rPr sz="1324" dirty="0">
                <a:latin typeface="Candara"/>
                <a:cs typeface="Candara"/>
              </a:rPr>
              <a:t>=</a:t>
            </a:r>
            <a:r>
              <a:rPr sz="1324" spc="9" dirty="0">
                <a:latin typeface="Candara"/>
                <a:cs typeface="Candara"/>
              </a:rPr>
              <a:t> </a:t>
            </a:r>
            <a:r>
              <a:rPr sz="1324" dirty="0">
                <a:latin typeface="Candara"/>
                <a:cs typeface="Candara"/>
              </a:rPr>
              <a:t>Natural</a:t>
            </a:r>
            <a:r>
              <a:rPr sz="1324" spc="-4" dirty="0">
                <a:latin typeface="Candara"/>
                <a:cs typeface="Candara"/>
              </a:rPr>
              <a:t> </a:t>
            </a:r>
            <a:r>
              <a:rPr sz="1324" dirty="0">
                <a:latin typeface="Candara"/>
                <a:cs typeface="Candara"/>
              </a:rPr>
              <a:t>Right</a:t>
            </a:r>
            <a:r>
              <a:rPr sz="1324" spc="9" dirty="0">
                <a:latin typeface="Candara"/>
                <a:cs typeface="Candara"/>
              </a:rPr>
              <a:t> </a:t>
            </a:r>
            <a:r>
              <a:rPr sz="1324" dirty="0">
                <a:latin typeface="Candara"/>
                <a:cs typeface="Candara"/>
              </a:rPr>
              <a:t>to</a:t>
            </a:r>
            <a:r>
              <a:rPr sz="1324" spc="13" dirty="0">
                <a:latin typeface="Candara"/>
                <a:cs typeface="Candara"/>
              </a:rPr>
              <a:t> </a:t>
            </a:r>
            <a:r>
              <a:rPr sz="1324" dirty="0">
                <a:latin typeface="Candara"/>
                <a:cs typeface="Candara"/>
              </a:rPr>
              <a:t>union</a:t>
            </a:r>
            <a:r>
              <a:rPr sz="1324" spc="4" dirty="0">
                <a:latin typeface="Candara"/>
                <a:cs typeface="Candara"/>
              </a:rPr>
              <a:t> </a:t>
            </a:r>
            <a:r>
              <a:rPr sz="1324" spc="-4" dirty="0">
                <a:latin typeface="Candara"/>
                <a:cs typeface="Candara"/>
              </a:rPr>
              <a:t>(i.e.</a:t>
            </a:r>
            <a:r>
              <a:rPr sz="1324" spc="9" dirty="0">
                <a:latin typeface="Candara"/>
                <a:cs typeface="Candara"/>
              </a:rPr>
              <a:t> </a:t>
            </a:r>
            <a:r>
              <a:rPr sz="1324" dirty="0">
                <a:latin typeface="Candara"/>
                <a:cs typeface="Candara"/>
              </a:rPr>
              <a:t>no</a:t>
            </a:r>
            <a:r>
              <a:rPr sz="1324" spc="4" dirty="0">
                <a:latin typeface="Candara"/>
                <a:cs typeface="Candara"/>
              </a:rPr>
              <a:t> </a:t>
            </a:r>
            <a:r>
              <a:rPr sz="1324" dirty="0">
                <a:latin typeface="Candara"/>
                <a:cs typeface="Candara"/>
              </a:rPr>
              <a:t>need </a:t>
            </a:r>
            <a:r>
              <a:rPr sz="1324" spc="-4" dirty="0">
                <a:latin typeface="Candara"/>
                <a:cs typeface="Candara"/>
              </a:rPr>
              <a:t>for</a:t>
            </a:r>
            <a:r>
              <a:rPr sz="1324" spc="9" dirty="0">
                <a:latin typeface="Candara"/>
                <a:cs typeface="Candara"/>
              </a:rPr>
              <a:t> </a:t>
            </a:r>
            <a:r>
              <a:rPr sz="1324" dirty="0">
                <a:latin typeface="Candara"/>
                <a:cs typeface="Candara"/>
              </a:rPr>
              <a:t>license</a:t>
            </a:r>
            <a:r>
              <a:rPr sz="1324" spc="4" dirty="0">
                <a:latin typeface="Candara"/>
                <a:cs typeface="Candara"/>
              </a:rPr>
              <a:t> </a:t>
            </a:r>
            <a:r>
              <a:rPr sz="1324" dirty="0">
                <a:latin typeface="Candara"/>
                <a:cs typeface="Candara"/>
              </a:rPr>
              <a:t>to</a:t>
            </a:r>
            <a:r>
              <a:rPr sz="1324" spc="13" dirty="0">
                <a:latin typeface="Candara"/>
                <a:cs typeface="Candara"/>
              </a:rPr>
              <a:t> </a:t>
            </a:r>
            <a:r>
              <a:rPr sz="1324" dirty="0">
                <a:latin typeface="Candara"/>
                <a:cs typeface="Candara"/>
              </a:rPr>
              <a:t>marry)</a:t>
            </a:r>
          </a:p>
          <a:p>
            <a:pPr marL="11206">
              <a:spcBef>
                <a:spcPts val="1165"/>
              </a:spcBef>
            </a:pPr>
            <a:r>
              <a:rPr sz="1324" spc="4" dirty="0">
                <a:latin typeface="Wingdings"/>
                <a:cs typeface="Wingdings"/>
              </a:rPr>
              <a:t></a:t>
            </a:r>
            <a:r>
              <a:rPr sz="1324" spc="-44" dirty="0">
                <a:latin typeface="Times New Roman"/>
                <a:cs typeface="Times New Roman"/>
              </a:rPr>
              <a:t> </a:t>
            </a:r>
            <a:r>
              <a:rPr sz="1324" b="1" i="1" spc="-4" dirty="0">
                <a:latin typeface="Candara-BoldItalic"/>
                <a:cs typeface="Candara-BoldItalic"/>
              </a:rPr>
              <a:t>Ius Natural </a:t>
            </a:r>
            <a:r>
              <a:rPr sz="1324" b="1" i="1" dirty="0">
                <a:latin typeface="Candara-BoldItalic"/>
                <a:cs typeface="Candara-BoldItalic"/>
              </a:rPr>
              <a:t>Usus</a:t>
            </a:r>
            <a:r>
              <a:rPr sz="1324" b="1" i="1" spc="-4" dirty="0">
                <a:latin typeface="Candara-BoldItalic"/>
                <a:cs typeface="Candara-BoldItalic"/>
              </a:rPr>
              <a:t> </a:t>
            </a:r>
            <a:r>
              <a:rPr sz="1324" dirty="0">
                <a:latin typeface="Candara"/>
                <a:cs typeface="Candara"/>
              </a:rPr>
              <a:t>=</a:t>
            </a:r>
            <a:r>
              <a:rPr sz="1324" spc="4" dirty="0">
                <a:latin typeface="Candara"/>
                <a:cs typeface="Candara"/>
              </a:rPr>
              <a:t> </a:t>
            </a:r>
            <a:r>
              <a:rPr sz="1324" dirty="0">
                <a:latin typeface="Candara"/>
                <a:cs typeface="Candara"/>
              </a:rPr>
              <a:t>Natural</a:t>
            </a:r>
            <a:r>
              <a:rPr sz="1324" spc="-4" dirty="0">
                <a:latin typeface="Candara"/>
                <a:cs typeface="Candara"/>
              </a:rPr>
              <a:t> </a:t>
            </a:r>
            <a:r>
              <a:rPr sz="1324" dirty="0">
                <a:latin typeface="Candara"/>
                <a:cs typeface="Candara"/>
              </a:rPr>
              <a:t>Right</a:t>
            </a:r>
            <a:r>
              <a:rPr sz="1324" spc="-4" dirty="0">
                <a:latin typeface="Candara"/>
                <a:cs typeface="Candara"/>
              </a:rPr>
              <a:t> </a:t>
            </a:r>
            <a:r>
              <a:rPr sz="1324" dirty="0">
                <a:latin typeface="Candara"/>
                <a:cs typeface="Candara"/>
              </a:rPr>
              <a:t>of use</a:t>
            </a:r>
          </a:p>
          <a:p>
            <a:pPr marL="11206">
              <a:spcBef>
                <a:spcPts val="1156"/>
              </a:spcBef>
            </a:pPr>
            <a:r>
              <a:rPr sz="1324" spc="4" dirty="0">
                <a:latin typeface="Wingdings"/>
                <a:cs typeface="Wingdings"/>
              </a:rPr>
              <a:t></a:t>
            </a:r>
            <a:r>
              <a:rPr sz="1324" spc="-44" dirty="0">
                <a:latin typeface="Times New Roman"/>
                <a:cs typeface="Times New Roman"/>
              </a:rPr>
              <a:t> </a:t>
            </a:r>
            <a:r>
              <a:rPr sz="1324" b="1" i="1" dirty="0">
                <a:latin typeface="Candara-BoldItalic"/>
                <a:cs typeface="Candara-BoldItalic"/>
              </a:rPr>
              <a:t>Ius</a:t>
            </a:r>
            <a:r>
              <a:rPr sz="1324" b="1" i="1" spc="9" dirty="0">
                <a:latin typeface="Candara-BoldItalic"/>
                <a:cs typeface="Candara-BoldItalic"/>
              </a:rPr>
              <a:t> </a:t>
            </a:r>
            <a:r>
              <a:rPr sz="1324" b="1" i="1" spc="-4" dirty="0">
                <a:latin typeface="Candara-BoldItalic"/>
                <a:cs typeface="Candara-BoldItalic"/>
              </a:rPr>
              <a:t>Naturale Usurae</a:t>
            </a:r>
            <a:r>
              <a:rPr sz="1324" b="1" i="1" dirty="0">
                <a:latin typeface="Candara-BoldItalic"/>
                <a:cs typeface="Candara-BoldItalic"/>
              </a:rPr>
              <a:t> </a:t>
            </a:r>
            <a:r>
              <a:rPr sz="1324" dirty="0">
                <a:latin typeface="Candara"/>
                <a:cs typeface="Candara"/>
              </a:rPr>
              <a:t>=</a:t>
            </a:r>
            <a:r>
              <a:rPr sz="1324" spc="13" dirty="0">
                <a:latin typeface="Candara"/>
                <a:cs typeface="Candara"/>
              </a:rPr>
              <a:t> </a:t>
            </a:r>
            <a:r>
              <a:rPr sz="1324" dirty="0">
                <a:latin typeface="Candara"/>
                <a:cs typeface="Candara"/>
              </a:rPr>
              <a:t>Natural</a:t>
            </a:r>
            <a:r>
              <a:rPr sz="1324" spc="-4" dirty="0">
                <a:latin typeface="Candara"/>
                <a:cs typeface="Candara"/>
              </a:rPr>
              <a:t> </a:t>
            </a:r>
            <a:r>
              <a:rPr sz="1324" dirty="0">
                <a:latin typeface="Candara"/>
                <a:cs typeface="Candara"/>
              </a:rPr>
              <a:t>Right to</a:t>
            </a:r>
            <a:r>
              <a:rPr sz="1324" spc="9" dirty="0">
                <a:latin typeface="Candara"/>
                <a:cs typeface="Candara"/>
              </a:rPr>
              <a:t> </a:t>
            </a:r>
            <a:r>
              <a:rPr sz="1324" dirty="0">
                <a:latin typeface="Candara"/>
                <a:cs typeface="Candara"/>
              </a:rPr>
              <a:t>fruits</a:t>
            </a:r>
            <a:r>
              <a:rPr sz="1324" spc="4" dirty="0">
                <a:latin typeface="Candara"/>
                <a:cs typeface="Candara"/>
              </a:rPr>
              <a:t> </a:t>
            </a:r>
            <a:r>
              <a:rPr sz="1324" dirty="0">
                <a:latin typeface="Candara"/>
                <a:cs typeface="Candara"/>
              </a:rPr>
              <a:t>(enjoyment)</a:t>
            </a:r>
            <a:r>
              <a:rPr sz="1324" spc="13" dirty="0">
                <a:latin typeface="Candara"/>
                <a:cs typeface="Candara"/>
              </a:rPr>
              <a:t> </a:t>
            </a:r>
            <a:r>
              <a:rPr sz="1324" dirty="0">
                <a:latin typeface="Candara"/>
                <a:cs typeface="Candara"/>
              </a:rPr>
              <a:t>of use</a:t>
            </a:r>
          </a:p>
          <a:p>
            <a:pPr marL="11206">
              <a:spcBef>
                <a:spcPts val="1169"/>
              </a:spcBef>
            </a:pPr>
            <a:r>
              <a:rPr sz="1324" dirty="0">
                <a:latin typeface="Wingdings"/>
                <a:cs typeface="Wingdings"/>
              </a:rPr>
              <a:t></a:t>
            </a:r>
            <a:r>
              <a:rPr sz="1324" b="1" i="1" dirty="0">
                <a:latin typeface="Candara-BoldItalic"/>
                <a:cs typeface="Candara-BoldItalic"/>
              </a:rPr>
              <a:t>Ius</a:t>
            </a:r>
            <a:r>
              <a:rPr sz="1324" b="1" i="1" spc="-4" dirty="0">
                <a:latin typeface="Candara-BoldItalic"/>
                <a:cs typeface="Candara-BoldItalic"/>
              </a:rPr>
              <a:t> </a:t>
            </a:r>
            <a:r>
              <a:rPr sz="1324" b="1" i="1" dirty="0">
                <a:latin typeface="Candara-BoldItalic"/>
                <a:cs typeface="Candara-BoldItalic"/>
              </a:rPr>
              <a:t>Naturale</a:t>
            </a:r>
            <a:r>
              <a:rPr sz="1324" b="1" i="1" spc="-4" dirty="0">
                <a:latin typeface="Candara-BoldItalic"/>
                <a:cs typeface="Candara-BoldItalic"/>
              </a:rPr>
              <a:t> </a:t>
            </a:r>
            <a:r>
              <a:rPr sz="1324" b="1" i="1" dirty="0">
                <a:latin typeface="Candara-BoldItalic"/>
                <a:cs typeface="Candara-BoldItalic"/>
              </a:rPr>
              <a:t>Fructibus</a:t>
            </a:r>
            <a:r>
              <a:rPr sz="1324" b="1" i="1" spc="4" dirty="0">
                <a:latin typeface="Candara-BoldItalic"/>
                <a:cs typeface="Candara-BoldItalic"/>
              </a:rPr>
              <a:t> </a:t>
            </a:r>
            <a:r>
              <a:rPr sz="1324" dirty="0">
                <a:latin typeface="Candara"/>
                <a:cs typeface="Candara"/>
              </a:rPr>
              <a:t>=</a:t>
            </a:r>
            <a:r>
              <a:rPr sz="1324" spc="13" dirty="0">
                <a:latin typeface="Candara"/>
                <a:cs typeface="Candara"/>
              </a:rPr>
              <a:t> </a:t>
            </a:r>
            <a:r>
              <a:rPr sz="1324" dirty="0">
                <a:latin typeface="Candara"/>
                <a:cs typeface="Candara"/>
              </a:rPr>
              <a:t>Natural</a:t>
            </a:r>
            <a:r>
              <a:rPr sz="1324" spc="-4" dirty="0">
                <a:latin typeface="Candara"/>
                <a:cs typeface="Candara"/>
              </a:rPr>
              <a:t> </a:t>
            </a:r>
            <a:r>
              <a:rPr sz="1324" dirty="0">
                <a:latin typeface="Candara"/>
                <a:cs typeface="Candara"/>
              </a:rPr>
              <a:t>Right</a:t>
            </a:r>
            <a:r>
              <a:rPr sz="1324" spc="4" dirty="0">
                <a:latin typeface="Candara"/>
                <a:cs typeface="Candara"/>
              </a:rPr>
              <a:t> </a:t>
            </a:r>
            <a:r>
              <a:rPr sz="1324" dirty="0">
                <a:latin typeface="Candara"/>
                <a:cs typeface="Candara"/>
              </a:rPr>
              <a:t>to</a:t>
            </a:r>
            <a:r>
              <a:rPr sz="1324" spc="13" dirty="0">
                <a:latin typeface="Candara"/>
                <a:cs typeface="Candara"/>
              </a:rPr>
              <a:t> </a:t>
            </a:r>
            <a:r>
              <a:rPr sz="1324" dirty="0">
                <a:latin typeface="Candara"/>
                <a:cs typeface="Candara"/>
              </a:rPr>
              <a:t>fruits, energy,</a:t>
            </a:r>
            <a:r>
              <a:rPr sz="1324" spc="4" dirty="0">
                <a:latin typeface="Candara"/>
                <a:cs typeface="Candara"/>
              </a:rPr>
              <a:t> </a:t>
            </a:r>
            <a:r>
              <a:rPr sz="1324" spc="-4" dirty="0">
                <a:latin typeface="Candara"/>
                <a:cs typeface="Candara"/>
              </a:rPr>
              <a:t>results</a:t>
            </a:r>
            <a:r>
              <a:rPr sz="1324" spc="18" dirty="0">
                <a:latin typeface="Candara"/>
                <a:cs typeface="Candara"/>
              </a:rPr>
              <a:t> </a:t>
            </a:r>
            <a:r>
              <a:rPr sz="1324" dirty="0">
                <a:latin typeface="Candara"/>
                <a:cs typeface="Candara"/>
              </a:rPr>
              <a:t>of</a:t>
            </a:r>
            <a:r>
              <a:rPr sz="1324" spc="4" dirty="0">
                <a:latin typeface="Candara"/>
                <a:cs typeface="Candara"/>
              </a:rPr>
              <a:t> </a:t>
            </a:r>
            <a:r>
              <a:rPr sz="1324" dirty="0">
                <a:latin typeface="Candara"/>
                <a:cs typeface="Candara"/>
              </a:rPr>
              <a:t>ones</a:t>
            </a:r>
            <a:r>
              <a:rPr sz="1324" spc="13" dirty="0">
                <a:latin typeface="Candara"/>
                <a:cs typeface="Candara"/>
              </a:rPr>
              <a:t> </a:t>
            </a:r>
            <a:r>
              <a:rPr sz="1324" dirty="0">
                <a:latin typeface="Candara"/>
                <a:cs typeface="Candara"/>
              </a:rPr>
              <a:t>own work</a:t>
            </a:r>
          </a:p>
        </p:txBody>
      </p:sp>
      <p:sp>
        <p:nvSpPr>
          <p:cNvPr id="6" name="object 6"/>
          <p:cNvSpPr txBox="1">
            <a:spLocks noGrp="1"/>
          </p:cNvSpPr>
          <p:nvPr>
            <p:ph type="sldNum" sz="quarter" idx="7"/>
          </p:nvPr>
        </p:nvSpPr>
        <p:spPr>
          <a:xfrm>
            <a:off x="8629451" y="6737515"/>
            <a:ext cx="234315" cy="168909"/>
          </a:xfrm>
          <a:prstGeom prst="rect">
            <a:avLst/>
          </a:prstGeom>
        </p:spPr>
        <p:txBody>
          <a:bodyPr vert="horz" wrap="square" lIns="0" tIns="0" rIns="0" bIns="0" rtlCol="0">
            <a:spAutoFit/>
          </a:bodyPr>
          <a:lstStyle>
            <a:defPPr>
              <a:defRPr lang="en-US"/>
            </a:defPPr>
            <a:lvl1pPr marL="0" algn="l" defTabSz="914400" rtl="0" eaLnBrk="1" latinLnBrk="0" hangingPunct="1">
              <a:defRPr sz="1100" b="0" i="0" kern="1200">
                <a:solidFill>
                  <a:srgbClr val="898989"/>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10489">
              <a:lnSpc>
                <a:spcPts val="1165"/>
              </a:lnSpc>
            </a:pPr>
            <a:fld id="{81D60167-4931-47E6-BA6A-407CBD079E47}" type="slidenum">
              <a:rPr lang="en-CA" spc="10" smtClean="0"/>
              <a:pPr marL="110489">
                <a:lnSpc>
                  <a:spcPts val="1165"/>
                </a:lnSpc>
              </a:pPr>
              <a:t>8</a:t>
            </a:fld>
            <a:endParaRPr spc="9"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BCF9C-85F5-6E45-B7EE-AB1E93954D68}"/>
              </a:ext>
            </a:extLst>
          </p:cNvPr>
          <p:cNvSpPr>
            <a:spLocks noGrp="1"/>
          </p:cNvSpPr>
          <p:nvPr>
            <p:ph type="ctrTitle"/>
          </p:nvPr>
        </p:nvSpPr>
        <p:spPr>
          <a:xfrm>
            <a:off x="2215208" y="804821"/>
            <a:ext cx="8952146" cy="2541431"/>
          </a:xfrm>
        </p:spPr>
        <p:txBody>
          <a:bodyPr>
            <a:normAutofit/>
          </a:bodyPr>
          <a:lstStyle/>
          <a:p>
            <a:pPr algn="ctr"/>
            <a:r>
              <a:rPr lang="en-US" sz="3200" dirty="0"/>
              <a:t>Know who you are</a:t>
            </a:r>
          </a:p>
        </p:txBody>
      </p:sp>
    </p:spTree>
    <p:extLst>
      <p:ext uri="{BB962C8B-B14F-4D97-AF65-F5344CB8AC3E}">
        <p14:creationId xmlns:p14="http://schemas.microsoft.com/office/powerpoint/2010/main" val="153466395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2786</TotalTime>
  <Words>2421</Words>
  <Application>Microsoft Macintosh PowerPoint</Application>
  <PresentationFormat>Widescreen</PresentationFormat>
  <Paragraphs>199</Paragraphs>
  <Slides>25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Arial</vt:lpstr>
      <vt:lpstr>Arial-BoldItalicMT</vt:lpstr>
      <vt:lpstr>Calibri</vt:lpstr>
      <vt:lpstr>Candara</vt:lpstr>
      <vt:lpstr>Candara-BoldItalic</vt:lpstr>
      <vt:lpstr>Gill Sans MT</vt:lpstr>
      <vt:lpstr>Times New Roman</vt:lpstr>
      <vt:lpstr>Trebuchet MS</vt:lpstr>
      <vt:lpstr>Trebuchet-BoldItalic</vt:lpstr>
      <vt:lpstr>Wingdings</vt:lpstr>
      <vt:lpstr>Gallery</vt:lpstr>
      <vt:lpstr>The TRUE RULE OF LAW</vt:lpstr>
      <vt:lpstr>preface</vt:lpstr>
      <vt:lpstr>agenda</vt:lpstr>
      <vt:lpstr>What is true rule of law</vt:lpstr>
      <vt:lpstr>The Hierarchy of Law</vt:lpstr>
      <vt:lpstr> the golden rule of law</vt:lpstr>
      <vt:lpstr> the golden rule of law (cont.)</vt:lpstr>
      <vt:lpstr>What are some key Rights?</vt:lpstr>
      <vt:lpstr>Know who you are</vt:lpstr>
      <vt:lpstr>The Tripartite Nature of our Existence</vt:lpstr>
      <vt:lpstr>You are significant.  You are powerful.  You are immortal.</vt:lpstr>
      <vt:lpstr>SOME CONCEPTS</vt:lpstr>
      <vt:lpstr>What is Property – Duality of real &amp; fiction</vt:lpstr>
      <vt:lpstr>What is a Right?</vt:lpstr>
      <vt:lpstr>An object/concept created cannot be greater than its creator Who owns your name?   who owns the fiction?</vt:lpstr>
      <vt:lpstr>WHAT THE POPE DID…the base of law today</vt:lpstr>
      <vt:lpstr>The 3 Crowns of the Vatican tripLE cROWN</vt:lpstr>
      <vt:lpstr>1st millenium - today</vt:lpstr>
      <vt:lpstr>How Does this impact us  today…</vt:lpstr>
      <vt:lpstr>The Way forward – rEMEMBER WHO YOU ARE</vt:lpstr>
      <vt:lpstr>BACK UP</vt:lpstr>
      <vt:lpstr>TRUST CONCEPTS</vt:lpstr>
      <vt:lpstr>What is a Trust?</vt:lpstr>
      <vt:lpstr>What is an Estate?</vt:lpstr>
      <vt:lpstr>What is a Corporation?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TRUE RULE OF LAW</dc:title>
  <dc:creator>Microsoft Office User</dc:creator>
  <cp:lastModifiedBy>roger isaacs</cp:lastModifiedBy>
  <cp:revision>102</cp:revision>
  <dcterms:created xsi:type="dcterms:W3CDTF">2021-11-02T23:38:37Z</dcterms:created>
  <dcterms:modified xsi:type="dcterms:W3CDTF">2024-12-16T21:51:14Z</dcterms:modified>
</cp:coreProperties>
</file>