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96" r:id="rId4"/>
    <p:sldId id="275" r:id="rId5"/>
    <p:sldId id="270" r:id="rId6"/>
    <p:sldId id="257" r:id="rId7"/>
    <p:sldId id="258" r:id="rId8"/>
    <p:sldId id="259" r:id="rId9"/>
    <p:sldId id="260" r:id="rId10"/>
    <p:sldId id="277" r:id="rId11"/>
    <p:sldId id="266" r:id="rId12"/>
    <p:sldId id="268" r:id="rId13"/>
    <p:sldId id="265" r:id="rId14"/>
    <p:sldId id="271" r:id="rId15"/>
    <p:sldId id="263" r:id="rId16"/>
    <p:sldId id="264" r:id="rId17"/>
    <p:sldId id="267" r:id="rId18"/>
    <p:sldId id="262" r:id="rId19"/>
    <p:sldId id="272" r:id="rId20"/>
    <p:sldId id="269" r:id="rId21"/>
    <p:sldId id="274" r:id="rId22"/>
    <p:sldId id="278" r:id="rId23"/>
    <p:sldId id="280" r:id="rId24"/>
    <p:sldId id="273" r:id="rId25"/>
    <p:sldId id="281" r:id="rId26"/>
    <p:sldId id="279" r:id="rId27"/>
    <p:sldId id="284" r:id="rId28"/>
    <p:sldId id="282" r:id="rId29"/>
    <p:sldId id="285" r:id="rId30"/>
    <p:sldId id="286" r:id="rId31"/>
    <p:sldId id="283" r:id="rId32"/>
    <p:sldId id="287" r:id="rId33"/>
    <p:sldId id="290" r:id="rId34"/>
    <p:sldId id="288" r:id="rId35"/>
    <p:sldId id="291" r:id="rId36"/>
    <p:sldId id="292" r:id="rId37"/>
    <p:sldId id="289" r:id="rId38"/>
    <p:sldId id="293" r:id="rId39"/>
    <p:sldId id="297" r:id="rId40"/>
    <p:sldId id="295"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32"/>
    <p:restoredTop sz="94678"/>
  </p:normalViewPr>
  <p:slideViewPr>
    <p:cSldViewPr snapToGrid="0">
      <p:cViewPr varScale="1">
        <p:scale>
          <a:sx n="134" d="100"/>
          <a:sy n="134" d="100"/>
        </p:scale>
        <p:origin x="7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E0B22-F3AD-69B2-DEB7-9BB6CDCDEB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9E2A98-2FD6-BFF2-AD16-A51732D993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35551D-F891-0421-BB3C-BC4BA2C4005D}"/>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5" name="Footer Placeholder 4">
            <a:extLst>
              <a:ext uri="{FF2B5EF4-FFF2-40B4-BE49-F238E27FC236}">
                <a16:creationId xmlns:a16="http://schemas.microsoft.com/office/drawing/2014/main" id="{2F6E9DC8-1645-1A59-D315-1299723385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66CE14-C7F2-4251-E27E-F4CB3A6B1A38}"/>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2749682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EDBF6-C079-88F2-3AC8-7D0C570927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42C12C-DEF5-DAD9-746A-CBAE896A0B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178DBA-2071-46BE-0585-CAB54464574B}"/>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5" name="Footer Placeholder 4">
            <a:extLst>
              <a:ext uri="{FF2B5EF4-FFF2-40B4-BE49-F238E27FC236}">
                <a16:creationId xmlns:a16="http://schemas.microsoft.com/office/drawing/2014/main" id="{F8EDFCA4-B82D-8918-0DC4-6525A7BF96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989AC0-B23A-9EDE-142D-13D01B66008B}"/>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258307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35F920-B496-2693-CB08-9DD39D7643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D16C8F-EDC3-91D1-99B8-C7DC7B0996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71F7A3-C15C-2048-3849-15B48854F2BA}"/>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5" name="Footer Placeholder 4">
            <a:extLst>
              <a:ext uri="{FF2B5EF4-FFF2-40B4-BE49-F238E27FC236}">
                <a16:creationId xmlns:a16="http://schemas.microsoft.com/office/drawing/2014/main" id="{CBF92868-D04B-00BB-FCBF-52E65678A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821645-B4A2-81B3-3778-03DFDF26870C}"/>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1456452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63E17-A047-D65A-426E-09A0A12C8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B64905-F083-6A01-7CAA-E1946E2418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8AE0D3-390E-710A-1996-3A72E84A9545}"/>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5" name="Footer Placeholder 4">
            <a:extLst>
              <a:ext uri="{FF2B5EF4-FFF2-40B4-BE49-F238E27FC236}">
                <a16:creationId xmlns:a16="http://schemas.microsoft.com/office/drawing/2014/main" id="{94084A8D-E2CA-2BCF-C13D-9F8668B5F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C897D8-583D-5BAC-3AEC-2E62D8A50D02}"/>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1182208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3C6AC-9DA4-A4D0-55C7-BA5F2C93C5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E28D10-C96D-C8C6-AA95-3E3C23708D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351B71-40A4-957F-0759-B99D51216BD6}"/>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5" name="Footer Placeholder 4">
            <a:extLst>
              <a:ext uri="{FF2B5EF4-FFF2-40B4-BE49-F238E27FC236}">
                <a16:creationId xmlns:a16="http://schemas.microsoft.com/office/drawing/2014/main" id="{1C1FAE23-14BB-CCDC-D078-49C5789350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FFA336-1A2E-79D0-FFBB-9D7C751CA891}"/>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777197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01A58-E1F9-D4AF-B283-2EBF9AE366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60DD16-583E-A4CE-E685-72EB75A294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D29B49-A03D-4A3D-2ACF-077D70D563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3BCCB7E-0E5D-FA23-9465-5EACD72247A8}"/>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6" name="Footer Placeholder 5">
            <a:extLst>
              <a:ext uri="{FF2B5EF4-FFF2-40B4-BE49-F238E27FC236}">
                <a16:creationId xmlns:a16="http://schemas.microsoft.com/office/drawing/2014/main" id="{EA21FFC9-A198-86F3-56E4-C74C32CDF8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A4A294-F8B5-A9D7-72B5-DEB1513B44E3}"/>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3161209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418AB-8B6B-FDF6-B6AC-1B2B1F5E6B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22A82C-6ED1-4337-46B0-72D6EDB7E0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31F740-7BD7-9A6F-40FC-C6A61451ED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D07C573-DBAD-8A33-9435-98419692A0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17362E-1859-7B1A-D2BA-88547C466C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1DD518-5059-B05B-7202-4305A69B3BB1}"/>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8" name="Footer Placeholder 7">
            <a:extLst>
              <a:ext uri="{FF2B5EF4-FFF2-40B4-BE49-F238E27FC236}">
                <a16:creationId xmlns:a16="http://schemas.microsoft.com/office/drawing/2014/main" id="{8B8FEEB1-A5BC-B7EC-221D-5793945697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D4AB08-5567-F34E-A430-3E9A60246E14}"/>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3687301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6D5A2-69C4-8621-BFFF-8CFD3ECAC8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664F02E-7E70-9A90-422D-B0E137B9AFB5}"/>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4" name="Footer Placeholder 3">
            <a:extLst>
              <a:ext uri="{FF2B5EF4-FFF2-40B4-BE49-F238E27FC236}">
                <a16:creationId xmlns:a16="http://schemas.microsoft.com/office/drawing/2014/main" id="{AA40B946-1E47-B992-3A06-0A75820722E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58AD02-DF9F-6F4A-75A0-308A3FABAD8E}"/>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2822248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83AF05-2745-5DD9-6A14-25B6BAE82F14}"/>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3" name="Footer Placeholder 2">
            <a:extLst>
              <a:ext uri="{FF2B5EF4-FFF2-40B4-BE49-F238E27FC236}">
                <a16:creationId xmlns:a16="http://schemas.microsoft.com/office/drawing/2014/main" id="{18CBE987-0289-28EC-FCF3-0CE20BA027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62B4A6-B8E4-97E1-FF3F-35E7498CE031}"/>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2529002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197EB-EB40-9486-1F5B-03C04DDCBF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B3D3F5-0AE3-73F0-F3D4-FCDE5DC098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18A818-972E-055D-F2A0-DCCD314D8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6E56D6-C5F8-FA68-257D-D71D36F4C047}"/>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6" name="Footer Placeholder 5">
            <a:extLst>
              <a:ext uri="{FF2B5EF4-FFF2-40B4-BE49-F238E27FC236}">
                <a16:creationId xmlns:a16="http://schemas.microsoft.com/office/drawing/2014/main" id="{CCACA8CC-74C7-0837-9FFB-31DA4D9363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49D62B-C37B-BBCB-1596-8E414CE1328B}"/>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1014767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202DC-7CD2-A478-CB65-8D1796F2C6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A7EC04-BFEB-7C28-2B4A-D72712A2A4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6825B3-FE81-B3F2-EDBA-D4B437FCE7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8DF007-88B7-EB3B-B708-897FDCAF677B}"/>
              </a:ext>
            </a:extLst>
          </p:cNvPr>
          <p:cNvSpPr>
            <a:spLocks noGrp="1"/>
          </p:cNvSpPr>
          <p:nvPr>
            <p:ph type="dt" sz="half" idx="10"/>
          </p:nvPr>
        </p:nvSpPr>
        <p:spPr/>
        <p:txBody>
          <a:bodyPr/>
          <a:lstStyle/>
          <a:p>
            <a:fld id="{472F1D93-30DD-434C-B7ED-870083E089AC}" type="datetimeFigureOut">
              <a:rPr lang="en-US" smtClean="0"/>
              <a:t>9/5/24</a:t>
            </a:fld>
            <a:endParaRPr lang="en-US"/>
          </a:p>
        </p:txBody>
      </p:sp>
      <p:sp>
        <p:nvSpPr>
          <p:cNvPr id="6" name="Footer Placeholder 5">
            <a:extLst>
              <a:ext uri="{FF2B5EF4-FFF2-40B4-BE49-F238E27FC236}">
                <a16:creationId xmlns:a16="http://schemas.microsoft.com/office/drawing/2014/main" id="{0168822F-6C99-A62F-D0C7-4DE1E73B71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1EAF62-AE9D-CAEA-D913-2934329E4FED}"/>
              </a:ext>
            </a:extLst>
          </p:cNvPr>
          <p:cNvSpPr>
            <a:spLocks noGrp="1"/>
          </p:cNvSpPr>
          <p:nvPr>
            <p:ph type="sldNum" sz="quarter" idx="12"/>
          </p:nvPr>
        </p:nvSpPr>
        <p:spPr/>
        <p:txBody>
          <a:bodyPr/>
          <a:lstStyle/>
          <a:p>
            <a:fld id="{A4A9DC95-8A5A-DB4C-BBBB-B74088D559CA}" type="slidenum">
              <a:rPr lang="en-US" smtClean="0"/>
              <a:t>‹#›</a:t>
            </a:fld>
            <a:endParaRPr lang="en-US"/>
          </a:p>
        </p:txBody>
      </p:sp>
    </p:spTree>
    <p:extLst>
      <p:ext uri="{BB962C8B-B14F-4D97-AF65-F5344CB8AC3E}">
        <p14:creationId xmlns:p14="http://schemas.microsoft.com/office/powerpoint/2010/main" val="22552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06B0BD-E35B-1E29-C6C1-D2571F1FD7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6E717C-7739-8CC7-C14F-3B282AD99D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5F3A29-C286-A8BE-18DC-0693E84B6D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2F1D93-30DD-434C-B7ED-870083E089AC}" type="datetimeFigureOut">
              <a:rPr lang="en-US" smtClean="0"/>
              <a:t>9/5/24</a:t>
            </a:fld>
            <a:endParaRPr lang="en-US"/>
          </a:p>
        </p:txBody>
      </p:sp>
      <p:sp>
        <p:nvSpPr>
          <p:cNvPr id="5" name="Footer Placeholder 4">
            <a:extLst>
              <a:ext uri="{FF2B5EF4-FFF2-40B4-BE49-F238E27FC236}">
                <a16:creationId xmlns:a16="http://schemas.microsoft.com/office/drawing/2014/main" id="{2DC1EF2F-FF03-A879-8F43-3E9B57CF19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C42F34-D499-E764-3614-E88EBB23A5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A9DC95-8A5A-DB4C-BBBB-B74088D559CA}" type="slidenum">
              <a:rPr lang="en-US" smtClean="0"/>
              <a:t>‹#›</a:t>
            </a:fld>
            <a:endParaRPr lang="en-US"/>
          </a:p>
        </p:txBody>
      </p:sp>
    </p:spTree>
    <p:extLst>
      <p:ext uri="{BB962C8B-B14F-4D97-AF65-F5344CB8AC3E}">
        <p14:creationId xmlns:p14="http://schemas.microsoft.com/office/powerpoint/2010/main" val="3493547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publicdomainpictures.net/en/view-image.php?image=55430&amp;picture=old-scrol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1437171" y="2506806"/>
            <a:ext cx="9144000" cy="922194"/>
          </a:xfrm>
        </p:spPr>
        <p:txBody>
          <a:bodyPr>
            <a:normAutofit/>
          </a:bodyPr>
          <a:lstStyle/>
          <a:p>
            <a:r>
              <a:rPr lang="en-US" dirty="0">
                <a:solidFill>
                  <a:schemeClr val="accent5">
                    <a:lumMod val="50000"/>
                  </a:schemeClr>
                </a:solidFill>
              </a:rPr>
              <a:t>Will &amp; Testament</a:t>
            </a:r>
          </a:p>
        </p:txBody>
      </p:sp>
      <p:sp>
        <p:nvSpPr>
          <p:cNvPr id="3" name="TextBox 2">
            <a:extLst>
              <a:ext uri="{FF2B5EF4-FFF2-40B4-BE49-F238E27FC236}">
                <a16:creationId xmlns:a16="http://schemas.microsoft.com/office/drawing/2014/main" id="{0657E63E-A4CA-A731-DB6A-F797B8B882DE}"/>
              </a:ext>
            </a:extLst>
          </p:cNvPr>
          <p:cNvSpPr txBox="1"/>
          <p:nvPr/>
        </p:nvSpPr>
        <p:spPr>
          <a:xfrm>
            <a:off x="3128264" y="3558116"/>
            <a:ext cx="5935471" cy="461665"/>
          </a:xfrm>
          <a:prstGeom prst="rect">
            <a:avLst/>
          </a:prstGeom>
          <a:noFill/>
        </p:spPr>
        <p:txBody>
          <a:bodyPr wrap="none" rtlCol="0">
            <a:spAutoFit/>
          </a:bodyPr>
          <a:lstStyle/>
          <a:p>
            <a:r>
              <a:rPr lang="en-US" sz="2400" dirty="0">
                <a:solidFill>
                  <a:schemeClr val="accent5">
                    <a:lumMod val="50000"/>
                  </a:schemeClr>
                </a:solidFill>
              </a:rPr>
              <a:t>To Cure the Intestate Presumption of the State</a:t>
            </a:r>
          </a:p>
        </p:txBody>
      </p:sp>
      <p:sp>
        <p:nvSpPr>
          <p:cNvPr id="4" name="TextBox 3">
            <a:extLst>
              <a:ext uri="{FF2B5EF4-FFF2-40B4-BE49-F238E27FC236}">
                <a16:creationId xmlns:a16="http://schemas.microsoft.com/office/drawing/2014/main" id="{F0992B11-353C-0CAB-6EA2-9AC4FD260092}"/>
              </a:ext>
            </a:extLst>
          </p:cNvPr>
          <p:cNvSpPr txBox="1"/>
          <p:nvPr/>
        </p:nvSpPr>
        <p:spPr>
          <a:xfrm>
            <a:off x="747131" y="5832089"/>
            <a:ext cx="10995102" cy="646331"/>
          </a:xfrm>
          <a:prstGeom prst="rect">
            <a:avLst/>
          </a:prstGeom>
          <a:noFill/>
        </p:spPr>
        <p:txBody>
          <a:bodyPr wrap="square" rtlCol="0">
            <a:spAutoFit/>
          </a:bodyPr>
          <a:lstStyle/>
          <a:p>
            <a:r>
              <a:rPr lang="en-US" sz="1200" b="1" dirty="0">
                <a:solidFill>
                  <a:schemeClr val="accent5">
                    <a:lumMod val="50000"/>
                  </a:schemeClr>
                </a:solidFill>
              </a:rPr>
              <a:t>Disclaimer: </a:t>
            </a:r>
            <a:r>
              <a:rPr lang="en-US" sz="1200" dirty="0">
                <a:solidFill>
                  <a:schemeClr val="accent5">
                    <a:lumMod val="50000"/>
                  </a:schemeClr>
                </a:solidFill>
              </a:rPr>
              <a:t>Roger Isaacs has received approval from Frank </a:t>
            </a:r>
            <a:r>
              <a:rPr lang="en-US" sz="1200" dirty="0" err="1">
                <a:solidFill>
                  <a:schemeClr val="accent5">
                    <a:lumMod val="50000"/>
                  </a:schemeClr>
                </a:solidFill>
              </a:rPr>
              <a:t>O’Collins</a:t>
            </a:r>
            <a:r>
              <a:rPr lang="en-US" sz="1200" dirty="0">
                <a:solidFill>
                  <a:schemeClr val="accent5">
                    <a:lumMod val="50000"/>
                  </a:schemeClr>
                </a:solidFill>
              </a:rPr>
              <a:t> to share </a:t>
            </a:r>
            <a:r>
              <a:rPr lang="en-US" sz="1200" dirty="0" err="1">
                <a:solidFill>
                  <a:schemeClr val="accent5">
                    <a:lumMod val="50000"/>
                  </a:schemeClr>
                </a:solidFill>
              </a:rPr>
              <a:t>Ucadia</a:t>
            </a:r>
            <a:r>
              <a:rPr lang="en-US" sz="1200" dirty="0">
                <a:solidFill>
                  <a:schemeClr val="accent5">
                    <a:lumMod val="50000"/>
                  </a:schemeClr>
                </a:solidFill>
              </a:rPr>
              <a:t> material for information and learning purposes only. This presentation is not to be considered legal advice nor is it to be shared beyond the TPC Law Group. </a:t>
            </a:r>
            <a:r>
              <a:rPr lang="en-US" sz="1200" dirty="0" err="1">
                <a:solidFill>
                  <a:schemeClr val="accent5">
                    <a:lumMod val="50000"/>
                  </a:schemeClr>
                </a:solidFill>
              </a:rPr>
              <a:t>Ucadia</a:t>
            </a:r>
            <a:r>
              <a:rPr lang="en-US" sz="1200" dirty="0">
                <a:solidFill>
                  <a:schemeClr val="accent5">
                    <a:lumMod val="50000"/>
                  </a:schemeClr>
                </a:solidFill>
              </a:rPr>
              <a:t> material is copyrighted in trust and cannot be used for commercial purposes, sold or used to generate income. By joining the TPC Law Group you have consented to these terms.</a:t>
            </a:r>
          </a:p>
        </p:txBody>
      </p:sp>
    </p:spTree>
    <p:extLst>
      <p:ext uri="{BB962C8B-B14F-4D97-AF65-F5344CB8AC3E}">
        <p14:creationId xmlns:p14="http://schemas.microsoft.com/office/powerpoint/2010/main" val="3823294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3" name="Picture 2">
            <a:extLst>
              <a:ext uri="{FF2B5EF4-FFF2-40B4-BE49-F238E27FC236}">
                <a16:creationId xmlns:a16="http://schemas.microsoft.com/office/drawing/2014/main" id="{C4B0A95C-DD7D-7D4E-FE64-2F5825DB83A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253067" y="1649193"/>
            <a:ext cx="9296399" cy="4716069"/>
          </a:xfrm>
          <a:prstGeom prst="rect">
            <a:avLst/>
          </a:prstGeom>
        </p:spPr>
      </p:pic>
      <p:sp>
        <p:nvSpPr>
          <p:cNvPr id="4" name="TextBox 3">
            <a:extLst>
              <a:ext uri="{FF2B5EF4-FFF2-40B4-BE49-F238E27FC236}">
                <a16:creationId xmlns:a16="http://schemas.microsoft.com/office/drawing/2014/main" id="{506B74BB-3D7D-DCDB-6276-AA7CD88E0F27}"/>
              </a:ext>
            </a:extLst>
          </p:cNvPr>
          <p:cNvSpPr txBox="1"/>
          <p:nvPr/>
        </p:nvSpPr>
        <p:spPr>
          <a:xfrm>
            <a:off x="4110171" y="3454400"/>
            <a:ext cx="4264309" cy="646331"/>
          </a:xfrm>
          <a:prstGeom prst="rect">
            <a:avLst/>
          </a:prstGeom>
          <a:noFill/>
        </p:spPr>
        <p:txBody>
          <a:bodyPr wrap="none" rtlCol="0">
            <a:spAutoFit/>
          </a:bodyPr>
          <a:lstStyle/>
          <a:p>
            <a:r>
              <a:rPr lang="en-US" sz="3600" dirty="0">
                <a:solidFill>
                  <a:schemeClr val="accent1">
                    <a:lumMod val="75000"/>
                  </a:schemeClr>
                </a:solidFill>
                <a:latin typeface="Apple Chancery" panose="03020702040506060504" pitchFamily="66" charset="-79"/>
                <a:cs typeface="Apple Chancery" panose="03020702040506060504" pitchFamily="66" charset="-79"/>
              </a:rPr>
              <a:t>Cestui Que Vie Trust</a:t>
            </a:r>
          </a:p>
        </p:txBody>
      </p:sp>
    </p:spTree>
    <p:extLst>
      <p:ext uri="{BB962C8B-B14F-4D97-AF65-F5344CB8AC3E}">
        <p14:creationId xmlns:p14="http://schemas.microsoft.com/office/powerpoint/2010/main" val="2244993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a:extLst>
              <a:ext uri="{FF2B5EF4-FFF2-40B4-BE49-F238E27FC236}">
                <a16:creationId xmlns:a16="http://schemas.microsoft.com/office/drawing/2014/main" id="{370F1BBF-9938-9500-E11D-E03AD555E508}"/>
              </a:ext>
            </a:extLst>
          </p:cNvPr>
          <p:cNvSpPr/>
          <p:nvPr/>
        </p:nvSpPr>
        <p:spPr>
          <a:xfrm>
            <a:off x="610426" y="5825864"/>
            <a:ext cx="10856848" cy="760455"/>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extLst>
              <a:ext uri="{FF2B5EF4-FFF2-40B4-BE49-F238E27FC236}">
                <a16:creationId xmlns:a16="http://schemas.microsoft.com/office/drawing/2014/main" id="{8ABEB4D3-76E0-0280-7D2E-6D449E57C442}"/>
              </a:ext>
            </a:extLst>
          </p:cNvPr>
          <p:cNvSpPr/>
          <p:nvPr/>
        </p:nvSpPr>
        <p:spPr>
          <a:xfrm>
            <a:off x="528676" y="1079889"/>
            <a:ext cx="11134648" cy="1565164"/>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b="1" dirty="0">
                <a:solidFill>
                  <a:schemeClr val="accent1">
                    <a:lumMod val="75000"/>
                  </a:schemeClr>
                </a:solidFill>
              </a:rPr>
              <a:t>Cestui Que Vie Trust</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D66AFAAA-9123-47E0-7930-E91319AB4AA8}"/>
              </a:ext>
            </a:extLst>
          </p:cNvPr>
          <p:cNvSpPr txBox="1"/>
          <p:nvPr/>
        </p:nvSpPr>
        <p:spPr>
          <a:xfrm>
            <a:off x="691243" y="1119636"/>
            <a:ext cx="10695214" cy="1477328"/>
          </a:xfrm>
          <a:prstGeom prst="rect">
            <a:avLst/>
          </a:prstGeom>
          <a:noFill/>
        </p:spPr>
        <p:txBody>
          <a:bodyPr wrap="squar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A Cestui Que Vie Trust, also known as </a:t>
            </a:r>
            <a:r>
              <a:rPr lang="en-US" i="1" dirty="0">
                <a:solidFill>
                  <a:schemeClr val="bg1"/>
                </a:solidFill>
                <a:latin typeface="APPLE CHANCERY" panose="03020702040506060504" pitchFamily="66" charset="-79"/>
                <a:cs typeface="APPLE CHANCERY" panose="03020702040506060504" pitchFamily="66" charset="-79"/>
              </a:rPr>
              <a:t>“Term of life or Years” </a:t>
            </a:r>
            <a:r>
              <a:rPr lang="en-US" dirty="0">
                <a:solidFill>
                  <a:schemeClr val="bg1"/>
                </a:solidFill>
                <a:latin typeface="Apple Chancery" panose="03020702040506060504" pitchFamily="66" charset="-79"/>
                <a:cs typeface="Apple Chancery" panose="03020702040506060504" pitchFamily="66" charset="-79"/>
              </a:rPr>
              <a:t>or </a:t>
            </a:r>
            <a:r>
              <a:rPr lang="en-US" i="1" dirty="0">
                <a:solidFill>
                  <a:schemeClr val="bg1"/>
                </a:solidFill>
                <a:latin typeface="APPLE CHANCERY" panose="03020702040506060504" pitchFamily="66" charset="-79"/>
                <a:cs typeface="APPLE CHANCERY" panose="03020702040506060504" pitchFamily="66" charset="-79"/>
              </a:rPr>
              <a:t>“Pour </a:t>
            </a:r>
            <a:r>
              <a:rPr lang="en-US" i="1" dirty="0" err="1">
                <a:solidFill>
                  <a:schemeClr val="bg1"/>
                </a:solidFill>
                <a:latin typeface="APPLE CHANCERY" panose="03020702040506060504" pitchFamily="66" charset="-79"/>
                <a:cs typeface="APPLE CHANCERY" panose="03020702040506060504" pitchFamily="66" charset="-79"/>
              </a:rPr>
              <a:t>Autre</a:t>
            </a:r>
            <a:r>
              <a:rPr lang="en-US" i="1" dirty="0">
                <a:solidFill>
                  <a:schemeClr val="bg1"/>
                </a:solidFill>
                <a:latin typeface="APPLE CHANCERY" panose="03020702040506060504" pitchFamily="66" charset="-79"/>
                <a:cs typeface="APPLE CHANCERY" panose="03020702040506060504" pitchFamily="66" charset="-79"/>
              </a:rPr>
              <a:t> Vie” </a:t>
            </a:r>
            <a:r>
              <a:rPr lang="en-US" dirty="0">
                <a:solidFill>
                  <a:schemeClr val="bg1"/>
                </a:solidFill>
                <a:latin typeface="Apple Chancery" panose="03020702040506060504" pitchFamily="66" charset="-79"/>
                <a:cs typeface="Apple Chancery" panose="03020702040506060504" pitchFamily="66" charset="-79"/>
              </a:rPr>
              <a:t>or </a:t>
            </a:r>
            <a:r>
              <a:rPr lang="en-US" i="1" dirty="0">
                <a:solidFill>
                  <a:schemeClr val="bg1"/>
                </a:solidFill>
                <a:latin typeface="APPLE CHANCERY" panose="03020702040506060504" pitchFamily="66" charset="-79"/>
                <a:cs typeface="APPLE CHANCERY" panose="03020702040506060504" pitchFamily="66" charset="-79"/>
              </a:rPr>
              <a:t>“Fide Commissary Trust” </a:t>
            </a:r>
            <a:r>
              <a:rPr lang="en-US" dirty="0">
                <a:solidFill>
                  <a:schemeClr val="bg1"/>
                </a:solidFill>
                <a:latin typeface="Apple Chancery" panose="03020702040506060504" pitchFamily="66" charset="-79"/>
                <a:cs typeface="Apple Chancery" panose="03020702040506060504" pitchFamily="66" charset="-79"/>
              </a:rPr>
              <a:t>or </a:t>
            </a:r>
            <a:r>
              <a:rPr lang="en-US" i="1" dirty="0">
                <a:solidFill>
                  <a:schemeClr val="bg1"/>
                </a:solidFill>
                <a:latin typeface="APPLE CHANCERY" panose="03020702040506060504" pitchFamily="66" charset="-79"/>
                <a:cs typeface="APPLE CHANCERY" panose="03020702040506060504" pitchFamily="66" charset="-79"/>
              </a:rPr>
              <a:t>“Foreign Situs Trust” </a:t>
            </a:r>
            <a:r>
              <a:rPr lang="en-US" dirty="0">
                <a:solidFill>
                  <a:schemeClr val="bg1"/>
                </a:solidFill>
                <a:latin typeface="Apple Chancery" panose="03020702040506060504" pitchFamily="66" charset="-79"/>
                <a:cs typeface="Apple Chancery" panose="03020702040506060504" pitchFamily="66" charset="-79"/>
              </a:rPr>
              <a:t>or </a:t>
            </a:r>
            <a:r>
              <a:rPr lang="en-US" i="1" dirty="0">
                <a:solidFill>
                  <a:schemeClr val="bg1"/>
                </a:solidFill>
                <a:latin typeface="APPLE CHANCERY" panose="03020702040506060504" pitchFamily="66" charset="-79"/>
                <a:cs typeface="APPLE CHANCERY" panose="03020702040506060504" pitchFamily="66" charset="-79"/>
              </a:rPr>
              <a:t>“Secret Trust” </a:t>
            </a:r>
            <a:r>
              <a:rPr lang="en-US" dirty="0">
                <a:solidFill>
                  <a:schemeClr val="bg1"/>
                </a:solidFill>
                <a:latin typeface="Apple Chancery" panose="03020702040506060504" pitchFamily="66" charset="-79"/>
                <a:cs typeface="Apple Chancery" panose="03020702040506060504" pitchFamily="66" charset="-79"/>
              </a:rPr>
              <a:t>is a pseudo form of Trust formed under Henry VIII in the 16</a:t>
            </a:r>
            <a:r>
              <a:rPr lang="en-US" baseline="30000" dirty="0">
                <a:solidFill>
                  <a:schemeClr val="bg1"/>
                </a:solidFill>
                <a:latin typeface="Apple Chancery" panose="03020702040506060504" pitchFamily="66" charset="-79"/>
                <a:cs typeface="Apple Chancery" panose="03020702040506060504" pitchFamily="66" charset="-79"/>
              </a:rPr>
              <a:t>th</a:t>
            </a:r>
            <a:r>
              <a:rPr lang="en-US" dirty="0">
                <a:solidFill>
                  <a:schemeClr val="bg1"/>
                </a:solidFill>
                <a:latin typeface="Apple Chancery" panose="03020702040506060504" pitchFamily="66" charset="-79"/>
                <a:cs typeface="Apple Chancery" panose="03020702040506060504" pitchFamily="66" charset="-79"/>
              </a:rPr>
              <a:t> C on one or more presumptions, including one or more Persons presumed wards, infants, idiots, lost or abandoned at “sea” and therefore assumed/presumed “dead” after 7 years. Additional presumptions were added later to include bankruptcy, incapacity, mortgages and private companies</a:t>
            </a:r>
          </a:p>
        </p:txBody>
      </p:sp>
      <p:sp>
        <p:nvSpPr>
          <p:cNvPr id="4" name="TextBox 3">
            <a:extLst>
              <a:ext uri="{FF2B5EF4-FFF2-40B4-BE49-F238E27FC236}">
                <a16:creationId xmlns:a16="http://schemas.microsoft.com/office/drawing/2014/main" id="{610FCC80-6074-565E-1558-259F455BB98C}"/>
              </a:ext>
            </a:extLst>
          </p:cNvPr>
          <p:cNvSpPr txBox="1"/>
          <p:nvPr/>
        </p:nvSpPr>
        <p:spPr>
          <a:xfrm>
            <a:off x="730627" y="2982146"/>
            <a:ext cx="10972800" cy="2308324"/>
          </a:xfrm>
          <a:prstGeom prst="rect">
            <a:avLst/>
          </a:prstGeom>
          <a:noFill/>
        </p:spPr>
        <p:txBody>
          <a:bodyPr wrap="square" rtlCol="0">
            <a:spAutoFit/>
          </a:bodyPr>
          <a:lstStyle/>
          <a:p>
            <a:pPr marL="342900" indent="-342900">
              <a:buFont typeface="+mj-lt"/>
              <a:buAutoNum type="arabicPeriod"/>
            </a:pPr>
            <a:r>
              <a:rPr lang="en-US" sz="1600" dirty="0">
                <a:solidFill>
                  <a:schemeClr val="accent1">
                    <a:lumMod val="75000"/>
                  </a:schemeClr>
                </a:solidFill>
              </a:rPr>
              <a:t>The first CQV Trusts were formed in 1540 where the poor people were granted welfare of “commonwealth” benefit of a CQV or simply an “estate” with which to live, work and to bequeath via a written will </a:t>
            </a:r>
          </a:p>
          <a:p>
            <a:pPr marL="342900" indent="-342900">
              <a:buFont typeface="+mj-lt"/>
              <a:buAutoNum type="arabicPeriod"/>
            </a:pPr>
            <a:endParaRPr lang="en-US" sz="1600" dirty="0">
              <a:solidFill>
                <a:schemeClr val="accent1">
                  <a:lumMod val="75000"/>
                </a:schemeClr>
              </a:solidFill>
            </a:endParaRPr>
          </a:p>
          <a:p>
            <a:pPr marL="342900" indent="-342900">
              <a:buFont typeface="+mj-lt"/>
              <a:buAutoNum type="arabicPeriod"/>
            </a:pPr>
            <a:r>
              <a:rPr lang="en-US" sz="1600" dirty="0">
                <a:solidFill>
                  <a:schemeClr val="accent1">
                    <a:lumMod val="75000"/>
                  </a:schemeClr>
                </a:solidFill>
              </a:rPr>
              <a:t>In 1666, through the Proof of Life Act, the poor that had </a:t>
            </a:r>
            <a:r>
              <a:rPr lang="en-US" sz="1600">
                <a:solidFill>
                  <a:schemeClr val="accent1">
                    <a:lumMod val="75000"/>
                  </a:schemeClr>
                </a:solidFill>
              </a:rPr>
              <a:t>not “proven</a:t>
            </a:r>
            <a:r>
              <a:rPr lang="en-US" sz="1600" dirty="0">
                <a:solidFill>
                  <a:schemeClr val="accent1">
                    <a:lumMod val="75000"/>
                  </a:schemeClr>
                </a:solidFill>
              </a:rPr>
              <a:t>” to Westminster that they were alive were disenfranchised, were to be declared “dead in law”,  lost, abandoned and their property managed in their absence. This act remains in force today and is the origin of the modern judge wearing black robes to honor the dead</a:t>
            </a:r>
          </a:p>
          <a:p>
            <a:pPr marL="342900" indent="-342900">
              <a:buFont typeface="+mj-lt"/>
              <a:buAutoNum type="arabicPeriod"/>
            </a:pPr>
            <a:endParaRPr lang="en-US" sz="1600" dirty="0">
              <a:solidFill>
                <a:schemeClr val="accent1">
                  <a:lumMod val="75000"/>
                </a:schemeClr>
              </a:solidFill>
            </a:endParaRPr>
          </a:p>
          <a:p>
            <a:pPr marL="342900" indent="-342900">
              <a:buFont typeface="+mj-lt"/>
              <a:buAutoNum type="arabicPeriod"/>
            </a:pPr>
            <a:r>
              <a:rPr lang="en-US" sz="1600" dirty="0">
                <a:solidFill>
                  <a:schemeClr val="accent1">
                    <a:lumMod val="75000"/>
                  </a:schemeClr>
                </a:solidFill>
              </a:rPr>
              <a:t>In 1707 Proof of Life and CQV provisions were extended to such structures for corporate and other franchise purposes, which have remained a cornerstone of the global banking and financial control to this day</a:t>
            </a:r>
          </a:p>
        </p:txBody>
      </p:sp>
      <p:sp>
        <p:nvSpPr>
          <p:cNvPr id="6" name="TextBox 5">
            <a:extLst>
              <a:ext uri="{FF2B5EF4-FFF2-40B4-BE49-F238E27FC236}">
                <a16:creationId xmlns:a16="http://schemas.microsoft.com/office/drawing/2014/main" id="{DA5C3822-E5BC-B05F-F193-2BBF632216B4}"/>
              </a:ext>
            </a:extLst>
          </p:cNvPr>
          <p:cNvSpPr txBox="1"/>
          <p:nvPr/>
        </p:nvSpPr>
        <p:spPr>
          <a:xfrm>
            <a:off x="1117601" y="5902503"/>
            <a:ext cx="10101780" cy="646331"/>
          </a:xfrm>
          <a:prstGeom prst="rect">
            <a:avLst/>
          </a:prstGeom>
          <a:noFill/>
        </p:spPr>
        <p:txBody>
          <a:bodyPr wrap="squar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By 1837 if a person under a CQV Estate did not make a proper will, then such property would be granted to the executors and administrators</a:t>
            </a:r>
          </a:p>
        </p:txBody>
      </p:sp>
    </p:spTree>
    <p:extLst>
      <p:ext uri="{BB962C8B-B14F-4D97-AF65-F5344CB8AC3E}">
        <p14:creationId xmlns:p14="http://schemas.microsoft.com/office/powerpoint/2010/main" val="1864711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a:extLst>
              <a:ext uri="{FF2B5EF4-FFF2-40B4-BE49-F238E27FC236}">
                <a16:creationId xmlns:a16="http://schemas.microsoft.com/office/drawing/2014/main" id="{AEF4B373-632B-B674-732D-B39139AF60A1}"/>
              </a:ext>
            </a:extLst>
          </p:cNvPr>
          <p:cNvSpPr/>
          <p:nvPr/>
        </p:nvSpPr>
        <p:spPr>
          <a:xfrm>
            <a:off x="524166" y="5505504"/>
            <a:ext cx="10856848" cy="720164"/>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extLst>
              <a:ext uri="{FF2B5EF4-FFF2-40B4-BE49-F238E27FC236}">
                <a16:creationId xmlns:a16="http://schemas.microsoft.com/office/drawing/2014/main" id="{4C55BE5F-CA7E-D137-CA13-8FEFA946283F}"/>
              </a:ext>
            </a:extLst>
          </p:cNvPr>
          <p:cNvSpPr/>
          <p:nvPr/>
        </p:nvSpPr>
        <p:spPr>
          <a:xfrm>
            <a:off x="524166" y="1222274"/>
            <a:ext cx="10856848" cy="1330539"/>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b="1" dirty="0">
                <a:solidFill>
                  <a:schemeClr val="accent1">
                    <a:lumMod val="75000"/>
                  </a:schemeClr>
                </a:solidFill>
              </a:rPr>
              <a:t>Cestui Que Vie Trust (</a:t>
            </a:r>
            <a:r>
              <a:rPr lang="en-US" sz="2800" b="1" dirty="0" err="1">
                <a:solidFill>
                  <a:schemeClr val="accent1">
                    <a:lumMod val="75000"/>
                  </a:schemeClr>
                </a:solidFill>
              </a:rPr>
              <a:t>cont</a:t>
            </a:r>
            <a:r>
              <a:rPr lang="en-US" sz="2800" b="1" dirty="0">
                <a:solidFill>
                  <a:schemeClr val="accent1">
                    <a:lumMod val="75000"/>
                  </a:schemeClr>
                </a:solidFill>
              </a:rPr>
              <a:t>…)</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D66AFAAA-9123-47E0-7930-E91319AB4AA8}"/>
              </a:ext>
            </a:extLst>
          </p:cNvPr>
          <p:cNvSpPr txBox="1"/>
          <p:nvPr/>
        </p:nvSpPr>
        <p:spPr>
          <a:xfrm>
            <a:off x="524166" y="1352497"/>
            <a:ext cx="10695214" cy="1200329"/>
          </a:xfrm>
          <a:prstGeom prst="rect">
            <a:avLst/>
          </a:prstGeom>
          <a:noFill/>
        </p:spPr>
        <p:txBody>
          <a:bodyPr wrap="square" rtlCol="0">
            <a:spAutoFit/>
          </a:bodyPr>
          <a:lstStyle/>
          <a:p>
            <a:pPr algn="ctr"/>
            <a:r>
              <a:rPr lang="en-US" b="1" dirty="0">
                <a:solidFill>
                  <a:schemeClr val="accent1">
                    <a:lumMod val="75000"/>
                  </a:schemeClr>
                </a:solidFill>
                <a:latin typeface="APPLE CHANCERY" panose="03020702040506060504" pitchFamily="66" charset="-79"/>
                <a:cs typeface="APPLE CHANCERY" panose="03020702040506060504" pitchFamily="66" charset="-79"/>
              </a:rPr>
              <a:t>In </a:t>
            </a:r>
            <a:r>
              <a:rPr lang="en-US" dirty="0">
                <a:solidFill>
                  <a:schemeClr val="bg1"/>
                </a:solidFill>
                <a:latin typeface="Apple Chancery" panose="03020702040506060504" pitchFamily="66" charset="-79"/>
                <a:cs typeface="Apple Chancery" panose="03020702040506060504" pitchFamily="66" charset="-79"/>
              </a:rPr>
              <a:t>1815 with the bankruptcy of the Crown and Bank of England by the Rothschilds, CQV Trusts of the United Kingdom became assets placed in private banks, becoming “Private Trusts” of “Fide Commissary Trusts” administered by commissioners (guardians). These are considered “Secret Trusts” whose existence does not need to be divulged</a:t>
            </a:r>
          </a:p>
        </p:txBody>
      </p:sp>
      <p:sp>
        <p:nvSpPr>
          <p:cNvPr id="4" name="TextBox 3">
            <a:extLst>
              <a:ext uri="{FF2B5EF4-FFF2-40B4-BE49-F238E27FC236}">
                <a16:creationId xmlns:a16="http://schemas.microsoft.com/office/drawing/2014/main" id="{610FCC80-6074-565E-1558-259F455BB98C}"/>
              </a:ext>
            </a:extLst>
          </p:cNvPr>
          <p:cNvSpPr txBox="1"/>
          <p:nvPr/>
        </p:nvSpPr>
        <p:spPr>
          <a:xfrm>
            <a:off x="609600" y="2626645"/>
            <a:ext cx="10972800" cy="2800767"/>
          </a:xfrm>
          <a:prstGeom prst="rect">
            <a:avLst/>
          </a:prstGeom>
          <a:noFill/>
        </p:spPr>
        <p:txBody>
          <a:bodyPr wrap="square" rtlCol="0">
            <a:spAutoFit/>
          </a:bodyPr>
          <a:lstStyle/>
          <a:p>
            <a:pPr marL="342900" indent="-342900">
              <a:buFont typeface="+mj-lt"/>
              <a:buAutoNum type="arabicPeriod"/>
            </a:pPr>
            <a:r>
              <a:rPr lang="en-US" sz="1600" dirty="0">
                <a:solidFill>
                  <a:schemeClr val="accent1">
                    <a:lumMod val="75000"/>
                  </a:schemeClr>
                </a:solidFill>
              </a:rPr>
              <a:t>From 1917 through the Sedition and Trading with the Enemy Acts in the US and UK, citizens of the Commonwealth and US effectively became “enemies of the state” and ”aliens” converting the Secret Trusts to “Foreign Situs (private international) Trusts”</a:t>
            </a:r>
          </a:p>
          <a:p>
            <a:pPr marL="342900" indent="-342900">
              <a:buFont typeface="+mj-lt"/>
              <a:buAutoNum type="arabicPeriod"/>
            </a:pPr>
            <a:r>
              <a:rPr lang="en-US" sz="1600" dirty="0">
                <a:solidFill>
                  <a:schemeClr val="accent1">
                    <a:lumMod val="75000"/>
                  </a:schemeClr>
                </a:solidFill>
              </a:rPr>
              <a:t>In 1931 the Vatican created the Bank of International Settlements for the control of claimed property worldwide. Central banks were installed as administrators of the CQV Trust system</a:t>
            </a:r>
          </a:p>
          <a:p>
            <a:pPr marL="342900" indent="-342900">
              <a:buFont typeface="+mj-lt"/>
              <a:buAutoNum type="arabicPeriod"/>
            </a:pPr>
            <a:r>
              <a:rPr lang="en-US" sz="1600" dirty="0">
                <a:solidFill>
                  <a:schemeClr val="accent1">
                    <a:lumMod val="75000"/>
                  </a:schemeClr>
                </a:solidFill>
              </a:rPr>
              <a:t>Since 1933 when a child is born in State (Estate), 3 CQV Trusts are created on presumptions designed to deny the child forever any rights of Real Property, any Rights as a Free Person and any Rights to be known as man or woman rather than a creature or animal, by claiming ownership of their Soul or Spirit. </a:t>
            </a:r>
          </a:p>
          <a:p>
            <a:pPr marL="342900" indent="-342900">
              <a:buFont typeface="+mj-lt"/>
              <a:buAutoNum type="arabicPeriod"/>
            </a:pPr>
            <a:r>
              <a:rPr lang="en-US" sz="1600" dirty="0">
                <a:solidFill>
                  <a:schemeClr val="accent1">
                    <a:lumMod val="75000"/>
                  </a:schemeClr>
                </a:solidFill>
              </a:rPr>
              <a:t>A baby is claimed as chattel to the Estate, a slave baby contract is created through deceitful means by tricking the parents to signing it away on the live birth record, which is a promissory note, converted into a slave bond and sold to a private reserve bank, the bank then owns the child. </a:t>
            </a:r>
          </a:p>
        </p:txBody>
      </p:sp>
      <p:sp>
        <p:nvSpPr>
          <p:cNvPr id="6" name="TextBox 5">
            <a:extLst>
              <a:ext uri="{FF2B5EF4-FFF2-40B4-BE49-F238E27FC236}">
                <a16:creationId xmlns:a16="http://schemas.microsoft.com/office/drawing/2014/main" id="{DA5C3822-E5BC-B05F-F193-2BBF632216B4}"/>
              </a:ext>
            </a:extLst>
          </p:cNvPr>
          <p:cNvSpPr txBox="1"/>
          <p:nvPr/>
        </p:nvSpPr>
        <p:spPr>
          <a:xfrm>
            <a:off x="1117600" y="5579336"/>
            <a:ext cx="10101780" cy="646331"/>
          </a:xfrm>
          <a:prstGeom prst="rect">
            <a:avLst/>
          </a:prstGeom>
          <a:noFill/>
        </p:spPr>
        <p:txBody>
          <a:bodyPr wrap="squar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When a promissory note reaches maturity at age of 7, the bank cannot seize the child, so a maritime lien is issued to “salvage” the lost property, then monetized as currency issued against the CQV Trust</a:t>
            </a:r>
          </a:p>
        </p:txBody>
      </p:sp>
    </p:spTree>
    <p:extLst>
      <p:ext uri="{BB962C8B-B14F-4D97-AF65-F5344CB8AC3E}">
        <p14:creationId xmlns:p14="http://schemas.microsoft.com/office/powerpoint/2010/main" val="2573958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9E17C0B8-80D5-D7EB-6644-0247C6FB200E}"/>
              </a:ext>
            </a:extLst>
          </p:cNvPr>
          <p:cNvSpPr/>
          <p:nvPr/>
        </p:nvSpPr>
        <p:spPr>
          <a:xfrm>
            <a:off x="484532" y="4750755"/>
            <a:ext cx="11010781" cy="1388788"/>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b="1" dirty="0">
                <a:solidFill>
                  <a:schemeClr val="accent5">
                    <a:lumMod val="50000"/>
                  </a:schemeClr>
                </a:solidFill>
              </a:rPr>
              <a:t>Cestui Que Vie Trust (</a:t>
            </a:r>
            <a:r>
              <a:rPr lang="en-US" sz="2800" b="1" dirty="0" err="1">
                <a:solidFill>
                  <a:schemeClr val="accent5">
                    <a:lumMod val="50000"/>
                  </a:schemeClr>
                </a:solidFill>
              </a:rPr>
              <a:t>cont</a:t>
            </a:r>
            <a:r>
              <a:rPr lang="en-US" sz="2800" b="1" dirty="0">
                <a:solidFill>
                  <a:schemeClr val="accent5">
                    <a:lumMod val="50000"/>
                  </a:schemeClr>
                </a:solidFill>
              </a:rPr>
              <a:t>…)</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6AAC04BB-002E-542A-E984-E29D8B1C077F}"/>
              </a:ext>
            </a:extLst>
          </p:cNvPr>
          <p:cNvSpPr txBox="1"/>
          <p:nvPr/>
        </p:nvSpPr>
        <p:spPr>
          <a:xfrm>
            <a:off x="484533" y="1180831"/>
            <a:ext cx="11215765" cy="3816429"/>
          </a:xfrm>
          <a:prstGeom prst="rect">
            <a:avLst/>
          </a:prstGeom>
          <a:noFill/>
        </p:spPr>
        <p:txBody>
          <a:bodyPr wrap="square" rtlCol="0">
            <a:spAutoFit/>
          </a:bodyPr>
          <a:lstStyle/>
          <a:p>
            <a:pPr marL="342900" indent="-342900">
              <a:buFont typeface="+mj-lt"/>
              <a:buAutoNum type="arabicPeriod"/>
            </a:pPr>
            <a:r>
              <a:rPr lang="en-US" sz="1600" dirty="0">
                <a:solidFill>
                  <a:schemeClr val="accent1">
                    <a:lumMod val="75000"/>
                  </a:schemeClr>
                </a:solidFill>
              </a:rPr>
              <a:t>Each CQV issued since 1933 represents one of the 3 Crowns of the Vatican representing the 3 claims of property of the Vatican being Real Property, Personal Property, Ecclesiastical Property  and denying any rights to men and women other than those chosen as loyal to the Society</a:t>
            </a:r>
          </a:p>
          <a:p>
            <a:pPr marL="342900" indent="-342900">
              <a:buFont typeface="+mj-lt"/>
              <a:buAutoNum type="arabicPeriod"/>
            </a:pPr>
            <a:endParaRPr lang="en-US" sz="1600" dirty="0">
              <a:solidFill>
                <a:schemeClr val="accent1">
                  <a:lumMod val="75000"/>
                </a:schemeClr>
              </a:solidFill>
            </a:endParaRPr>
          </a:p>
          <a:p>
            <a:pPr marL="342900" indent="-342900">
              <a:buFont typeface="+mj-lt"/>
              <a:buAutoNum type="arabicPeriod"/>
            </a:pPr>
            <a:r>
              <a:rPr lang="en-US" sz="1600" dirty="0">
                <a:solidFill>
                  <a:schemeClr val="accent1">
                    <a:lumMod val="75000"/>
                  </a:schemeClr>
                </a:solidFill>
              </a:rPr>
              <a:t>The 3 CQV Trusts correspond to exactly the 3 forms of law available to the Bar Association Courts. The 1</a:t>
            </a:r>
            <a:r>
              <a:rPr lang="en-US" sz="1600" baseline="30000" dirty="0">
                <a:solidFill>
                  <a:schemeClr val="accent1">
                    <a:lumMod val="75000"/>
                  </a:schemeClr>
                </a:solidFill>
              </a:rPr>
              <a:t>st</a:t>
            </a:r>
            <a:r>
              <a:rPr lang="en-US" sz="1600" dirty="0">
                <a:solidFill>
                  <a:schemeClr val="accent1">
                    <a:lumMod val="75000"/>
                  </a:schemeClr>
                </a:solidFill>
              </a:rPr>
              <a:t> being Commercial Law, the 2</a:t>
            </a:r>
            <a:r>
              <a:rPr lang="en-US" sz="1600" baseline="30000" dirty="0">
                <a:solidFill>
                  <a:schemeClr val="accent1">
                    <a:lumMod val="75000"/>
                  </a:schemeClr>
                </a:solidFill>
              </a:rPr>
              <a:t>nd</a:t>
            </a:r>
            <a:r>
              <a:rPr lang="en-US" sz="1600" dirty="0">
                <a:solidFill>
                  <a:schemeClr val="accent1">
                    <a:lumMod val="75000"/>
                  </a:schemeClr>
                </a:solidFill>
              </a:rPr>
              <a:t> Maritime and Trust Law, the 3</a:t>
            </a:r>
            <a:r>
              <a:rPr lang="en-US" sz="1600" baseline="30000" dirty="0">
                <a:solidFill>
                  <a:schemeClr val="accent1">
                    <a:lumMod val="75000"/>
                  </a:schemeClr>
                </a:solidFill>
              </a:rPr>
              <a:t>rd</a:t>
            </a:r>
            <a:r>
              <a:rPr lang="en-US" sz="1600" dirty="0">
                <a:solidFill>
                  <a:schemeClr val="accent1">
                    <a:lumMod val="75000"/>
                  </a:schemeClr>
                </a:solidFill>
              </a:rPr>
              <a:t> being Talmudic and Roman Law</a:t>
            </a:r>
          </a:p>
          <a:p>
            <a:pPr marL="342900" indent="-342900">
              <a:buFont typeface="+mj-lt"/>
              <a:buAutoNum type="arabicPeriod"/>
            </a:pPr>
            <a:endParaRPr lang="en-US" sz="1600" dirty="0">
              <a:solidFill>
                <a:schemeClr val="accent1">
                  <a:lumMod val="75000"/>
                </a:schemeClr>
              </a:solidFill>
            </a:endParaRPr>
          </a:p>
          <a:p>
            <a:pPr marL="342900" indent="-342900">
              <a:buFont typeface="+mj-lt"/>
              <a:buAutoNum type="arabicPeriod"/>
            </a:pPr>
            <a:r>
              <a:rPr lang="en-US" sz="1600" dirty="0">
                <a:solidFill>
                  <a:schemeClr val="accent1">
                    <a:lumMod val="75000"/>
                  </a:schemeClr>
                </a:solidFill>
              </a:rPr>
              <a:t>Birth Certificates issued signify the holder as a pauper and Roman Slave. It has no direct relationship to the private secret trusts controlled by the banking network and cannot be used to force the disclosure of the existence of these secret trusts, and as claimed private property of the banks, cannot be directly claimed or used</a:t>
            </a:r>
          </a:p>
          <a:p>
            <a:pPr marL="342900" indent="-342900">
              <a:buFont typeface="+mj-lt"/>
              <a:buAutoNum type="arabicPeriod"/>
            </a:pPr>
            <a:endParaRPr lang="en-US" sz="1600" dirty="0">
              <a:solidFill>
                <a:schemeClr val="accent1">
                  <a:lumMod val="75000"/>
                </a:schemeClr>
              </a:solidFill>
            </a:endParaRPr>
          </a:p>
          <a:p>
            <a:pPr marL="342900" indent="-342900">
              <a:buFont typeface="+mj-lt"/>
              <a:buAutoNum type="arabicPeriod"/>
            </a:pPr>
            <a:r>
              <a:rPr lang="en-US" sz="1600" dirty="0">
                <a:solidFill>
                  <a:schemeClr val="accent1">
                    <a:lumMod val="75000"/>
                  </a:schemeClr>
                </a:solidFill>
              </a:rPr>
              <a:t>These trusts are  formed on multiple presumptions of law including the claimed ownership of the name, body and souls of infants, men and women; hence, every man and woman has the right to rebuke and reject such false presumptions</a:t>
            </a:r>
          </a:p>
          <a:p>
            <a:pPr marL="342900" indent="-342900">
              <a:buFont typeface="+mj-lt"/>
              <a:buAutoNum type="arabicPeriod"/>
            </a:pPr>
            <a:endParaRPr lang="en-US" sz="1600" dirty="0">
              <a:solidFill>
                <a:schemeClr val="accent1">
                  <a:lumMod val="75000"/>
                </a:schemeClr>
              </a:solidFill>
            </a:endParaRPr>
          </a:p>
          <a:p>
            <a:pPr marL="342900" indent="-342900">
              <a:buFont typeface="+mj-lt"/>
              <a:buAutoNum type="arabicPeriod"/>
            </a:pPr>
            <a:endParaRPr lang="en-US" dirty="0">
              <a:solidFill>
                <a:schemeClr val="accent1">
                  <a:lumMod val="75000"/>
                </a:schemeClr>
              </a:solidFill>
            </a:endParaRPr>
          </a:p>
        </p:txBody>
      </p:sp>
      <p:sp>
        <p:nvSpPr>
          <p:cNvPr id="4" name="TextBox 3">
            <a:extLst>
              <a:ext uri="{FF2B5EF4-FFF2-40B4-BE49-F238E27FC236}">
                <a16:creationId xmlns:a16="http://schemas.microsoft.com/office/drawing/2014/main" id="{5C6951A0-FCFF-0CB2-5468-AD4C54FC24F6}"/>
              </a:ext>
            </a:extLst>
          </p:cNvPr>
          <p:cNvSpPr txBox="1"/>
          <p:nvPr/>
        </p:nvSpPr>
        <p:spPr>
          <a:xfrm>
            <a:off x="562303" y="4844984"/>
            <a:ext cx="10791460" cy="1200329"/>
          </a:xfrm>
          <a:prstGeom prst="rect">
            <a:avLst/>
          </a:prstGeom>
          <a:noFill/>
        </p:spPr>
        <p:txBody>
          <a:bodyPr wrap="squar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When a man or woman makes clear their Live Born Record and claim over their own name, body, mind, soul with a perfected Will and Testament, any CQV Trust based on false presumptions ceases to have any property. Any Administrator or Executor that refuses to dissolve a CQV Trust upon a person establishing their status and competence is guilty of fraud and breach of fiduciary duties requiring their immediate removal</a:t>
            </a:r>
          </a:p>
        </p:txBody>
      </p:sp>
    </p:spTree>
    <p:extLst>
      <p:ext uri="{BB962C8B-B14F-4D97-AF65-F5344CB8AC3E}">
        <p14:creationId xmlns:p14="http://schemas.microsoft.com/office/powerpoint/2010/main" val="1463500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3" name="Picture 2">
            <a:extLst>
              <a:ext uri="{FF2B5EF4-FFF2-40B4-BE49-F238E27FC236}">
                <a16:creationId xmlns:a16="http://schemas.microsoft.com/office/drawing/2014/main" id="{C4B0A95C-DD7D-7D4E-FE64-2F5825DB83A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69333" y="1671066"/>
            <a:ext cx="11836400" cy="4716069"/>
          </a:xfrm>
          <a:prstGeom prst="rect">
            <a:avLst/>
          </a:prstGeom>
        </p:spPr>
      </p:pic>
      <p:sp>
        <p:nvSpPr>
          <p:cNvPr id="4" name="TextBox 3">
            <a:extLst>
              <a:ext uri="{FF2B5EF4-FFF2-40B4-BE49-F238E27FC236}">
                <a16:creationId xmlns:a16="http://schemas.microsoft.com/office/drawing/2014/main" id="{506B74BB-3D7D-DCDB-6276-AA7CD88E0F27}"/>
              </a:ext>
            </a:extLst>
          </p:cNvPr>
          <p:cNvSpPr txBox="1"/>
          <p:nvPr/>
        </p:nvSpPr>
        <p:spPr>
          <a:xfrm>
            <a:off x="3003839" y="3091507"/>
            <a:ext cx="5801588" cy="1200329"/>
          </a:xfrm>
          <a:prstGeom prst="rect">
            <a:avLst/>
          </a:prstGeom>
          <a:noFill/>
        </p:spPr>
        <p:txBody>
          <a:bodyPr wrap="none" rtlCol="0">
            <a:spAutoFit/>
          </a:bodyPr>
          <a:lstStyle/>
          <a:p>
            <a:pPr algn="ctr"/>
            <a:r>
              <a:rPr lang="en-US" sz="3600" dirty="0">
                <a:solidFill>
                  <a:schemeClr val="accent1">
                    <a:lumMod val="75000"/>
                  </a:schemeClr>
                </a:solidFill>
                <a:latin typeface="Apple Chancery" panose="03020702040506060504" pitchFamily="66" charset="-79"/>
                <a:cs typeface="Apple Chancery" panose="03020702040506060504" pitchFamily="66" charset="-79"/>
              </a:rPr>
              <a:t>Cestui Que Vie Trust &amp;</a:t>
            </a:r>
          </a:p>
          <a:p>
            <a:pPr algn="ctr"/>
            <a:r>
              <a:rPr lang="en-US" sz="3600" dirty="0">
                <a:solidFill>
                  <a:schemeClr val="accent1">
                    <a:lumMod val="75000"/>
                  </a:schemeClr>
                </a:solidFill>
                <a:latin typeface="Apple Chancery" panose="03020702040506060504" pitchFamily="66" charset="-79"/>
                <a:cs typeface="Apple Chancery" panose="03020702040506060504" pitchFamily="66" charset="-79"/>
              </a:rPr>
              <a:t>Settlement (Birth) Certificate</a:t>
            </a:r>
          </a:p>
        </p:txBody>
      </p:sp>
    </p:spTree>
    <p:extLst>
      <p:ext uri="{BB962C8B-B14F-4D97-AF65-F5344CB8AC3E}">
        <p14:creationId xmlns:p14="http://schemas.microsoft.com/office/powerpoint/2010/main" val="1315876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a:extLst>
              <a:ext uri="{FF2B5EF4-FFF2-40B4-BE49-F238E27FC236}">
                <a16:creationId xmlns:a16="http://schemas.microsoft.com/office/drawing/2014/main" id="{3C6989EA-C680-AC7E-ECB1-26BCEA1ED5DB}"/>
              </a:ext>
            </a:extLst>
          </p:cNvPr>
          <p:cNvSpPr/>
          <p:nvPr/>
        </p:nvSpPr>
        <p:spPr>
          <a:xfrm>
            <a:off x="479782" y="5631612"/>
            <a:ext cx="11010781" cy="755524"/>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C3856A0F-EBFC-F40E-9F5A-9245B583D709}"/>
              </a:ext>
            </a:extLst>
          </p:cNvPr>
          <p:cNvSpPr/>
          <p:nvPr/>
        </p:nvSpPr>
        <p:spPr>
          <a:xfrm>
            <a:off x="589483" y="1075523"/>
            <a:ext cx="11010781" cy="1176589"/>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b="1" dirty="0">
                <a:solidFill>
                  <a:schemeClr val="accent1">
                    <a:lumMod val="75000"/>
                  </a:schemeClr>
                </a:solidFill>
              </a:rPr>
              <a:t>Cestui Que Vie &amp; Settlement (Birth) Certificate</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BCF62FA6-F335-7482-DE4D-08C557D966E7}"/>
              </a:ext>
            </a:extLst>
          </p:cNvPr>
          <p:cNvSpPr txBox="1"/>
          <p:nvPr/>
        </p:nvSpPr>
        <p:spPr>
          <a:xfrm>
            <a:off x="694187" y="1162110"/>
            <a:ext cx="10796376" cy="923330"/>
          </a:xfrm>
          <a:prstGeom prst="rect">
            <a:avLst/>
          </a:prstGeom>
          <a:noFill/>
        </p:spPr>
        <p:txBody>
          <a:bodyPr wrap="squar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A Settlement Certificate, also known as a “Birth Certificate” since 1836, is an official document possessing multiple legal functions and “states” under the central presumption that those against whom such instruments are issued are a form of “property” and bonded servant (slave) to Western-Roman and private Banking interests</a:t>
            </a:r>
          </a:p>
        </p:txBody>
      </p:sp>
      <p:sp>
        <p:nvSpPr>
          <p:cNvPr id="4" name="TextBox 3">
            <a:extLst>
              <a:ext uri="{FF2B5EF4-FFF2-40B4-BE49-F238E27FC236}">
                <a16:creationId xmlns:a16="http://schemas.microsoft.com/office/drawing/2014/main" id="{26158EA7-7E5A-296F-EE78-44E3090BC134}"/>
              </a:ext>
            </a:extLst>
          </p:cNvPr>
          <p:cNvSpPr txBox="1"/>
          <p:nvPr/>
        </p:nvSpPr>
        <p:spPr>
          <a:xfrm>
            <a:off x="382442" y="2488821"/>
            <a:ext cx="5712432" cy="2769989"/>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chemeClr val="accent1">
                    <a:lumMod val="75000"/>
                  </a:schemeClr>
                </a:solidFill>
              </a:rPr>
              <a:t>Certificate of Title to Cestui Que Vie Use of Person</a:t>
            </a:r>
          </a:p>
          <a:p>
            <a:pPr marL="742950" lvl="1" indent="-285750">
              <a:buFont typeface="Arial" panose="020B0604020202020204" pitchFamily="34" charset="0"/>
              <a:buChar char="•"/>
            </a:pPr>
            <a:r>
              <a:rPr lang="en-US" sz="1200" dirty="0">
                <a:solidFill>
                  <a:schemeClr val="accent1">
                    <a:lumMod val="75000"/>
                  </a:schemeClr>
                </a:solidFill>
              </a:rPr>
              <a:t>Recognition of States claim of ownership of Person</a:t>
            </a:r>
          </a:p>
          <a:p>
            <a:pPr marL="742950" lvl="1" indent="-285750">
              <a:buFont typeface="Arial" panose="020B0604020202020204" pitchFamily="34" charset="0"/>
              <a:buChar char="•"/>
            </a:pPr>
            <a:r>
              <a:rPr lang="en-US" sz="1200" dirty="0">
                <a:solidFill>
                  <a:schemeClr val="accent1">
                    <a:lumMod val="75000"/>
                  </a:schemeClr>
                </a:solidFill>
              </a:rPr>
              <a:t>The man or woman or new born has “beneficial use” of the name</a:t>
            </a:r>
          </a:p>
          <a:p>
            <a:pPr marL="742950" lvl="1" indent="-285750">
              <a:buFont typeface="Arial" panose="020B0604020202020204" pitchFamily="34" charset="0"/>
              <a:buChar char="•"/>
            </a:pPr>
            <a:r>
              <a:rPr lang="en-US" sz="1200" dirty="0">
                <a:solidFill>
                  <a:schemeClr val="accent1">
                    <a:lumMod val="75000"/>
                  </a:schemeClr>
                </a:solidFill>
              </a:rPr>
              <a:t>Proves Cestui Que Vie Trust in place</a:t>
            </a:r>
          </a:p>
          <a:p>
            <a:pPr marL="285750" indent="-285750">
              <a:buFont typeface="Arial" panose="020B0604020202020204" pitchFamily="34" charset="0"/>
              <a:buChar char="•"/>
            </a:pPr>
            <a:r>
              <a:rPr lang="en-US" b="1" dirty="0">
                <a:solidFill>
                  <a:schemeClr val="accent1">
                    <a:lumMod val="75000"/>
                  </a:schemeClr>
                </a:solidFill>
              </a:rPr>
              <a:t>Certificate of Title to Property</a:t>
            </a:r>
          </a:p>
          <a:p>
            <a:pPr marL="742950" lvl="1" indent="-285750">
              <a:buFont typeface="Arial" panose="020B0604020202020204" pitchFamily="34" charset="0"/>
              <a:buChar char="•"/>
            </a:pPr>
            <a:r>
              <a:rPr lang="en-US" sz="1200" dirty="0">
                <a:solidFill>
                  <a:schemeClr val="accent1">
                    <a:lumMod val="75000"/>
                  </a:schemeClr>
                </a:solidFill>
              </a:rPr>
              <a:t>Proof that the name is property </a:t>
            </a:r>
          </a:p>
          <a:p>
            <a:pPr marL="742950" lvl="1" indent="-285750">
              <a:buFont typeface="Arial" panose="020B0604020202020204" pitchFamily="34" charset="0"/>
              <a:buChar char="•"/>
            </a:pPr>
            <a:r>
              <a:rPr lang="en-US" sz="1200" dirty="0">
                <a:solidFill>
                  <a:schemeClr val="accent1">
                    <a:lumMod val="75000"/>
                  </a:schemeClr>
                </a:solidFill>
              </a:rPr>
              <a:t>The man, woman, or new born treated as property</a:t>
            </a:r>
          </a:p>
          <a:p>
            <a:pPr marL="742950" lvl="1" indent="-285750">
              <a:buFont typeface="Arial" panose="020B0604020202020204" pitchFamily="34" charset="0"/>
              <a:buChar char="•"/>
            </a:pPr>
            <a:r>
              <a:rPr lang="en-US" sz="1200" dirty="0">
                <a:solidFill>
                  <a:schemeClr val="accent1">
                    <a:lumMod val="75000"/>
                  </a:schemeClr>
                </a:solidFill>
              </a:rPr>
              <a:t>No longer a living man/woman/new born subject to True Rule of Law</a:t>
            </a:r>
          </a:p>
          <a:p>
            <a:pPr marL="285750" indent="-285750">
              <a:buFont typeface="Arial" panose="020B0604020202020204" pitchFamily="34" charset="0"/>
              <a:buChar char="•"/>
            </a:pPr>
            <a:r>
              <a:rPr lang="en-US" b="1" dirty="0">
                <a:solidFill>
                  <a:schemeClr val="accent1">
                    <a:lumMod val="75000"/>
                  </a:schemeClr>
                </a:solidFill>
              </a:rPr>
              <a:t>Certificate of Deposit and Bailment (Custody)</a:t>
            </a:r>
          </a:p>
          <a:p>
            <a:pPr marL="742950" lvl="1" indent="-285750">
              <a:buFont typeface="Arial" panose="020B0604020202020204" pitchFamily="34" charset="0"/>
              <a:buChar char="•"/>
            </a:pPr>
            <a:r>
              <a:rPr lang="en-US" sz="1200" dirty="0">
                <a:solidFill>
                  <a:schemeClr val="accent1">
                    <a:lumMod val="75000"/>
                  </a:schemeClr>
                </a:solidFill>
              </a:rPr>
              <a:t>Proof a transaction has taken place, newborn no longer “owned” by the parents</a:t>
            </a:r>
          </a:p>
          <a:p>
            <a:pPr marL="742950" lvl="1" indent="-285750">
              <a:buFont typeface="Arial" panose="020B0604020202020204" pitchFamily="34" charset="0"/>
              <a:buChar char="•"/>
            </a:pPr>
            <a:r>
              <a:rPr lang="en-US" sz="1200" dirty="0">
                <a:solidFill>
                  <a:schemeClr val="accent1">
                    <a:lumMod val="75000"/>
                  </a:schemeClr>
                </a:solidFill>
              </a:rPr>
              <a:t>New born is in custody of the State as a “thing”, subject to jurisdiction of the courts having been registered (enrolled)</a:t>
            </a:r>
          </a:p>
        </p:txBody>
      </p:sp>
      <p:sp>
        <p:nvSpPr>
          <p:cNvPr id="6" name="TextBox 5">
            <a:extLst>
              <a:ext uri="{FF2B5EF4-FFF2-40B4-BE49-F238E27FC236}">
                <a16:creationId xmlns:a16="http://schemas.microsoft.com/office/drawing/2014/main" id="{31F2A60D-2B9E-AB41-FF32-3D1EB72BAD98}"/>
              </a:ext>
            </a:extLst>
          </p:cNvPr>
          <p:cNvSpPr txBox="1"/>
          <p:nvPr/>
        </p:nvSpPr>
        <p:spPr>
          <a:xfrm>
            <a:off x="5859458" y="2733506"/>
            <a:ext cx="6332542" cy="2123658"/>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chemeClr val="accent1">
                    <a:lumMod val="75000"/>
                  </a:schemeClr>
                </a:solidFill>
              </a:rPr>
              <a:t>Certificate of Second Class Citizenship </a:t>
            </a:r>
          </a:p>
          <a:p>
            <a:pPr marL="742950" lvl="1" indent="-285750">
              <a:buFont typeface="Arial" panose="020B0604020202020204" pitchFamily="34" charset="0"/>
              <a:buChar char="•"/>
            </a:pPr>
            <a:r>
              <a:rPr lang="en-US" sz="1200" dirty="0">
                <a:solidFill>
                  <a:schemeClr val="accent1">
                    <a:lumMod val="75000"/>
                  </a:schemeClr>
                </a:solidFill>
              </a:rPr>
              <a:t>Under Cestui Que Use of person</a:t>
            </a:r>
          </a:p>
          <a:p>
            <a:pPr marL="742950" lvl="1" indent="-285750">
              <a:buFont typeface="Arial" panose="020B0604020202020204" pitchFamily="34" charset="0"/>
              <a:buChar char="•"/>
            </a:pPr>
            <a:r>
              <a:rPr lang="en-US" sz="1200" dirty="0">
                <a:solidFill>
                  <a:schemeClr val="accent1">
                    <a:lumMod val="75000"/>
                  </a:schemeClr>
                </a:solidFill>
              </a:rPr>
              <a:t>New born not a Citizen, but a “2</a:t>
            </a:r>
            <a:r>
              <a:rPr lang="en-US" sz="1200" baseline="30000" dirty="0">
                <a:solidFill>
                  <a:schemeClr val="accent1">
                    <a:lumMod val="75000"/>
                  </a:schemeClr>
                </a:solidFill>
              </a:rPr>
              <a:t>nd</a:t>
            </a:r>
            <a:r>
              <a:rPr lang="en-US" sz="1200" dirty="0">
                <a:solidFill>
                  <a:schemeClr val="accent1">
                    <a:lumMod val="75000"/>
                  </a:schemeClr>
                </a:solidFill>
              </a:rPr>
              <a:t> class” citizen </a:t>
            </a:r>
          </a:p>
          <a:p>
            <a:pPr marL="742950" lvl="1" indent="-285750">
              <a:buFont typeface="Arial" panose="020B0604020202020204" pitchFamily="34" charset="0"/>
              <a:buChar char="•"/>
            </a:pPr>
            <a:r>
              <a:rPr lang="en-US" sz="1200" dirty="0">
                <a:solidFill>
                  <a:schemeClr val="accent1">
                    <a:lumMod val="75000"/>
                  </a:schemeClr>
                </a:solidFill>
              </a:rPr>
              <a:t>Not having full control over their body, mind, name or spirit</a:t>
            </a:r>
          </a:p>
          <a:p>
            <a:pPr marL="742950" lvl="1" indent="-285750">
              <a:buFont typeface="Arial" panose="020B0604020202020204" pitchFamily="34" charset="0"/>
              <a:buChar char="•"/>
            </a:pPr>
            <a:r>
              <a:rPr lang="en-US" sz="1200" dirty="0">
                <a:solidFill>
                  <a:schemeClr val="accent1">
                    <a:lumMod val="75000"/>
                  </a:schemeClr>
                </a:solidFill>
              </a:rPr>
              <a:t>All control claimed through the deceptive conduct of public officials</a:t>
            </a:r>
          </a:p>
          <a:p>
            <a:pPr marL="285750" indent="-285750">
              <a:buFont typeface="Arial" panose="020B0604020202020204" pitchFamily="34" charset="0"/>
              <a:buChar char="•"/>
            </a:pPr>
            <a:r>
              <a:rPr lang="en-US" b="1" dirty="0">
                <a:solidFill>
                  <a:schemeClr val="accent1">
                    <a:lumMod val="75000"/>
                  </a:schemeClr>
                </a:solidFill>
              </a:rPr>
              <a:t>Certificate of Bondage as Slave</a:t>
            </a:r>
          </a:p>
          <a:p>
            <a:pPr marL="742950" lvl="1" indent="-285750">
              <a:buFont typeface="Arial" panose="020B0604020202020204" pitchFamily="34" charset="0"/>
              <a:buChar char="•"/>
            </a:pPr>
            <a:r>
              <a:rPr lang="en-US" sz="1200" dirty="0">
                <a:solidFill>
                  <a:schemeClr val="accent1">
                    <a:lumMod val="75000"/>
                  </a:schemeClr>
                </a:solidFill>
              </a:rPr>
              <a:t>A man, woman, or new born as member of the poor, the paupers, the infants, idiots, lunatics, the “horned cattle”, beasts, humans, dispossessed, insolvent debtors and criminals, enemies of those who created mythical religious and legal texts to justify their exclusive positions as masters of a “planet of slaves”</a:t>
            </a:r>
          </a:p>
        </p:txBody>
      </p:sp>
      <p:sp>
        <p:nvSpPr>
          <p:cNvPr id="7" name="TextBox 6">
            <a:extLst>
              <a:ext uri="{FF2B5EF4-FFF2-40B4-BE49-F238E27FC236}">
                <a16:creationId xmlns:a16="http://schemas.microsoft.com/office/drawing/2014/main" id="{6D47545E-512C-3921-3CA3-4880F0BD4DFD}"/>
              </a:ext>
            </a:extLst>
          </p:cNvPr>
          <p:cNvSpPr txBox="1"/>
          <p:nvPr/>
        </p:nvSpPr>
        <p:spPr>
          <a:xfrm>
            <a:off x="382441" y="5682167"/>
            <a:ext cx="11331337" cy="646331"/>
          </a:xfrm>
          <a:prstGeom prst="rect">
            <a:avLst/>
          </a:prstGeom>
          <a:noFill/>
        </p:spPr>
        <p:txBody>
          <a:bodyPr wrap="squar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The term </a:t>
            </a:r>
            <a:r>
              <a:rPr lang="en-US" i="1" dirty="0">
                <a:solidFill>
                  <a:schemeClr val="bg1"/>
                </a:solidFill>
                <a:latin typeface="APPLE CHANCERY" panose="03020702040506060504" pitchFamily="66" charset="-79"/>
                <a:cs typeface="APPLE CHANCERY" panose="03020702040506060504" pitchFamily="66" charset="-79"/>
              </a:rPr>
              <a:t>“birth” </a:t>
            </a:r>
            <a:r>
              <a:rPr lang="en-US" dirty="0">
                <a:solidFill>
                  <a:schemeClr val="bg1"/>
                </a:solidFill>
                <a:latin typeface="Apple Chancery" panose="03020702040506060504" pitchFamily="66" charset="-79"/>
                <a:cs typeface="Apple Chancery" panose="03020702040506060504" pitchFamily="66" charset="-79"/>
              </a:rPr>
              <a:t>is a synonym of the Admiralty term </a:t>
            </a:r>
            <a:r>
              <a:rPr lang="en-US" i="1" dirty="0">
                <a:solidFill>
                  <a:schemeClr val="bg1"/>
                </a:solidFill>
                <a:latin typeface="APPLE CHANCERY" panose="03020702040506060504" pitchFamily="66" charset="-79"/>
                <a:cs typeface="APPLE CHANCERY" panose="03020702040506060504" pitchFamily="66" charset="-79"/>
              </a:rPr>
              <a:t>“berth” </a:t>
            </a:r>
            <a:r>
              <a:rPr lang="en-US" dirty="0">
                <a:solidFill>
                  <a:schemeClr val="bg1"/>
                </a:solidFill>
                <a:latin typeface="Apple Chancery" panose="03020702040506060504" pitchFamily="66" charset="-79"/>
                <a:cs typeface="Apple Chancery" panose="03020702040506060504" pitchFamily="66" charset="-79"/>
              </a:rPr>
              <a:t>from the late 1600s meaning “a fixed address, or position on a ship, or room in which the ship’s company mess resides, or a space for a vessel to moor (settle)”</a:t>
            </a:r>
          </a:p>
        </p:txBody>
      </p:sp>
    </p:spTree>
    <p:extLst>
      <p:ext uri="{BB962C8B-B14F-4D97-AF65-F5344CB8AC3E}">
        <p14:creationId xmlns:p14="http://schemas.microsoft.com/office/powerpoint/2010/main" val="1210335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D763A045-5EBA-EEB4-834F-BDA524E08099}"/>
              </a:ext>
            </a:extLst>
          </p:cNvPr>
          <p:cNvSpPr/>
          <p:nvPr/>
        </p:nvSpPr>
        <p:spPr>
          <a:xfrm>
            <a:off x="888552" y="6063969"/>
            <a:ext cx="11010781" cy="646332"/>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b="1" dirty="0">
                <a:solidFill>
                  <a:schemeClr val="accent1">
                    <a:lumMod val="75000"/>
                  </a:schemeClr>
                </a:solidFill>
              </a:rPr>
              <a:t>History of Cestui Que Vie &amp; Settlement (Birth) Certificate </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4" name="TextBox 3">
            <a:extLst>
              <a:ext uri="{FF2B5EF4-FFF2-40B4-BE49-F238E27FC236}">
                <a16:creationId xmlns:a16="http://schemas.microsoft.com/office/drawing/2014/main" id="{26158EA7-7E5A-296F-EE78-44E3090BC134}"/>
              </a:ext>
            </a:extLst>
          </p:cNvPr>
          <p:cNvSpPr txBox="1"/>
          <p:nvPr/>
        </p:nvSpPr>
        <p:spPr>
          <a:xfrm>
            <a:off x="350067" y="1217535"/>
            <a:ext cx="5712432" cy="4616648"/>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chemeClr val="accent1">
                    <a:lumMod val="75000"/>
                  </a:schemeClr>
                </a:solidFill>
              </a:rPr>
              <a:t>1535 Henry VIII and Venetian/Magyar Bankers Statures</a:t>
            </a:r>
          </a:p>
          <a:p>
            <a:pPr marL="742950" lvl="1" indent="-285750">
              <a:buFont typeface="Arial" panose="020B0604020202020204" pitchFamily="34" charset="0"/>
              <a:buChar char="•"/>
            </a:pPr>
            <a:r>
              <a:rPr lang="en-US" sz="1200" dirty="0">
                <a:solidFill>
                  <a:schemeClr val="accent1">
                    <a:lumMod val="75000"/>
                  </a:schemeClr>
                </a:solidFill>
              </a:rPr>
              <a:t>Seized property of the poor and common farmers under pretext they were “small religious estates” as well as “large religious estates”</a:t>
            </a:r>
          </a:p>
          <a:p>
            <a:pPr marL="742950" lvl="1" indent="-285750">
              <a:buFont typeface="Arial" panose="020B0604020202020204" pitchFamily="34" charset="0"/>
              <a:buChar char="•"/>
            </a:pPr>
            <a:r>
              <a:rPr lang="en-US" sz="1200" dirty="0">
                <a:solidFill>
                  <a:schemeClr val="accent1">
                    <a:lumMod val="75000"/>
                  </a:schemeClr>
                </a:solidFill>
              </a:rPr>
              <a:t>All property owned through “Estates” being Welfare Funds granted by the Crown to the Benefit of Use of Subjects, with the poor considered “Wards of the Estate”</a:t>
            </a:r>
          </a:p>
          <a:p>
            <a:pPr marL="742950" lvl="1" indent="-285750">
              <a:buFont typeface="Arial" panose="020B0604020202020204" pitchFamily="34" charset="0"/>
              <a:buChar char="•"/>
            </a:pPr>
            <a:r>
              <a:rPr lang="en-US" sz="1200" dirty="0">
                <a:solidFill>
                  <a:schemeClr val="accent1">
                    <a:lumMod val="75000"/>
                  </a:schemeClr>
                </a:solidFill>
              </a:rPr>
              <a:t>Reintroduced the “Custos </a:t>
            </a:r>
            <a:r>
              <a:rPr lang="en-US" sz="1200" dirty="0" err="1">
                <a:solidFill>
                  <a:schemeClr val="accent1">
                    <a:lumMod val="75000"/>
                  </a:schemeClr>
                </a:solidFill>
              </a:rPr>
              <a:t>Rotulorum</a:t>
            </a:r>
            <a:r>
              <a:rPr lang="en-US" sz="1200" dirty="0">
                <a:solidFill>
                  <a:schemeClr val="accent1">
                    <a:lumMod val="75000"/>
                  </a:schemeClr>
                </a:solidFill>
              </a:rPr>
              <a:t>” (Roman slave rolls) meaning literally “Keeper of the Slave Rolls” into every county to maintain records of the poor as slaves, continued to present day</a:t>
            </a:r>
            <a:endParaRPr lang="en-US" dirty="0">
              <a:solidFill>
                <a:schemeClr val="accent1">
                  <a:lumMod val="75000"/>
                </a:schemeClr>
              </a:solidFill>
            </a:endParaRPr>
          </a:p>
          <a:p>
            <a:pPr marL="285750" indent="-285750">
              <a:buFont typeface="Arial" panose="020B0604020202020204" pitchFamily="34" charset="0"/>
              <a:buChar char="•"/>
            </a:pPr>
            <a:r>
              <a:rPr lang="en-US" b="1" dirty="0">
                <a:solidFill>
                  <a:schemeClr val="accent1">
                    <a:lumMod val="75000"/>
                  </a:schemeClr>
                </a:solidFill>
              </a:rPr>
              <a:t>1547 Edward VI Issued New Statutes</a:t>
            </a:r>
          </a:p>
          <a:p>
            <a:pPr marL="742950" lvl="1" indent="-285750">
              <a:buFont typeface="Arial" panose="020B0604020202020204" pitchFamily="34" charset="0"/>
              <a:buChar char="•"/>
            </a:pPr>
            <a:r>
              <a:rPr lang="en-US" sz="1200" dirty="0">
                <a:solidFill>
                  <a:schemeClr val="accent1">
                    <a:lumMod val="75000"/>
                  </a:schemeClr>
                </a:solidFill>
              </a:rPr>
              <a:t>Forbid people considered poor from travelling, except for work</a:t>
            </a:r>
          </a:p>
          <a:p>
            <a:pPr marL="742950" lvl="1" indent="-285750">
              <a:buFont typeface="Arial" panose="020B0604020202020204" pitchFamily="34" charset="0"/>
              <a:buChar char="•"/>
            </a:pPr>
            <a:r>
              <a:rPr lang="en-US" sz="1200" dirty="0">
                <a:solidFill>
                  <a:schemeClr val="accent1">
                    <a:lumMod val="75000"/>
                  </a:schemeClr>
                </a:solidFill>
              </a:rPr>
              <a:t>All people, except the elite, now declared slaves to be gainfully employed in service to some lord or master, to be worked to death or if idle, seized, branded with a “V”, sold as a slave or exterminated</a:t>
            </a:r>
          </a:p>
          <a:p>
            <a:pPr marL="742950" lvl="1" indent="-285750">
              <a:buFont typeface="Arial" panose="020B0604020202020204" pitchFamily="34" charset="0"/>
              <a:buChar char="•"/>
            </a:pPr>
            <a:r>
              <a:rPr lang="en-US" sz="1200" dirty="0">
                <a:solidFill>
                  <a:schemeClr val="accent1">
                    <a:lumMod val="75000"/>
                  </a:schemeClr>
                </a:solidFill>
              </a:rPr>
              <a:t>Exception made for those who dedicated themselves to support the status quo, and become educated in the false texts, scriptures of the slave masters. Remains in force to present day</a:t>
            </a:r>
            <a:endParaRPr lang="en-US" dirty="0">
              <a:solidFill>
                <a:schemeClr val="accent1">
                  <a:lumMod val="75000"/>
                </a:schemeClr>
              </a:solidFill>
            </a:endParaRPr>
          </a:p>
          <a:p>
            <a:pPr marL="285750" indent="-285750">
              <a:buFont typeface="Arial" panose="020B0604020202020204" pitchFamily="34" charset="0"/>
              <a:buChar char="•"/>
            </a:pPr>
            <a:r>
              <a:rPr lang="en-US" b="1" dirty="0">
                <a:solidFill>
                  <a:schemeClr val="accent1">
                    <a:lumMod val="75000"/>
                  </a:schemeClr>
                </a:solidFill>
              </a:rPr>
              <a:t>1589 Queen Elizabeth I Issued Statutes</a:t>
            </a:r>
          </a:p>
          <a:p>
            <a:pPr marL="742950" lvl="1" indent="-285750">
              <a:buFont typeface="Arial" panose="020B0604020202020204" pitchFamily="34" charset="0"/>
              <a:buChar char="•"/>
            </a:pPr>
            <a:r>
              <a:rPr lang="en-US" sz="1200" dirty="0">
                <a:solidFill>
                  <a:schemeClr val="accent1">
                    <a:lumMod val="75000"/>
                  </a:schemeClr>
                </a:solidFill>
              </a:rPr>
              <a:t>Accelerated effect of “disenfranchisement” of land peasants into landless paupers by requiring peasants to gain local parish permission to erect a dwelling on their lord’s land as a “right”, thus swelling ranks of landless poor, or paupers available to be press-ganged into work</a:t>
            </a:r>
          </a:p>
          <a:p>
            <a:pPr marL="742950" lvl="1" indent="-285750">
              <a:buFont typeface="Arial" panose="020B0604020202020204" pitchFamily="34" charset="0"/>
              <a:buChar char="•"/>
            </a:pPr>
            <a:endParaRPr lang="en-US" sz="1200" dirty="0">
              <a:solidFill>
                <a:schemeClr val="accent1">
                  <a:lumMod val="75000"/>
                </a:schemeClr>
              </a:solidFill>
            </a:endParaRPr>
          </a:p>
        </p:txBody>
      </p:sp>
      <p:sp>
        <p:nvSpPr>
          <p:cNvPr id="6" name="TextBox 5">
            <a:extLst>
              <a:ext uri="{FF2B5EF4-FFF2-40B4-BE49-F238E27FC236}">
                <a16:creationId xmlns:a16="http://schemas.microsoft.com/office/drawing/2014/main" id="{31F2A60D-2B9E-AB41-FF32-3D1EB72BAD98}"/>
              </a:ext>
            </a:extLst>
          </p:cNvPr>
          <p:cNvSpPr txBox="1"/>
          <p:nvPr/>
        </p:nvSpPr>
        <p:spPr>
          <a:xfrm>
            <a:off x="6096000" y="1006932"/>
            <a:ext cx="5838497" cy="5262979"/>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chemeClr val="accent1">
                    <a:lumMod val="75000"/>
                  </a:schemeClr>
                </a:solidFill>
              </a:rPr>
              <a:t>Queen Elizabeth I (cont.)</a:t>
            </a:r>
          </a:p>
          <a:p>
            <a:pPr marL="742950" lvl="1" indent="-285750">
              <a:buFont typeface="Arial" panose="020B0604020202020204" pitchFamily="34" charset="0"/>
              <a:buChar char="•"/>
            </a:pPr>
            <a:r>
              <a:rPr lang="en-US" sz="1200" dirty="0">
                <a:solidFill>
                  <a:schemeClr val="accent1">
                    <a:lumMod val="75000"/>
                  </a:schemeClr>
                </a:solidFill>
              </a:rPr>
              <a:t>Begun to industrialize, hide franchise slavery with the introduction of “overseers” of the poor as the foremen over the slaves under a “cleric” of the parish and remaining children sold as sex slaves and workers as “apprentices”, not to improve conditions, but to “rebrand” slavery under the English model of commerce</a:t>
            </a:r>
          </a:p>
          <a:p>
            <a:pPr marL="742950" lvl="1" indent="-285750">
              <a:buFont typeface="Arial" panose="020B0604020202020204" pitchFamily="34" charset="0"/>
              <a:buChar char="•"/>
            </a:pPr>
            <a:r>
              <a:rPr lang="en-US" sz="1200" dirty="0">
                <a:solidFill>
                  <a:schemeClr val="accent1">
                    <a:lumMod val="75000"/>
                  </a:schemeClr>
                </a:solidFill>
              </a:rPr>
              <a:t>Introduced a new levy collected by Parishes called “Poor Rates” (now called Council Taxes) against wealthy property owners as “rent” for the use of the poor as slaves. The financial origin of Annuities 100 years later</a:t>
            </a:r>
          </a:p>
          <a:p>
            <a:pPr marL="285750" indent="-285750">
              <a:buFont typeface="Arial" panose="020B0604020202020204" pitchFamily="34" charset="0"/>
              <a:buChar char="•"/>
            </a:pPr>
            <a:r>
              <a:rPr lang="en-US" b="1" dirty="0">
                <a:solidFill>
                  <a:schemeClr val="accent1">
                    <a:lumMod val="75000"/>
                  </a:schemeClr>
                </a:solidFill>
              </a:rPr>
              <a:t>1662 Charles II Issued Statutes</a:t>
            </a:r>
          </a:p>
          <a:p>
            <a:pPr marL="742950" lvl="1" indent="-285750">
              <a:buFont typeface="Arial" panose="020B0604020202020204" pitchFamily="34" charset="0"/>
              <a:buChar char="•"/>
            </a:pPr>
            <a:r>
              <a:rPr lang="en-US" sz="1200" dirty="0">
                <a:solidFill>
                  <a:schemeClr val="accent1">
                    <a:lumMod val="75000"/>
                  </a:schemeClr>
                </a:solidFill>
              </a:rPr>
              <a:t>Issued “Settlement Certificates”, equivalent to a Birth Certificate, passport and social security rolled into one document</a:t>
            </a:r>
          </a:p>
          <a:p>
            <a:pPr marL="742950" lvl="1" indent="-285750">
              <a:buFont typeface="Arial" panose="020B0604020202020204" pitchFamily="34" charset="0"/>
              <a:buChar char="•"/>
            </a:pPr>
            <a:r>
              <a:rPr lang="en-US" sz="1200" dirty="0">
                <a:solidFill>
                  <a:schemeClr val="accent1">
                    <a:lumMod val="75000"/>
                  </a:schemeClr>
                </a:solidFill>
              </a:rPr>
              <a:t>A child’s birthplace was it place of settlement</a:t>
            </a:r>
          </a:p>
          <a:p>
            <a:pPr marL="742950" lvl="1" indent="-285750">
              <a:buFont typeface="Arial" panose="020B0604020202020204" pitchFamily="34" charset="0"/>
              <a:buChar char="•"/>
            </a:pPr>
            <a:r>
              <a:rPr lang="en-US" sz="1200" dirty="0">
                <a:solidFill>
                  <a:schemeClr val="accent1">
                    <a:lumMod val="75000"/>
                  </a:schemeClr>
                </a:solidFill>
              </a:rPr>
              <a:t>From the age of 7 upward, a child could be apprenticed and “sold into servitude” for some rent back to the church as “poor taxes” and modified the age of emancipation from child slavery to adult slavery as the age of 16</a:t>
            </a:r>
          </a:p>
          <a:p>
            <a:pPr marL="742950" lvl="1" indent="-285750">
              <a:buFont typeface="Arial" panose="020B0604020202020204" pitchFamily="34" charset="0"/>
              <a:buChar char="•"/>
            </a:pPr>
            <a:r>
              <a:rPr lang="en-US" sz="1200" dirty="0">
                <a:solidFill>
                  <a:schemeClr val="accent1">
                    <a:lumMod val="75000"/>
                  </a:schemeClr>
                </a:solidFill>
              </a:rPr>
              <a:t>No one was allowed to move from town to town without a Settlement Certificate</a:t>
            </a:r>
          </a:p>
          <a:p>
            <a:pPr marL="742950" lvl="1" indent="-285750">
              <a:buFont typeface="Arial" panose="020B0604020202020204" pitchFamily="34" charset="0"/>
              <a:buChar char="•"/>
            </a:pPr>
            <a:r>
              <a:rPr lang="en-US" sz="1200" dirty="0">
                <a:solidFill>
                  <a:schemeClr val="accent1">
                    <a:lumMod val="75000"/>
                  </a:schemeClr>
                </a:solidFill>
              </a:rPr>
              <a:t>After examination a pauper could be evicted if unable to sustain  his or her self.  The “Removal Order” is the origin of the modern “Eviction and Removal Notice”</a:t>
            </a:r>
          </a:p>
          <a:p>
            <a:pPr marL="742950" lvl="1" indent="-285750">
              <a:buFont typeface="Arial" panose="020B0604020202020204" pitchFamily="34" charset="0"/>
              <a:buChar char="•"/>
            </a:pPr>
            <a:r>
              <a:rPr lang="en-US" sz="1200" dirty="0">
                <a:solidFill>
                  <a:schemeClr val="accent1">
                    <a:lumMod val="75000"/>
                  </a:schemeClr>
                </a:solidFill>
              </a:rPr>
              <a:t>Workhouses were formalized and licensed where people were considered “prisoners” and be “legally” worked to death for the profit of the elite. This act invented the concept of “Employment” and expanded white slavery</a:t>
            </a:r>
          </a:p>
          <a:p>
            <a:pPr marL="742950" lvl="1" indent="-285750">
              <a:buFont typeface="Arial" panose="020B0604020202020204" pitchFamily="34" charset="0"/>
              <a:buChar char="•"/>
            </a:pPr>
            <a:r>
              <a:rPr lang="en-US" sz="1200" dirty="0">
                <a:solidFill>
                  <a:schemeClr val="accent1">
                    <a:lumMod val="75000"/>
                  </a:schemeClr>
                </a:solidFill>
              </a:rPr>
              <a:t>A new act was required in 1670 to regulate the corporations “renting” of prisoners as “employees” and paying their accounts to the Crown</a:t>
            </a:r>
          </a:p>
        </p:txBody>
      </p:sp>
      <p:sp>
        <p:nvSpPr>
          <p:cNvPr id="11" name="TextBox 10">
            <a:extLst>
              <a:ext uri="{FF2B5EF4-FFF2-40B4-BE49-F238E27FC236}">
                <a16:creationId xmlns:a16="http://schemas.microsoft.com/office/drawing/2014/main" id="{3F7C9078-CB4E-B390-C2D6-5D4E125212AF}"/>
              </a:ext>
            </a:extLst>
          </p:cNvPr>
          <p:cNvSpPr txBox="1"/>
          <p:nvPr/>
        </p:nvSpPr>
        <p:spPr>
          <a:xfrm>
            <a:off x="769085" y="6044785"/>
            <a:ext cx="11249713" cy="646331"/>
          </a:xfrm>
          <a:prstGeom prst="rect">
            <a:avLst/>
          </a:prstGeom>
          <a:noFill/>
        </p:spPr>
        <p:txBody>
          <a:bodyPr wrap="squar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Introduction of the “badge” of the poor, the letter “P”, to be worn at all times as a form of curse, stigma, continued today in the modern passport for citizens listed as “P” (paupers, poor, peasant, prisoners, property, peon)</a:t>
            </a:r>
          </a:p>
        </p:txBody>
      </p:sp>
    </p:spTree>
    <p:extLst>
      <p:ext uri="{BB962C8B-B14F-4D97-AF65-F5344CB8AC3E}">
        <p14:creationId xmlns:p14="http://schemas.microsoft.com/office/powerpoint/2010/main" val="2498466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127345CC-A52B-C102-735A-A8FF25F0A15B}"/>
              </a:ext>
            </a:extLst>
          </p:cNvPr>
          <p:cNvSpPr/>
          <p:nvPr/>
        </p:nvSpPr>
        <p:spPr>
          <a:xfrm>
            <a:off x="609112" y="6138852"/>
            <a:ext cx="11282925" cy="619402"/>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b="1" dirty="0">
                <a:solidFill>
                  <a:schemeClr val="accent5">
                    <a:lumMod val="50000"/>
                  </a:schemeClr>
                </a:solidFill>
              </a:rPr>
              <a:t>History of Cestui Que Vie &amp; Settlement (Birth) Certificate </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4" name="TextBox 3">
            <a:extLst>
              <a:ext uri="{FF2B5EF4-FFF2-40B4-BE49-F238E27FC236}">
                <a16:creationId xmlns:a16="http://schemas.microsoft.com/office/drawing/2014/main" id="{26158EA7-7E5A-296F-EE78-44E3090BC134}"/>
              </a:ext>
            </a:extLst>
          </p:cNvPr>
          <p:cNvSpPr txBox="1"/>
          <p:nvPr/>
        </p:nvSpPr>
        <p:spPr>
          <a:xfrm>
            <a:off x="245601" y="1006932"/>
            <a:ext cx="5712432" cy="5355312"/>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chemeClr val="accent1">
                    <a:lumMod val="75000"/>
                  </a:schemeClr>
                </a:solidFill>
              </a:rPr>
              <a:t>1698 William and Mary Statutes</a:t>
            </a:r>
          </a:p>
          <a:p>
            <a:pPr marL="742950" lvl="1" indent="-285750">
              <a:buFont typeface="Arial" panose="020B0604020202020204" pitchFamily="34" charset="0"/>
              <a:buChar char="•"/>
            </a:pPr>
            <a:r>
              <a:rPr lang="en-US" sz="1200" dirty="0">
                <a:solidFill>
                  <a:schemeClr val="accent1">
                    <a:lumMod val="75000"/>
                  </a:schemeClr>
                </a:solidFill>
              </a:rPr>
              <a:t>Reinforced the poor being one who does not have an annual lease taxable at 10 pounds, making &gt;95% of the population of England, Scotland, Wales and Ireland “poor”</a:t>
            </a:r>
          </a:p>
          <a:p>
            <a:pPr marL="285750" indent="-285750">
              <a:buFont typeface="Arial" panose="020B0604020202020204" pitchFamily="34" charset="0"/>
              <a:buChar char="•"/>
            </a:pPr>
            <a:r>
              <a:rPr lang="en-US" b="1" dirty="0">
                <a:solidFill>
                  <a:schemeClr val="accent1">
                    <a:lumMod val="75000"/>
                  </a:schemeClr>
                </a:solidFill>
              </a:rPr>
              <a:t>1713  Queen Ann Statutes</a:t>
            </a:r>
          </a:p>
          <a:p>
            <a:pPr marL="742950" lvl="1" indent="-285750">
              <a:buFont typeface="Arial" panose="020B0604020202020204" pitchFamily="34" charset="0"/>
              <a:buChar char="•"/>
            </a:pPr>
            <a:r>
              <a:rPr lang="en-US" sz="1200" dirty="0">
                <a:solidFill>
                  <a:schemeClr val="accent1">
                    <a:lumMod val="75000"/>
                  </a:schemeClr>
                </a:solidFill>
              </a:rPr>
              <a:t>Extended Settlement Certificates as a form of negotiable security (continues to this day with Birth Certificates) whereby those born in a place but without a Settlement Certificate could be moved to a different location, such as a commercial workhouse when the “cost” of such certificates were purchased by a corporation</a:t>
            </a:r>
          </a:p>
          <a:p>
            <a:pPr marL="285750" indent="-285750">
              <a:buFont typeface="Arial" panose="020B0604020202020204" pitchFamily="34" charset="0"/>
              <a:buChar char="•"/>
            </a:pPr>
            <a:r>
              <a:rPr lang="en-US" b="1" dirty="0">
                <a:solidFill>
                  <a:schemeClr val="accent1">
                    <a:lumMod val="75000"/>
                  </a:schemeClr>
                </a:solidFill>
              </a:rPr>
              <a:t>1733 King George Statutes</a:t>
            </a:r>
          </a:p>
          <a:p>
            <a:pPr marL="742950" lvl="1" indent="-285750">
              <a:buFont typeface="Arial" panose="020B0604020202020204" pitchFamily="34" charset="0"/>
              <a:buChar char="•"/>
            </a:pPr>
            <a:r>
              <a:rPr lang="en-US" sz="1200" dirty="0">
                <a:solidFill>
                  <a:schemeClr val="accent1">
                    <a:lumMod val="75000"/>
                  </a:schemeClr>
                </a:solidFill>
              </a:rPr>
              <a:t>Poor people who could not purchase a license to be considered married would have their children deemed “bastards” , who could then be seized by Church wardens and sold. Thus the baby slave trade was born and fully endorsed by the Church of England and British Society</a:t>
            </a:r>
          </a:p>
          <a:p>
            <a:pPr marL="742950" lvl="1" indent="-285750">
              <a:buFont typeface="Arial" panose="020B0604020202020204" pitchFamily="34" charset="0"/>
              <a:buChar char="•"/>
            </a:pPr>
            <a:r>
              <a:rPr lang="en-US" sz="1200" dirty="0">
                <a:solidFill>
                  <a:schemeClr val="accent1">
                    <a:lumMod val="75000"/>
                  </a:schemeClr>
                </a:solidFill>
              </a:rPr>
              <a:t>All poor as mental “infants” were declared too stupid to realize the underlying system of slavery and would be now cursed as “dead in law” by registration with the creation of “civil birth” rituals being rituals of death that continue to this day in modern hospitals</a:t>
            </a:r>
          </a:p>
          <a:p>
            <a:pPr marL="742950" lvl="1" indent="-285750">
              <a:buFont typeface="Arial" panose="020B0604020202020204" pitchFamily="34" charset="0"/>
              <a:buChar char="•"/>
            </a:pPr>
            <a:r>
              <a:rPr lang="en-US" sz="1200" dirty="0">
                <a:solidFill>
                  <a:schemeClr val="accent1">
                    <a:lumMod val="75000"/>
                  </a:schemeClr>
                </a:solidFill>
              </a:rPr>
              <a:t>Massive amounts of common  land was “privatized” through </a:t>
            </a:r>
            <a:r>
              <a:rPr lang="en-US" sz="1200" dirty="0" err="1">
                <a:solidFill>
                  <a:schemeClr val="accent1">
                    <a:lumMod val="75000"/>
                  </a:schemeClr>
                </a:solidFill>
              </a:rPr>
              <a:t>Inclosure</a:t>
            </a:r>
            <a:r>
              <a:rPr lang="en-US" sz="1200" dirty="0">
                <a:solidFill>
                  <a:schemeClr val="accent1">
                    <a:lumMod val="75000"/>
                  </a:schemeClr>
                </a:solidFill>
              </a:rPr>
              <a:t> Acts of Parliament, causing huge amounts of peasants to become “landless paupers”  These Acts are the foundation of Land Title as it is known today</a:t>
            </a:r>
            <a:endParaRPr lang="en-US" dirty="0">
              <a:solidFill>
                <a:schemeClr val="accent1">
                  <a:lumMod val="75000"/>
                </a:schemeClr>
              </a:solidFill>
            </a:endParaRPr>
          </a:p>
          <a:p>
            <a:pPr marL="742950" lvl="1" indent="-285750">
              <a:buFont typeface="Arial" panose="020B0604020202020204" pitchFamily="34" charset="0"/>
              <a:buChar char="•"/>
            </a:pPr>
            <a:r>
              <a:rPr lang="en-US" sz="1200" dirty="0">
                <a:solidFill>
                  <a:schemeClr val="accent1">
                    <a:lumMod val="75000"/>
                  </a:schemeClr>
                </a:solidFill>
              </a:rPr>
              <a:t>This led to the Poor Law Amendment Act which stated that the poor could not receive any benefit unless constantly “employed” in a workhouse prison, thus creating “wage slavery” or “lawful slavery” whereby men, women and children lived in terrible conditions and worked to death</a:t>
            </a:r>
          </a:p>
          <a:p>
            <a:pPr marL="742950" lvl="1" indent="-285750">
              <a:buFont typeface="Arial" panose="020B0604020202020204" pitchFamily="34" charset="0"/>
              <a:buChar char="•"/>
            </a:pPr>
            <a:endParaRPr lang="en-US" sz="1200" dirty="0">
              <a:solidFill>
                <a:schemeClr val="accent1">
                  <a:lumMod val="75000"/>
                </a:schemeClr>
              </a:solidFill>
            </a:endParaRPr>
          </a:p>
        </p:txBody>
      </p:sp>
      <p:sp>
        <p:nvSpPr>
          <p:cNvPr id="6" name="TextBox 5">
            <a:extLst>
              <a:ext uri="{FF2B5EF4-FFF2-40B4-BE49-F238E27FC236}">
                <a16:creationId xmlns:a16="http://schemas.microsoft.com/office/drawing/2014/main" id="{31F2A60D-2B9E-AB41-FF32-3D1EB72BAD98}"/>
              </a:ext>
            </a:extLst>
          </p:cNvPr>
          <p:cNvSpPr txBox="1"/>
          <p:nvPr/>
        </p:nvSpPr>
        <p:spPr>
          <a:xfrm>
            <a:off x="6096000" y="1351508"/>
            <a:ext cx="5838497" cy="4154984"/>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chemeClr val="accent1">
                    <a:lumMod val="75000"/>
                  </a:schemeClr>
                </a:solidFill>
              </a:rPr>
              <a:t>1836 King William Statutes</a:t>
            </a:r>
          </a:p>
          <a:p>
            <a:pPr marL="742950" lvl="1" indent="-285750">
              <a:buFont typeface="Arial" panose="020B0604020202020204" pitchFamily="34" charset="0"/>
              <a:buChar char="•"/>
            </a:pPr>
            <a:r>
              <a:rPr lang="en-US" sz="1200" dirty="0">
                <a:solidFill>
                  <a:schemeClr val="accent1">
                    <a:lumMod val="75000"/>
                  </a:schemeClr>
                </a:solidFill>
              </a:rPr>
              <a:t>Births and Deaths Registration Act created the General Register Office and the requirement for uniform records of births, deaths and marriages across the Empire by Municipal Councils of Unions of Parishes, thus the Birth Certificate was formed as the successor of the Settlement Certificate for all “paupers” to be ”voluntarily” disenfranchised of their land birthright, considered lawful “voluntary” slaves with benefits provided by the local parish/region, underwritten by Lloyds, as it still is today</a:t>
            </a:r>
          </a:p>
          <a:p>
            <a:pPr marL="285750" indent="-285750">
              <a:buFont typeface="Arial" panose="020B0604020202020204" pitchFamily="34" charset="0"/>
              <a:buChar char="•"/>
            </a:pPr>
            <a:r>
              <a:rPr lang="en-US" b="1" dirty="0">
                <a:solidFill>
                  <a:schemeClr val="accent1">
                    <a:lumMod val="75000"/>
                  </a:schemeClr>
                </a:solidFill>
              </a:rPr>
              <a:t>1800s Queen Victoria Statutes</a:t>
            </a:r>
          </a:p>
          <a:p>
            <a:pPr marL="742950" lvl="1" indent="-285750">
              <a:buFont typeface="Arial" panose="020B0604020202020204" pitchFamily="34" charset="0"/>
              <a:buChar char="•"/>
            </a:pPr>
            <a:r>
              <a:rPr lang="en-US" sz="1200" dirty="0">
                <a:solidFill>
                  <a:schemeClr val="accent1">
                    <a:lumMod val="75000"/>
                  </a:schemeClr>
                </a:solidFill>
              </a:rPr>
              <a:t>Multiple Acts of Parliament  (Public Health Acts) created a system of districts called Sanitary Districts governed by a Sanitary Authority responsible for various public health matters including mental health legally known as “sanity”. Urban and Rural districts were created. These were abolished and replaced with Local Government in 1894; however, the administration of the “poor” is still maintained in part under the concept of district health boards of Guardians including Magistrates and other “Justices of the Peace”</a:t>
            </a:r>
          </a:p>
          <a:p>
            <a:pPr marL="742950" lvl="1" indent="-285750">
              <a:buFont typeface="Arial" panose="020B0604020202020204" pitchFamily="34" charset="0"/>
              <a:buChar char="•"/>
            </a:pPr>
            <a:r>
              <a:rPr lang="en-US" sz="1200" dirty="0">
                <a:solidFill>
                  <a:schemeClr val="accent1">
                    <a:lumMod val="75000"/>
                  </a:schemeClr>
                </a:solidFill>
              </a:rPr>
              <a:t>In 1948 the National Assistance Act was supposed to abolish the Poor Laws; however, many  of these laws were not repealed or abolished as evidenced by the tables of repealed acts that miss key acts, hence these laws remain with full force and effect</a:t>
            </a:r>
          </a:p>
          <a:p>
            <a:pPr marL="742950" lvl="1" indent="-285750">
              <a:buFont typeface="Arial" panose="020B0604020202020204" pitchFamily="34" charset="0"/>
              <a:buChar char="•"/>
            </a:pPr>
            <a:endParaRPr lang="en-US" sz="1200" dirty="0">
              <a:solidFill>
                <a:schemeClr val="accent1">
                  <a:lumMod val="75000"/>
                </a:schemeClr>
              </a:solidFill>
            </a:endParaRPr>
          </a:p>
        </p:txBody>
      </p:sp>
      <p:sp>
        <p:nvSpPr>
          <p:cNvPr id="11" name="TextBox 10">
            <a:extLst>
              <a:ext uri="{FF2B5EF4-FFF2-40B4-BE49-F238E27FC236}">
                <a16:creationId xmlns:a16="http://schemas.microsoft.com/office/drawing/2014/main" id="{3F7C9078-CB4E-B390-C2D6-5D4E125212AF}"/>
              </a:ext>
            </a:extLst>
          </p:cNvPr>
          <p:cNvSpPr txBox="1"/>
          <p:nvPr/>
        </p:nvSpPr>
        <p:spPr>
          <a:xfrm>
            <a:off x="598781" y="6136015"/>
            <a:ext cx="11249713" cy="923330"/>
          </a:xfrm>
          <a:prstGeom prst="rect">
            <a:avLst/>
          </a:prstGeom>
          <a:noFill/>
        </p:spPr>
        <p:txBody>
          <a:bodyPr wrap="squar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Since 1990 under the UN and WHO by the Convention on the Rights of the Child, a system of issuing birth certificates as proof of a man or woman being a permanent member of the underclass has become international system</a:t>
            </a:r>
          </a:p>
        </p:txBody>
      </p:sp>
    </p:spTree>
    <p:extLst>
      <p:ext uri="{BB962C8B-B14F-4D97-AF65-F5344CB8AC3E}">
        <p14:creationId xmlns:p14="http://schemas.microsoft.com/office/powerpoint/2010/main" val="2994841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136A6BED-4E73-CF61-D371-CB05ABBF6773}"/>
              </a:ext>
            </a:extLst>
          </p:cNvPr>
          <p:cNvSpPr/>
          <p:nvPr/>
        </p:nvSpPr>
        <p:spPr>
          <a:xfrm>
            <a:off x="484532" y="4750755"/>
            <a:ext cx="11010781" cy="1636380"/>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Birth Certificates Summary</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88A58315-9085-BC53-EDE5-8F62E2EC77D0}"/>
              </a:ext>
            </a:extLst>
          </p:cNvPr>
          <p:cNvSpPr txBox="1"/>
          <p:nvPr/>
        </p:nvSpPr>
        <p:spPr>
          <a:xfrm>
            <a:off x="478101" y="1612284"/>
            <a:ext cx="11235798" cy="2585323"/>
          </a:xfrm>
          <a:prstGeom prst="rect">
            <a:avLst/>
          </a:prstGeom>
          <a:noFill/>
        </p:spPr>
        <p:txBody>
          <a:bodyPr wrap="square" rtlCol="0">
            <a:spAutoFit/>
          </a:bodyPr>
          <a:lstStyle/>
          <a:p>
            <a:pPr marL="342900" indent="-342900">
              <a:buFont typeface="+mj-lt"/>
              <a:buAutoNum type="arabicPeriod"/>
            </a:pPr>
            <a:r>
              <a:rPr lang="en-US" dirty="0">
                <a:solidFill>
                  <a:schemeClr val="accent1">
                    <a:lumMod val="75000"/>
                  </a:schemeClr>
                </a:solidFill>
              </a:rPr>
              <a:t>The existence of a Birth Certificate is prima facie evidence of the existence of one or more Cestui Que Vie Trusts</a:t>
            </a:r>
          </a:p>
          <a:p>
            <a:pPr marL="342900" indent="-342900">
              <a:buFont typeface="+mj-lt"/>
              <a:buAutoNum type="arabicPeriod"/>
            </a:pPr>
            <a:endParaRPr lang="en-US" dirty="0">
              <a:solidFill>
                <a:schemeClr val="accent1">
                  <a:lumMod val="75000"/>
                </a:schemeClr>
              </a:solidFill>
            </a:endParaRPr>
          </a:p>
          <a:p>
            <a:pPr marL="342900" indent="-342900">
              <a:buFont typeface="+mj-lt"/>
              <a:buAutoNum type="arabicPeriod"/>
            </a:pPr>
            <a:r>
              <a:rPr lang="en-US" dirty="0">
                <a:solidFill>
                  <a:schemeClr val="accent1">
                    <a:lumMod val="75000"/>
                  </a:schemeClr>
                </a:solidFill>
              </a:rPr>
              <a:t>The existence of Birth Certificates and the statutes that created them from Settlement Certificates to Admiralty based Birth Certificates is overwhelming and irrefutable evidence of organized and systematic slavery in contradiction to all laws claiming the abolition of slavery</a:t>
            </a:r>
          </a:p>
          <a:p>
            <a:pPr marL="342900" indent="-342900">
              <a:buFont typeface="+mj-lt"/>
              <a:buAutoNum type="arabicPeriod"/>
            </a:pPr>
            <a:endParaRPr lang="en-US" dirty="0">
              <a:solidFill>
                <a:schemeClr val="accent1">
                  <a:lumMod val="75000"/>
                </a:schemeClr>
              </a:solidFill>
            </a:endParaRPr>
          </a:p>
          <a:p>
            <a:pPr marL="342900" indent="-342900">
              <a:buFont typeface="+mj-lt"/>
              <a:buAutoNum type="arabicPeriod"/>
            </a:pPr>
            <a:r>
              <a:rPr lang="en-US" dirty="0">
                <a:solidFill>
                  <a:schemeClr val="accent1">
                    <a:lumMod val="75000"/>
                  </a:schemeClr>
                </a:solidFill>
              </a:rPr>
              <a:t>A fundamental flaw with this system remains the fact that a Settlement (Birth) Certificate is proof that a man or woman must have been born on the land for the certificate to have effect, regardless of the convoluted subsequent presumptions of what the certificate actually represents; therefore….</a:t>
            </a:r>
          </a:p>
        </p:txBody>
      </p:sp>
      <p:sp>
        <p:nvSpPr>
          <p:cNvPr id="6" name="TextBox 5">
            <a:extLst>
              <a:ext uri="{FF2B5EF4-FFF2-40B4-BE49-F238E27FC236}">
                <a16:creationId xmlns:a16="http://schemas.microsoft.com/office/drawing/2014/main" id="{BCE6DB27-A0D0-D568-4EFF-F5BEE9B4B4A5}"/>
              </a:ext>
            </a:extLst>
          </p:cNvPr>
          <p:cNvSpPr txBox="1"/>
          <p:nvPr/>
        </p:nvSpPr>
        <p:spPr>
          <a:xfrm>
            <a:off x="584818" y="4854393"/>
            <a:ext cx="10810207" cy="1477328"/>
          </a:xfrm>
          <a:prstGeom prst="rect">
            <a:avLst/>
          </a:prstGeom>
          <a:noFill/>
        </p:spPr>
        <p:txBody>
          <a:bodyPr wrap="squar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Any rejection or return of a Birth Certificate serves as perfected evidence that a man or woman was born on the land and supports any Affidavit of Truth concerning their immutable rights from the Divine Creator. As Birth Certificates are solely and purposefully designed to disenfranchise men and women from their rightful inheritance through voluntary enslavement, the system is wholly without legitimacy, a global system of organized crime and without lawful effect</a:t>
            </a:r>
          </a:p>
        </p:txBody>
      </p:sp>
    </p:spTree>
    <p:extLst>
      <p:ext uri="{BB962C8B-B14F-4D97-AF65-F5344CB8AC3E}">
        <p14:creationId xmlns:p14="http://schemas.microsoft.com/office/powerpoint/2010/main" val="2373294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3" name="Picture 2">
            <a:extLst>
              <a:ext uri="{FF2B5EF4-FFF2-40B4-BE49-F238E27FC236}">
                <a16:creationId xmlns:a16="http://schemas.microsoft.com/office/drawing/2014/main" id="{C4B0A95C-DD7D-7D4E-FE64-2F5825DB83A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77800" y="1671066"/>
            <a:ext cx="11836400" cy="4716069"/>
          </a:xfrm>
          <a:prstGeom prst="rect">
            <a:avLst/>
          </a:prstGeom>
        </p:spPr>
      </p:pic>
      <p:sp>
        <p:nvSpPr>
          <p:cNvPr id="4" name="TextBox 3">
            <a:extLst>
              <a:ext uri="{FF2B5EF4-FFF2-40B4-BE49-F238E27FC236}">
                <a16:creationId xmlns:a16="http://schemas.microsoft.com/office/drawing/2014/main" id="{506B74BB-3D7D-DCDB-6276-AA7CD88E0F27}"/>
              </a:ext>
            </a:extLst>
          </p:cNvPr>
          <p:cNvSpPr txBox="1"/>
          <p:nvPr/>
        </p:nvSpPr>
        <p:spPr>
          <a:xfrm>
            <a:off x="3323758" y="3454400"/>
            <a:ext cx="5971507" cy="646331"/>
          </a:xfrm>
          <a:prstGeom prst="rect">
            <a:avLst/>
          </a:prstGeom>
          <a:noFill/>
        </p:spPr>
        <p:txBody>
          <a:bodyPr wrap="none" rtlCol="0">
            <a:spAutoFit/>
          </a:bodyPr>
          <a:lstStyle/>
          <a:p>
            <a:r>
              <a:rPr lang="en-US" sz="3600" dirty="0">
                <a:solidFill>
                  <a:schemeClr val="accent1">
                    <a:lumMod val="75000"/>
                  </a:schemeClr>
                </a:solidFill>
                <a:latin typeface="Apple Chancery" panose="03020702040506060504" pitchFamily="66" charset="-79"/>
                <a:cs typeface="Apple Chancery" panose="03020702040506060504" pitchFamily="66" charset="-79"/>
              </a:rPr>
              <a:t>The “Enclosure” of Testament</a:t>
            </a:r>
          </a:p>
        </p:txBody>
      </p:sp>
    </p:spTree>
    <p:extLst>
      <p:ext uri="{BB962C8B-B14F-4D97-AF65-F5344CB8AC3E}">
        <p14:creationId xmlns:p14="http://schemas.microsoft.com/office/powerpoint/2010/main" val="427681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Topics We Will Cover</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4" name="TextBox 3">
            <a:extLst>
              <a:ext uri="{FF2B5EF4-FFF2-40B4-BE49-F238E27FC236}">
                <a16:creationId xmlns:a16="http://schemas.microsoft.com/office/drawing/2014/main" id="{A52214E7-7AEE-1FB4-CA87-297937760E43}"/>
              </a:ext>
            </a:extLst>
          </p:cNvPr>
          <p:cNvSpPr txBox="1"/>
          <p:nvPr/>
        </p:nvSpPr>
        <p:spPr>
          <a:xfrm>
            <a:off x="2129580" y="2032307"/>
            <a:ext cx="7932839" cy="3662541"/>
          </a:xfrm>
          <a:prstGeom prst="rect">
            <a:avLst/>
          </a:prstGeom>
          <a:noFill/>
        </p:spPr>
        <p:txBody>
          <a:bodyPr wrap="square">
            <a:spAutoFit/>
          </a:bodyPr>
          <a:lstStyle/>
          <a:p>
            <a:pPr marL="457200" indent="-457200" algn="ctr">
              <a:buFont typeface="+mj-lt"/>
              <a:buAutoNum type="arabicPeriod"/>
            </a:pPr>
            <a:r>
              <a:rPr lang="en-CA" sz="2800" dirty="0">
                <a:solidFill>
                  <a:schemeClr val="accent5">
                    <a:lumMod val="50000"/>
                  </a:schemeClr>
                </a:solidFill>
                <a:latin typeface="Apple Chancery" panose="03020702040506060504" pitchFamily="66" charset="-79"/>
                <a:cs typeface="Apple Chancery" panose="03020702040506060504" pitchFamily="66" charset="-79"/>
              </a:rPr>
              <a:t>What is a Will and Testament</a:t>
            </a:r>
          </a:p>
          <a:p>
            <a:pPr marL="457200" indent="-457200" algn="ctr">
              <a:buFont typeface="+mj-lt"/>
              <a:buAutoNum type="arabicPeriod"/>
            </a:pPr>
            <a:r>
              <a:rPr lang="en-CA" sz="2800" dirty="0">
                <a:solidFill>
                  <a:schemeClr val="accent5">
                    <a:lumMod val="50000"/>
                  </a:schemeClr>
                </a:solidFill>
                <a:effectLst/>
                <a:latin typeface="Apple Chancery" panose="03020702040506060504" pitchFamily="66" charset="-79"/>
                <a:cs typeface="Apple Chancery" panose="03020702040506060504" pitchFamily="66" charset="-79"/>
              </a:rPr>
              <a:t>The Enclosure of Free Will</a:t>
            </a:r>
          </a:p>
          <a:p>
            <a:pPr marL="457200" indent="-457200" algn="ctr">
              <a:buFont typeface="+mj-lt"/>
              <a:buAutoNum type="arabicPeriod"/>
            </a:pPr>
            <a:r>
              <a:rPr lang="en-CA" sz="2800" dirty="0">
                <a:solidFill>
                  <a:schemeClr val="accent5">
                    <a:lumMod val="50000"/>
                  </a:schemeClr>
                </a:solidFill>
                <a:latin typeface="Apple Chancery" panose="03020702040506060504" pitchFamily="66" charset="-79"/>
                <a:cs typeface="Apple Chancery" panose="03020702040506060504" pitchFamily="66" charset="-79"/>
              </a:rPr>
              <a:t>Cestui Que Vie Trust</a:t>
            </a:r>
          </a:p>
          <a:p>
            <a:pPr marL="457200" indent="-457200" algn="ctr">
              <a:buFont typeface="+mj-lt"/>
              <a:buAutoNum type="arabicPeriod"/>
            </a:pPr>
            <a:r>
              <a:rPr lang="en-CA" sz="2800" dirty="0">
                <a:solidFill>
                  <a:schemeClr val="accent5">
                    <a:lumMod val="50000"/>
                  </a:schemeClr>
                </a:solidFill>
                <a:effectLst/>
                <a:latin typeface="Apple Chancery" panose="03020702040506060504" pitchFamily="66" charset="-79"/>
                <a:cs typeface="Apple Chancery" panose="03020702040506060504" pitchFamily="66" charset="-79"/>
              </a:rPr>
              <a:t>S</a:t>
            </a:r>
            <a:r>
              <a:rPr lang="en-CA" sz="2800" dirty="0">
                <a:solidFill>
                  <a:schemeClr val="accent5">
                    <a:lumMod val="50000"/>
                  </a:schemeClr>
                </a:solidFill>
                <a:latin typeface="Apple Chancery" panose="03020702040506060504" pitchFamily="66" charset="-79"/>
                <a:cs typeface="Apple Chancery" panose="03020702040506060504" pitchFamily="66" charset="-79"/>
              </a:rPr>
              <a:t>ettlement (Birth) Certificate</a:t>
            </a:r>
          </a:p>
          <a:p>
            <a:pPr marL="457200" indent="-457200" algn="ctr">
              <a:buFont typeface="+mj-lt"/>
              <a:buAutoNum type="arabicPeriod"/>
            </a:pPr>
            <a:r>
              <a:rPr lang="en-CA" sz="2800" dirty="0">
                <a:solidFill>
                  <a:schemeClr val="accent5">
                    <a:lumMod val="50000"/>
                  </a:schemeClr>
                </a:solidFill>
                <a:effectLst/>
                <a:latin typeface="Apple Chancery" panose="03020702040506060504" pitchFamily="66" charset="-79"/>
                <a:cs typeface="Apple Chancery" panose="03020702040506060504" pitchFamily="66" charset="-79"/>
              </a:rPr>
              <a:t>The Enclosure of Testament</a:t>
            </a:r>
          </a:p>
          <a:p>
            <a:pPr marL="457200" indent="-457200" algn="ctr">
              <a:buFont typeface="+mj-lt"/>
              <a:buAutoNum type="arabicPeriod"/>
            </a:pPr>
            <a:r>
              <a:rPr lang="en-CA" sz="2800" dirty="0">
                <a:solidFill>
                  <a:schemeClr val="accent5">
                    <a:lumMod val="50000"/>
                  </a:schemeClr>
                </a:solidFill>
                <a:latin typeface="Apple Chancery" panose="03020702040506060504" pitchFamily="66" charset="-79"/>
                <a:cs typeface="Apple Chancery" panose="03020702040506060504" pitchFamily="66" charset="-79"/>
              </a:rPr>
              <a:t>Person</a:t>
            </a:r>
          </a:p>
          <a:p>
            <a:pPr marL="457200" indent="-457200" algn="ctr">
              <a:buFont typeface="+mj-lt"/>
              <a:buAutoNum type="arabicPeriod"/>
            </a:pPr>
            <a:r>
              <a:rPr lang="en-CA" sz="2800" dirty="0">
                <a:solidFill>
                  <a:schemeClr val="accent5">
                    <a:lumMod val="50000"/>
                  </a:schemeClr>
                </a:solidFill>
                <a:effectLst/>
                <a:latin typeface="Apple Chancery" panose="03020702040506060504" pitchFamily="66" charset="-79"/>
                <a:cs typeface="Apple Chancery" panose="03020702040506060504" pitchFamily="66" charset="-79"/>
              </a:rPr>
              <a:t>Remedy</a:t>
            </a:r>
          </a:p>
          <a:p>
            <a:endParaRPr lang="en-CA" dirty="0">
              <a:solidFill>
                <a:schemeClr val="accent5">
                  <a:lumMod val="50000"/>
                </a:schemeClr>
              </a:solidFill>
              <a:latin typeface="Apple Chancery" panose="03020702040506060504" pitchFamily="66" charset="-79"/>
              <a:cs typeface="Apple Chancery" panose="03020702040506060504" pitchFamily="66" charset="-79"/>
            </a:endParaRPr>
          </a:p>
          <a:p>
            <a:endParaRPr lang="en-CA" dirty="0">
              <a:solidFill>
                <a:schemeClr val="accent5">
                  <a:lumMod val="50000"/>
                </a:schemeClr>
              </a:solidFill>
              <a:effectLst/>
              <a:latin typeface="Apple Chancery" panose="03020702040506060504" pitchFamily="66" charset="-79"/>
              <a:cs typeface="Apple Chancery" panose="03020702040506060504" pitchFamily="66" charset="-79"/>
            </a:endParaRPr>
          </a:p>
        </p:txBody>
      </p:sp>
    </p:spTree>
    <p:extLst>
      <p:ext uri="{BB962C8B-B14F-4D97-AF65-F5344CB8AC3E}">
        <p14:creationId xmlns:p14="http://schemas.microsoft.com/office/powerpoint/2010/main" val="3886054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F3990ABF-696E-6251-D62E-9F07B7AA3037}"/>
              </a:ext>
            </a:extLst>
          </p:cNvPr>
          <p:cNvSpPr/>
          <p:nvPr/>
        </p:nvSpPr>
        <p:spPr>
          <a:xfrm>
            <a:off x="383568" y="1125813"/>
            <a:ext cx="11010781" cy="1062211"/>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Apple Chancery" panose="03020702040506060504" pitchFamily="66" charset="-79"/>
                <a:cs typeface="Apple Chancery" panose="03020702040506060504" pitchFamily="66" charset="-79"/>
              </a:rPr>
              <a:t>The Crown was bankrupted by the Rothschilds on 1816. Under the new administration, noble classes were no longer immune from duties and charges. The Wills Act of 1837 is significant as the birth of the modern ”will and testament” we see today</a:t>
            </a:r>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49" y="470865"/>
            <a:ext cx="10697721" cy="477837"/>
          </a:xfrm>
        </p:spPr>
        <p:txBody>
          <a:bodyPr>
            <a:noAutofit/>
          </a:bodyPr>
          <a:lstStyle/>
          <a:p>
            <a:pPr algn="l"/>
            <a:r>
              <a:rPr lang="en-US" sz="2800" dirty="0">
                <a:solidFill>
                  <a:schemeClr val="accent5">
                    <a:lumMod val="50000"/>
                  </a:schemeClr>
                </a:solidFill>
              </a:rPr>
              <a:t>How Testament Was Enclosed – The Wills act 1837 Introduced….</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4" name="TextBox 3">
            <a:extLst>
              <a:ext uri="{FF2B5EF4-FFF2-40B4-BE49-F238E27FC236}">
                <a16:creationId xmlns:a16="http://schemas.microsoft.com/office/drawing/2014/main" id="{F5E85204-9AEB-DE9A-BB4F-F65E9BD43042}"/>
              </a:ext>
            </a:extLst>
          </p:cNvPr>
          <p:cNvSpPr txBox="1"/>
          <p:nvPr/>
        </p:nvSpPr>
        <p:spPr>
          <a:xfrm>
            <a:off x="730627" y="2525664"/>
            <a:ext cx="10835812" cy="2893100"/>
          </a:xfrm>
          <a:prstGeom prst="rect">
            <a:avLst/>
          </a:prstGeom>
          <a:noFill/>
        </p:spPr>
        <p:txBody>
          <a:bodyPr wrap="square" rtlCol="0">
            <a:spAutoFit/>
          </a:bodyPr>
          <a:lstStyle/>
          <a:p>
            <a:pPr marL="342900" indent="-342900">
              <a:buFont typeface="+mj-lt"/>
              <a:buAutoNum type="arabicPeriod"/>
            </a:pPr>
            <a:r>
              <a:rPr lang="en-US" sz="1400" dirty="0">
                <a:solidFill>
                  <a:schemeClr val="accent5">
                    <a:lumMod val="50000"/>
                  </a:schemeClr>
                </a:solidFill>
              </a:rPr>
              <a:t>For the first time “Personal Estate” is explicitly defined along with “Real Estate” thereby seeking to “enclose” the Personal Estate for accounting and taxation purposes</a:t>
            </a:r>
          </a:p>
          <a:p>
            <a:pPr marL="342900" indent="-342900">
              <a:buFont typeface="+mj-lt"/>
              <a:buAutoNum type="arabicPeriod"/>
            </a:pPr>
            <a:r>
              <a:rPr lang="en-US" sz="1400" dirty="0">
                <a:solidFill>
                  <a:schemeClr val="accent5">
                    <a:lumMod val="50000"/>
                  </a:schemeClr>
                </a:solidFill>
              </a:rPr>
              <a:t>The requirement that duties and charges to the Government must be paid first before the benefits are disposed, thereby introducing the legal framework of “probate”</a:t>
            </a:r>
          </a:p>
          <a:p>
            <a:pPr marL="342900" indent="-342900">
              <a:buFont typeface="+mj-lt"/>
              <a:buAutoNum type="arabicPeriod"/>
            </a:pPr>
            <a:r>
              <a:rPr lang="en-US" sz="1400" dirty="0">
                <a:solidFill>
                  <a:schemeClr val="accent5">
                    <a:lumMod val="50000"/>
                  </a:schemeClr>
                </a:solidFill>
              </a:rPr>
              <a:t>The concept that a Will is not a valid deed unless entered into the ”Court Rolls” of a particular manor (today council or county), thereby introducing the recording of the will as an essential procedure to its validity</a:t>
            </a:r>
          </a:p>
          <a:p>
            <a:pPr marL="342900" indent="-342900">
              <a:buFont typeface="+mj-lt"/>
              <a:buAutoNum type="arabicPeriod"/>
            </a:pPr>
            <a:r>
              <a:rPr lang="en-US" sz="1400" dirty="0">
                <a:solidFill>
                  <a:schemeClr val="accent5">
                    <a:lumMod val="50000"/>
                  </a:schemeClr>
                </a:solidFill>
              </a:rPr>
              <a:t>For the first time, it specifically defined a will as invalid unless in writing</a:t>
            </a:r>
          </a:p>
          <a:p>
            <a:pPr marL="342900" indent="-342900">
              <a:buFont typeface="+mj-lt"/>
              <a:buAutoNum type="arabicPeriod"/>
            </a:pPr>
            <a:r>
              <a:rPr lang="en-US" sz="1400" dirty="0">
                <a:solidFill>
                  <a:schemeClr val="accent5">
                    <a:lumMod val="50000"/>
                  </a:schemeClr>
                </a:solidFill>
              </a:rPr>
              <a:t>The requirement that a will be perfected notice (2 witnesses, notary public witnessing testator signature, formalizing wills to the highest standard of deed)</a:t>
            </a:r>
          </a:p>
          <a:p>
            <a:pPr marL="342900" indent="-342900">
              <a:buFont typeface="+mj-lt"/>
              <a:buAutoNum type="arabicPeriod"/>
            </a:pPr>
            <a:r>
              <a:rPr lang="en-US" sz="1400" dirty="0">
                <a:solidFill>
                  <a:schemeClr val="accent5">
                    <a:lumMod val="50000"/>
                  </a:schemeClr>
                </a:solidFill>
              </a:rPr>
              <a:t>It evolved the legal fiction of “dying without issue” to the concept of intestate whereby the state could claim administration of gifts through ”want or failure of issue” where not properly defined by will</a:t>
            </a:r>
          </a:p>
          <a:p>
            <a:pPr marL="342900" indent="-342900">
              <a:buFont typeface="+mj-lt"/>
              <a:buAutoNum type="arabicPeriod"/>
            </a:pPr>
            <a:r>
              <a:rPr lang="en-US" sz="1400" dirty="0">
                <a:solidFill>
                  <a:schemeClr val="accent5">
                    <a:lumMod val="50000"/>
                  </a:schemeClr>
                </a:solidFill>
              </a:rPr>
              <a:t>The concept that registration of a Will on the “Court Rolls” does not necessarily mean its publication, thus permitting the content of Wills to remain private, yet still valid if it complies to elements defined by statute</a:t>
            </a:r>
          </a:p>
        </p:txBody>
      </p:sp>
      <p:sp>
        <p:nvSpPr>
          <p:cNvPr id="7" name="Rounded Rectangle 6">
            <a:extLst>
              <a:ext uri="{FF2B5EF4-FFF2-40B4-BE49-F238E27FC236}">
                <a16:creationId xmlns:a16="http://schemas.microsoft.com/office/drawing/2014/main" id="{5BF2EBB7-7F39-BB1A-5DBB-14FA315E98F2}"/>
              </a:ext>
            </a:extLst>
          </p:cNvPr>
          <p:cNvSpPr/>
          <p:nvPr/>
        </p:nvSpPr>
        <p:spPr>
          <a:xfrm>
            <a:off x="503125" y="5756404"/>
            <a:ext cx="11010781" cy="938310"/>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Apple Chancery" panose="03020702040506060504" pitchFamily="66" charset="-79"/>
                <a:cs typeface="Apple Chancery" panose="03020702040506060504" pitchFamily="66" charset="-79"/>
              </a:rPr>
              <a:t>Introduced the extraordinary</a:t>
            </a:r>
            <a:r>
              <a:rPr lang="en-US" sz="1800" dirty="0">
                <a:solidFill>
                  <a:schemeClr val="bg1"/>
                </a:solidFill>
                <a:latin typeface="Apple Chancery" panose="03020702040506060504" pitchFamily="66" charset="-79"/>
                <a:cs typeface="Apple Chancery" panose="03020702040506060504" pitchFamily="66" charset="-79"/>
              </a:rPr>
              <a:t> legal fiction that a Will does not necessarily have to apply to take effect “immediately before the death of the testator” and can therefore, conceivably apply prior to death</a:t>
            </a:r>
          </a:p>
        </p:txBody>
      </p:sp>
    </p:spTree>
    <p:extLst>
      <p:ext uri="{BB962C8B-B14F-4D97-AF65-F5344CB8AC3E}">
        <p14:creationId xmlns:p14="http://schemas.microsoft.com/office/powerpoint/2010/main" val="733050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3" name="Picture 2">
            <a:extLst>
              <a:ext uri="{FF2B5EF4-FFF2-40B4-BE49-F238E27FC236}">
                <a16:creationId xmlns:a16="http://schemas.microsoft.com/office/drawing/2014/main" id="{C4B0A95C-DD7D-7D4E-FE64-2F5825DB83A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77800" y="1468960"/>
            <a:ext cx="11836400" cy="4716069"/>
          </a:xfrm>
          <a:prstGeom prst="rect">
            <a:avLst/>
          </a:prstGeom>
        </p:spPr>
      </p:pic>
      <p:sp>
        <p:nvSpPr>
          <p:cNvPr id="4" name="TextBox 3">
            <a:extLst>
              <a:ext uri="{FF2B5EF4-FFF2-40B4-BE49-F238E27FC236}">
                <a16:creationId xmlns:a16="http://schemas.microsoft.com/office/drawing/2014/main" id="{506B74BB-3D7D-DCDB-6276-AA7CD88E0F27}"/>
              </a:ext>
            </a:extLst>
          </p:cNvPr>
          <p:cNvSpPr txBox="1"/>
          <p:nvPr/>
        </p:nvSpPr>
        <p:spPr>
          <a:xfrm>
            <a:off x="3412672" y="2612570"/>
            <a:ext cx="5959930" cy="1938992"/>
          </a:xfrm>
          <a:prstGeom prst="rect">
            <a:avLst/>
          </a:prstGeom>
          <a:noFill/>
        </p:spPr>
        <p:txBody>
          <a:bodyPr wrap="square" rtlCol="0">
            <a:spAutoFit/>
          </a:bodyPr>
          <a:lstStyle/>
          <a:p>
            <a:pPr algn="ctr"/>
            <a:r>
              <a:rPr lang="en-US" sz="2000" dirty="0">
                <a:solidFill>
                  <a:schemeClr val="accent5">
                    <a:lumMod val="50000"/>
                  </a:schemeClr>
                </a:solidFill>
                <a:latin typeface="Apple Chancery" panose="03020702040506060504" pitchFamily="66" charset="-79"/>
                <a:cs typeface="Apple Chancery" panose="03020702040506060504" pitchFamily="66" charset="-79"/>
              </a:rPr>
              <a:t>By encouraging people to perfect their Will &amp; Testament in accord with the statute, such a document  then remained invalid until “proven” in a probate court and that all people since 1837 die intestate so their property and money can be stolen by the courts as departments of the banks</a:t>
            </a:r>
          </a:p>
        </p:txBody>
      </p:sp>
      <p:sp>
        <p:nvSpPr>
          <p:cNvPr id="2" name="TextBox 1">
            <a:extLst>
              <a:ext uri="{FF2B5EF4-FFF2-40B4-BE49-F238E27FC236}">
                <a16:creationId xmlns:a16="http://schemas.microsoft.com/office/drawing/2014/main" id="{72654C44-C7AF-662D-D814-567556CB581C}"/>
              </a:ext>
            </a:extLst>
          </p:cNvPr>
          <p:cNvSpPr txBox="1"/>
          <p:nvPr/>
        </p:nvSpPr>
        <p:spPr>
          <a:xfrm>
            <a:off x="730627" y="413284"/>
            <a:ext cx="8865184" cy="523220"/>
          </a:xfrm>
          <a:prstGeom prst="rect">
            <a:avLst/>
          </a:prstGeom>
          <a:noFill/>
        </p:spPr>
        <p:txBody>
          <a:bodyPr wrap="none" rtlCol="0">
            <a:spAutoFit/>
          </a:bodyPr>
          <a:lstStyle/>
          <a:p>
            <a:r>
              <a:rPr lang="en-US" sz="2800" dirty="0">
                <a:solidFill>
                  <a:schemeClr val="accent5">
                    <a:lumMod val="50000"/>
                  </a:schemeClr>
                </a:solidFill>
              </a:rPr>
              <a:t>Intestate - Enabling the Courts to Steal Property and Money</a:t>
            </a:r>
          </a:p>
        </p:txBody>
      </p:sp>
    </p:spTree>
    <p:extLst>
      <p:ext uri="{BB962C8B-B14F-4D97-AF65-F5344CB8AC3E}">
        <p14:creationId xmlns:p14="http://schemas.microsoft.com/office/powerpoint/2010/main" val="37327128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3" name="Picture 2">
            <a:extLst>
              <a:ext uri="{FF2B5EF4-FFF2-40B4-BE49-F238E27FC236}">
                <a16:creationId xmlns:a16="http://schemas.microsoft.com/office/drawing/2014/main" id="{C4B0A95C-DD7D-7D4E-FE64-2F5825DB83A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77800" y="1671066"/>
            <a:ext cx="11836400" cy="4716069"/>
          </a:xfrm>
          <a:prstGeom prst="rect">
            <a:avLst/>
          </a:prstGeom>
        </p:spPr>
      </p:pic>
      <p:sp>
        <p:nvSpPr>
          <p:cNvPr id="4" name="TextBox 3">
            <a:extLst>
              <a:ext uri="{FF2B5EF4-FFF2-40B4-BE49-F238E27FC236}">
                <a16:creationId xmlns:a16="http://schemas.microsoft.com/office/drawing/2014/main" id="{506B74BB-3D7D-DCDB-6276-AA7CD88E0F27}"/>
              </a:ext>
            </a:extLst>
          </p:cNvPr>
          <p:cNvSpPr txBox="1"/>
          <p:nvPr/>
        </p:nvSpPr>
        <p:spPr>
          <a:xfrm>
            <a:off x="5506094" y="3429000"/>
            <a:ext cx="1624163" cy="707886"/>
          </a:xfrm>
          <a:prstGeom prst="rect">
            <a:avLst/>
          </a:prstGeom>
          <a:noFill/>
        </p:spPr>
        <p:txBody>
          <a:bodyPr wrap="none" rtlCol="0">
            <a:spAutoFit/>
          </a:bodyPr>
          <a:lstStyle/>
          <a:p>
            <a:r>
              <a:rPr lang="en-US" sz="4000" dirty="0">
                <a:solidFill>
                  <a:schemeClr val="accent1">
                    <a:lumMod val="75000"/>
                  </a:schemeClr>
                </a:solidFill>
                <a:latin typeface="Apple Chancery" panose="03020702040506060504" pitchFamily="66" charset="-79"/>
                <a:cs typeface="Apple Chancery" panose="03020702040506060504" pitchFamily="66" charset="-79"/>
              </a:rPr>
              <a:t>Person</a:t>
            </a:r>
          </a:p>
        </p:txBody>
      </p:sp>
    </p:spTree>
    <p:extLst>
      <p:ext uri="{BB962C8B-B14F-4D97-AF65-F5344CB8AC3E}">
        <p14:creationId xmlns:p14="http://schemas.microsoft.com/office/powerpoint/2010/main" val="783720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3" name="Picture 2">
            <a:extLst>
              <a:ext uri="{FF2B5EF4-FFF2-40B4-BE49-F238E27FC236}">
                <a16:creationId xmlns:a16="http://schemas.microsoft.com/office/drawing/2014/main" id="{C4B0A95C-DD7D-7D4E-FE64-2F5825DB83A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77800" y="1671066"/>
            <a:ext cx="11836400" cy="4716069"/>
          </a:xfrm>
          <a:prstGeom prst="rect">
            <a:avLst/>
          </a:prstGeom>
        </p:spPr>
      </p:pic>
      <p:sp>
        <p:nvSpPr>
          <p:cNvPr id="4" name="TextBox 3">
            <a:extLst>
              <a:ext uri="{FF2B5EF4-FFF2-40B4-BE49-F238E27FC236}">
                <a16:creationId xmlns:a16="http://schemas.microsoft.com/office/drawing/2014/main" id="{506B74BB-3D7D-DCDB-6276-AA7CD88E0F27}"/>
              </a:ext>
            </a:extLst>
          </p:cNvPr>
          <p:cNvSpPr txBox="1"/>
          <p:nvPr/>
        </p:nvSpPr>
        <p:spPr>
          <a:xfrm>
            <a:off x="3980486" y="2621075"/>
            <a:ext cx="4415964" cy="2246769"/>
          </a:xfrm>
          <a:prstGeom prst="rect">
            <a:avLst/>
          </a:prstGeom>
          <a:noFill/>
        </p:spPr>
        <p:txBody>
          <a:bodyPr wrap="square" rtlCol="0">
            <a:spAutoFit/>
          </a:bodyPr>
          <a:lstStyle/>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No other concept in Western-Roman Law is arguably more important than</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“person”– as all statutes, ordinances, case citations, writs, summons,</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benefits and punishments are founded on the presumed existence of</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“persons”.</a:t>
            </a:r>
          </a:p>
        </p:txBody>
      </p:sp>
      <p:sp>
        <p:nvSpPr>
          <p:cNvPr id="2" name="TextBox 1">
            <a:extLst>
              <a:ext uri="{FF2B5EF4-FFF2-40B4-BE49-F238E27FC236}">
                <a16:creationId xmlns:a16="http://schemas.microsoft.com/office/drawing/2014/main" id="{0921891C-D80D-C585-E398-8F24B282E128}"/>
              </a:ext>
            </a:extLst>
          </p:cNvPr>
          <p:cNvSpPr txBox="1"/>
          <p:nvPr/>
        </p:nvSpPr>
        <p:spPr>
          <a:xfrm>
            <a:off x="832172" y="430531"/>
            <a:ext cx="10387208" cy="523220"/>
          </a:xfrm>
          <a:prstGeom prst="rect">
            <a:avLst/>
          </a:prstGeom>
          <a:noFill/>
        </p:spPr>
        <p:txBody>
          <a:bodyPr wrap="square" rtlCol="0">
            <a:spAutoFit/>
          </a:bodyPr>
          <a:lstStyle/>
          <a:p>
            <a:r>
              <a:rPr lang="en-CA" sz="2800" dirty="0">
                <a:solidFill>
                  <a:schemeClr val="accent5">
                    <a:lumMod val="50000"/>
                  </a:schemeClr>
                </a:solidFill>
                <a:effectLst/>
                <a:latin typeface="Times" pitchFamily="2" charset="0"/>
              </a:rPr>
              <a:t>What is a person? What does it mean? How is it constructed?</a:t>
            </a:r>
          </a:p>
        </p:txBody>
      </p:sp>
    </p:spTree>
    <p:extLst>
      <p:ext uri="{BB962C8B-B14F-4D97-AF65-F5344CB8AC3E}">
        <p14:creationId xmlns:p14="http://schemas.microsoft.com/office/powerpoint/2010/main" val="13733834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61BD17C2-129D-A725-9F13-30FD98CC2CA7}"/>
              </a:ext>
            </a:extLst>
          </p:cNvPr>
          <p:cNvSpPr/>
          <p:nvPr/>
        </p:nvSpPr>
        <p:spPr>
          <a:xfrm>
            <a:off x="896390" y="5634433"/>
            <a:ext cx="10123284"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The Origin of “Person”</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4" name="TextBox 3">
            <a:extLst>
              <a:ext uri="{FF2B5EF4-FFF2-40B4-BE49-F238E27FC236}">
                <a16:creationId xmlns:a16="http://schemas.microsoft.com/office/drawing/2014/main" id="{96F626EB-AE1C-8B9E-6B9F-6F9C4953C99A}"/>
              </a:ext>
            </a:extLst>
          </p:cNvPr>
          <p:cNvSpPr txBox="1"/>
          <p:nvPr/>
        </p:nvSpPr>
        <p:spPr>
          <a:xfrm>
            <a:off x="2329665" y="1440130"/>
            <a:ext cx="7256735" cy="3785652"/>
          </a:xfrm>
          <a:prstGeom prst="rect">
            <a:avLst/>
          </a:prstGeom>
          <a:noFill/>
        </p:spPr>
        <p:txBody>
          <a:bodyPr wrap="square">
            <a:spAutoFit/>
          </a:bodyPr>
          <a:lstStyle/>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The word “person” comes for the ancient Latin word “persona” meaning “part or character (of a play), appearance or countenance, theatrical mask or death mask”.  Persona is derived from the Ancient Greek “prosopon” possessing exactly the same meaning</a:t>
            </a:r>
          </a:p>
          <a:p>
            <a:endParaRPr lang="en-CA" sz="2000" dirty="0">
              <a:solidFill>
                <a:schemeClr val="accent5">
                  <a:lumMod val="50000"/>
                </a:schemeClr>
              </a:solidFill>
              <a:latin typeface="Apple Chancery" panose="03020702040506060504" pitchFamily="66" charset="-79"/>
              <a:cs typeface="Apple Chancery" panose="03020702040506060504" pitchFamily="66" charset="-79"/>
            </a:endParaRP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The Ancient Greeks and Roman Law considered oral testimony primary evidence. If a citizen was unable to speak clearly, they would hire actors to speak in their place as “persona”. </a:t>
            </a:r>
          </a:p>
          <a:p>
            <a:endParaRPr lang="en-CA" sz="2000" dirty="0">
              <a:solidFill>
                <a:schemeClr val="accent5">
                  <a:lumMod val="50000"/>
                </a:schemeClr>
              </a:solidFill>
              <a:latin typeface="Apple Chancery" panose="03020702040506060504" pitchFamily="66" charset="-79"/>
              <a:cs typeface="Apple Chancery" panose="03020702040506060504" pitchFamily="66" charset="-79"/>
            </a:endParaRP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In such circumstances, the actor was sworn to recite the truth as told to them by the accuser or defendant on their testicles being removed if they lied – the origin of testimony…</a:t>
            </a:r>
          </a:p>
        </p:txBody>
      </p:sp>
      <p:sp>
        <p:nvSpPr>
          <p:cNvPr id="6" name="TextBox 5">
            <a:extLst>
              <a:ext uri="{FF2B5EF4-FFF2-40B4-BE49-F238E27FC236}">
                <a16:creationId xmlns:a16="http://schemas.microsoft.com/office/drawing/2014/main" id="{AD016D07-9F1B-72F3-067C-C8808425BF0A}"/>
              </a:ext>
            </a:extLst>
          </p:cNvPr>
          <p:cNvSpPr txBox="1"/>
          <p:nvPr/>
        </p:nvSpPr>
        <p:spPr>
          <a:xfrm>
            <a:off x="830250" y="5768468"/>
            <a:ext cx="10123284" cy="646331"/>
          </a:xfrm>
          <a:prstGeom prst="rect">
            <a:avLst/>
          </a:prstGeom>
          <a:noFill/>
        </p:spPr>
        <p:txBody>
          <a:bodyPr wrap="none" rtlCol="0">
            <a:spAutoFit/>
          </a:bodyPr>
          <a:lstStyle/>
          <a:p>
            <a:pPr algn="ctr"/>
            <a:r>
              <a:rPr lang="en-US" dirty="0">
                <a:solidFill>
                  <a:schemeClr val="bg1"/>
                </a:solidFill>
                <a:latin typeface="Apple Chancery" panose="03020702040506060504" pitchFamily="66" charset="-79"/>
                <a:cs typeface="Apple Chancery" panose="03020702040506060504" pitchFamily="66" charset="-79"/>
              </a:rPr>
              <a:t>The word “person” first appeared in Western-Roman Law in the 16</a:t>
            </a:r>
            <a:r>
              <a:rPr lang="en-US" baseline="30000" dirty="0">
                <a:solidFill>
                  <a:schemeClr val="bg1"/>
                </a:solidFill>
                <a:latin typeface="Apple Chancery" panose="03020702040506060504" pitchFamily="66" charset="-79"/>
                <a:cs typeface="Apple Chancery" panose="03020702040506060504" pitchFamily="66" charset="-79"/>
              </a:rPr>
              <a:t>th</a:t>
            </a:r>
            <a:r>
              <a:rPr lang="en-US" dirty="0">
                <a:solidFill>
                  <a:schemeClr val="bg1"/>
                </a:solidFill>
                <a:latin typeface="Apple Chancery" panose="03020702040506060504" pitchFamily="66" charset="-79"/>
                <a:cs typeface="Apple Chancery" panose="03020702040506060504" pitchFamily="66" charset="-79"/>
              </a:rPr>
              <a:t> C through the folios of Shakespeare</a:t>
            </a:r>
          </a:p>
          <a:p>
            <a:pPr algn="ctr"/>
            <a:r>
              <a:rPr lang="en-US" dirty="0">
                <a:solidFill>
                  <a:schemeClr val="bg1"/>
                </a:solidFill>
                <a:latin typeface="Apple Chancery" panose="03020702040506060504" pitchFamily="66" charset="-79"/>
                <a:cs typeface="Apple Chancery" panose="03020702040506060504" pitchFamily="66" charset="-79"/>
              </a:rPr>
              <a:t>And Corpus </a:t>
            </a:r>
            <a:r>
              <a:rPr lang="en-US" dirty="0" err="1">
                <a:solidFill>
                  <a:schemeClr val="bg1"/>
                </a:solidFill>
                <a:latin typeface="Apple Chancery" panose="03020702040506060504" pitchFamily="66" charset="-79"/>
                <a:cs typeface="Apple Chancery" panose="03020702040506060504" pitchFamily="66" charset="-79"/>
              </a:rPr>
              <a:t>Iuris</a:t>
            </a:r>
            <a:r>
              <a:rPr lang="en-US" dirty="0">
                <a:solidFill>
                  <a:schemeClr val="bg1"/>
                </a:solidFill>
                <a:latin typeface="Apple Chancery" panose="03020702040506060504" pitchFamily="66" charset="-79"/>
                <a:cs typeface="Apple Chancery" panose="03020702040506060504" pitchFamily="66" charset="-79"/>
              </a:rPr>
              <a:t> Civilis by the Jesuit trained Denis </a:t>
            </a:r>
            <a:r>
              <a:rPr lang="en-US" dirty="0" err="1">
                <a:solidFill>
                  <a:schemeClr val="bg1"/>
                </a:solidFill>
                <a:latin typeface="Apple Chancery" panose="03020702040506060504" pitchFamily="66" charset="-79"/>
                <a:cs typeface="Apple Chancery" panose="03020702040506060504" pitchFamily="66" charset="-79"/>
              </a:rPr>
              <a:t>Godefroy</a:t>
            </a:r>
            <a:endParaRPr lang="en-US" dirty="0">
              <a:solidFill>
                <a:schemeClr val="bg1"/>
              </a:solidFill>
              <a:latin typeface="Apple Chancery" panose="03020702040506060504" pitchFamily="66" charset="-79"/>
              <a:cs typeface="Apple Chancery" panose="03020702040506060504" pitchFamily="66" charset="-79"/>
            </a:endParaRPr>
          </a:p>
        </p:txBody>
      </p:sp>
    </p:spTree>
    <p:extLst>
      <p:ext uri="{BB962C8B-B14F-4D97-AF65-F5344CB8AC3E}">
        <p14:creationId xmlns:p14="http://schemas.microsoft.com/office/powerpoint/2010/main" val="14394866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Sacre </a:t>
            </a:r>
            <a:r>
              <a:rPr lang="en-US" sz="2800" dirty="0" err="1">
                <a:solidFill>
                  <a:schemeClr val="accent5">
                    <a:lumMod val="50000"/>
                  </a:schemeClr>
                </a:solidFill>
              </a:rPr>
              <a:t>Loi</a:t>
            </a:r>
            <a:r>
              <a:rPr lang="en-US" sz="2800" dirty="0">
                <a:solidFill>
                  <a:schemeClr val="accent5">
                    <a:lumMod val="50000"/>
                  </a:schemeClr>
                </a:solidFill>
              </a:rPr>
              <a:t> (Sacred Law)</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8393FCF8-300D-C75B-D0CE-F88B88739C49}"/>
              </a:ext>
            </a:extLst>
          </p:cNvPr>
          <p:cNvSpPr txBox="1"/>
          <p:nvPr/>
        </p:nvSpPr>
        <p:spPr>
          <a:xfrm>
            <a:off x="1549830" y="1937287"/>
            <a:ext cx="9793536" cy="3477875"/>
          </a:xfrm>
          <a:prstGeom prst="rect">
            <a:avLst/>
          </a:prstGeom>
          <a:noFill/>
        </p:spPr>
        <p:txBody>
          <a:bodyPr wrap="square" rtlCol="0">
            <a:spAutoFit/>
          </a:bodyPr>
          <a:lstStyle/>
          <a:p>
            <a:r>
              <a:rPr lang="en-US" sz="2000" dirty="0">
                <a:solidFill>
                  <a:schemeClr val="accent5">
                    <a:lumMod val="50000"/>
                  </a:schemeClr>
                </a:solidFill>
                <a:latin typeface="Apple Chancery" panose="03020702040506060504" pitchFamily="66" charset="-79"/>
                <a:cs typeface="Apple Chancery" panose="03020702040506060504" pitchFamily="66" charset="-79"/>
              </a:rPr>
              <a:t>In the 8</a:t>
            </a:r>
            <a:r>
              <a:rPr lang="en-US" sz="2000" baseline="30000" dirty="0">
                <a:solidFill>
                  <a:schemeClr val="accent5">
                    <a:lumMod val="50000"/>
                  </a:schemeClr>
                </a:solidFill>
                <a:latin typeface="Apple Chancery" panose="03020702040506060504" pitchFamily="66" charset="-79"/>
                <a:cs typeface="Apple Chancery" panose="03020702040506060504" pitchFamily="66" charset="-79"/>
              </a:rPr>
              <a:t>th</a:t>
            </a:r>
            <a:r>
              <a:rPr lang="en-US" sz="2000" dirty="0">
                <a:solidFill>
                  <a:schemeClr val="accent5">
                    <a:lumMod val="50000"/>
                  </a:schemeClr>
                </a:solidFill>
                <a:latin typeface="Apple Chancery" panose="03020702040506060504" pitchFamily="66" charset="-79"/>
                <a:cs typeface="Apple Chancery" panose="03020702040506060504" pitchFamily="66" charset="-79"/>
              </a:rPr>
              <a:t> C with the emergence of Sacre </a:t>
            </a:r>
            <a:r>
              <a:rPr lang="en-US" sz="2000" dirty="0" err="1">
                <a:solidFill>
                  <a:schemeClr val="accent5">
                    <a:lumMod val="50000"/>
                  </a:schemeClr>
                </a:solidFill>
                <a:latin typeface="Apple Chancery" panose="03020702040506060504" pitchFamily="66" charset="-79"/>
                <a:cs typeface="Apple Chancery" panose="03020702040506060504" pitchFamily="66" charset="-79"/>
              </a:rPr>
              <a:t>Loi</a:t>
            </a:r>
            <a:r>
              <a:rPr lang="en-US" sz="2000" dirty="0">
                <a:solidFill>
                  <a:schemeClr val="accent5">
                    <a:lumMod val="50000"/>
                  </a:schemeClr>
                </a:solidFill>
                <a:latin typeface="Apple Chancery" panose="03020702040506060504" pitchFamily="66" charset="-79"/>
                <a:cs typeface="Apple Chancery" panose="03020702040506060504" pitchFamily="66" charset="-79"/>
              </a:rPr>
              <a:t> of the Carolingians (Sacre </a:t>
            </a:r>
            <a:r>
              <a:rPr lang="en-US" sz="2000" dirty="0" err="1">
                <a:solidFill>
                  <a:schemeClr val="accent5">
                    <a:lumMod val="50000"/>
                  </a:schemeClr>
                </a:solidFill>
                <a:latin typeface="Apple Chancery" panose="03020702040506060504" pitchFamily="66" charset="-79"/>
                <a:cs typeface="Apple Chancery" panose="03020702040506060504" pitchFamily="66" charset="-79"/>
              </a:rPr>
              <a:t>Loi</a:t>
            </a:r>
            <a:r>
              <a:rPr lang="en-US" sz="2000" dirty="0">
                <a:solidFill>
                  <a:schemeClr val="accent5">
                    <a:lumMod val="50000"/>
                  </a:schemeClr>
                </a:solidFill>
                <a:latin typeface="Apple Chancery" panose="03020702040506060504" pitchFamily="66" charset="-79"/>
                <a:cs typeface="Apple Chancery" panose="03020702040506060504" pitchFamily="66" charset="-79"/>
              </a:rPr>
              <a:t>) and the 1</a:t>
            </a:r>
            <a:r>
              <a:rPr lang="en-US" sz="2000" baseline="30000" dirty="0">
                <a:solidFill>
                  <a:schemeClr val="accent5">
                    <a:lumMod val="50000"/>
                  </a:schemeClr>
                </a:solidFill>
                <a:latin typeface="Apple Chancery" panose="03020702040506060504" pitchFamily="66" charset="-79"/>
                <a:cs typeface="Apple Chancery" panose="03020702040506060504" pitchFamily="66" charset="-79"/>
              </a:rPr>
              <a:t>st</a:t>
            </a:r>
            <a:r>
              <a:rPr lang="en-US" sz="2000" dirty="0">
                <a:solidFill>
                  <a:schemeClr val="accent5">
                    <a:lumMod val="50000"/>
                  </a:schemeClr>
                </a:solidFill>
                <a:latin typeface="Apple Chancery" panose="03020702040506060504" pitchFamily="66" charset="-79"/>
                <a:cs typeface="Apple Chancery" panose="03020702040506060504" pitchFamily="66" charset="-79"/>
              </a:rPr>
              <a:t> formation of the Catholic Church and Canon Law, the concept of actors or “persona” performing in place of the actual accused or accuser was abolished and considered an abomination against Anglo-Saxon Law, along with other reforms to restore the True Rule of Law</a:t>
            </a:r>
          </a:p>
          <a:p>
            <a:endParaRPr lang="en-US" sz="2000" dirty="0">
              <a:solidFill>
                <a:schemeClr val="accent5">
                  <a:lumMod val="50000"/>
                </a:schemeClr>
              </a:solidFill>
              <a:latin typeface="Apple Chancery" panose="03020702040506060504" pitchFamily="66" charset="-79"/>
              <a:cs typeface="Apple Chancery" panose="03020702040506060504" pitchFamily="66" charset="-79"/>
            </a:endParaRPr>
          </a:p>
          <a:p>
            <a:r>
              <a:rPr lang="en-US" sz="2000" dirty="0">
                <a:solidFill>
                  <a:schemeClr val="accent5">
                    <a:lumMod val="50000"/>
                  </a:schemeClr>
                </a:solidFill>
                <a:latin typeface="Apple Chancery" panose="03020702040506060504" pitchFamily="66" charset="-79"/>
                <a:cs typeface="Apple Chancery" panose="03020702040506060504" pitchFamily="66" charset="-79"/>
              </a:rPr>
              <a:t>Significantly the Anglo-Saxons considered the oath or vow of a living flesh man or woman as of paramount importance being their “bond” – bringing back a return to a principle that was fundamental to Celtic Law, including the fact that a man or woman could not be convicted on testimony gained through torture – in other words, </a:t>
            </a:r>
            <a:r>
              <a:rPr lang="en-US" sz="2000" b="1" dirty="0">
                <a:solidFill>
                  <a:schemeClr val="accent5">
                    <a:lumMod val="50000"/>
                  </a:schemeClr>
                </a:solidFill>
                <a:latin typeface="Apple Chancery" panose="03020702040506060504" pitchFamily="66" charset="-79"/>
                <a:cs typeface="Apple Chancery" panose="03020702040506060504" pitchFamily="66" charset="-79"/>
              </a:rPr>
              <a:t>our word must be given freely and without duress to be regarded as true and reliable</a:t>
            </a:r>
          </a:p>
        </p:txBody>
      </p:sp>
    </p:spTree>
    <p:extLst>
      <p:ext uri="{BB962C8B-B14F-4D97-AF65-F5344CB8AC3E}">
        <p14:creationId xmlns:p14="http://schemas.microsoft.com/office/powerpoint/2010/main" val="23256555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16</a:t>
            </a:r>
            <a:r>
              <a:rPr lang="en-US" sz="2800" baseline="30000" dirty="0">
                <a:solidFill>
                  <a:schemeClr val="accent5">
                    <a:lumMod val="50000"/>
                  </a:schemeClr>
                </a:solidFill>
              </a:rPr>
              <a:t>th</a:t>
            </a:r>
            <a:r>
              <a:rPr lang="en-US" sz="2800" dirty="0">
                <a:solidFill>
                  <a:schemeClr val="accent5">
                    <a:lumMod val="50000"/>
                  </a:schemeClr>
                </a:solidFill>
              </a:rPr>
              <a:t> C Definition of Person</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227D66B7-983F-AE26-F286-5D0DE3704F85}"/>
              </a:ext>
            </a:extLst>
          </p:cNvPr>
          <p:cNvSpPr txBox="1"/>
          <p:nvPr/>
        </p:nvSpPr>
        <p:spPr>
          <a:xfrm>
            <a:off x="1749915" y="1186586"/>
            <a:ext cx="9608949" cy="5324535"/>
          </a:xfrm>
          <a:prstGeom prst="rect">
            <a:avLst/>
          </a:prstGeom>
          <a:noFill/>
        </p:spPr>
        <p:txBody>
          <a:bodyPr wrap="square" rtlCol="0">
            <a:spAutoFit/>
          </a:bodyPr>
          <a:lstStyle/>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One of the most notable philosophers contributing to the spread of</a:t>
            </a: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“person” was Thomas Hobbes (b. 1588 – d.1679).Hobbes states numerous key arguments concerning the nature</a:t>
            </a:r>
            <a:r>
              <a:rPr lang="en-CA" sz="2000" dirty="0">
                <a:solidFill>
                  <a:schemeClr val="accent5">
                    <a:lumMod val="50000"/>
                  </a:schemeClr>
                </a:solidFill>
                <a:latin typeface="Apple Chancery" panose="03020702040506060504" pitchFamily="66" charset="-79"/>
                <a:cs typeface="Apple Chancery" panose="03020702040506060504" pitchFamily="66" charset="-79"/>
              </a:rPr>
              <a:t> </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and function of person, the most notable being: </a:t>
            </a:r>
          </a:p>
          <a:p>
            <a:endParaRPr lang="en-CA" sz="2000" dirty="0">
              <a:solidFill>
                <a:schemeClr val="accent5">
                  <a:lumMod val="50000"/>
                </a:schemeClr>
              </a:solidFill>
              <a:latin typeface="Apple Chancery" panose="03020702040506060504" pitchFamily="66" charset="-79"/>
              <a:cs typeface="Apple Chancery" panose="03020702040506060504" pitchFamily="66" charset="-79"/>
            </a:endParaRP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"A person, is he, whose words or actions are considered, either as his</a:t>
            </a: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own, or as representing the words or actions of another man, or of any</a:t>
            </a: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other thing to whom they are attributed, whether Truly or by Fiction.”</a:t>
            </a:r>
          </a:p>
          <a:p>
            <a:endParaRPr lang="en-CA" sz="2000" dirty="0">
              <a:solidFill>
                <a:schemeClr val="accent5">
                  <a:lumMod val="50000"/>
                </a:schemeClr>
              </a:solidFill>
              <a:effectLst/>
              <a:latin typeface="Apple Chancery" panose="03020702040506060504" pitchFamily="66" charset="-79"/>
              <a:cs typeface="Apple Chancery" panose="03020702040506060504" pitchFamily="66" charset="-79"/>
            </a:endParaRP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a Person, is the same that an Actor is, both on the Stage and in</a:t>
            </a: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common Conversation; and to Personate, is to Act, or Represent himself, or</a:t>
            </a: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another; and he that </a:t>
            </a:r>
            <a:r>
              <a:rPr lang="en-CA" sz="2000" dirty="0" err="1">
                <a:solidFill>
                  <a:schemeClr val="accent5">
                    <a:lumMod val="50000"/>
                  </a:schemeClr>
                </a:solidFill>
                <a:effectLst/>
                <a:latin typeface="Apple Chancery" panose="03020702040506060504" pitchFamily="66" charset="-79"/>
                <a:cs typeface="Apple Chancery" panose="03020702040506060504" pitchFamily="66" charset="-79"/>
              </a:rPr>
              <a:t>acteth</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another, is said to bear his Person, or act in his</a:t>
            </a: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name; ”</a:t>
            </a:r>
          </a:p>
          <a:p>
            <a:endParaRPr lang="en-CA" sz="2000" dirty="0">
              <a:solidFill>
                <a:schemeClr val="accent5">
                  <a:lumMod val="50000"/>
                </a:schemeClr>
              </a:solidFill>
              <a:effectLst/>
              <a:latin typeface="Apple Chancery" panose="03020702040506060504" pitchFamily="66" charset="-79"/>
              <a:cs typeface="Apple Chancery" panose="03020702040506060504" pitchFamily="66" charset="-79"/>
            </a:endParaRP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Of Persons Artificial, </a:t>
            </a: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some have their words and actions</a:t>
            </a:r>
          </a:p>
          <a:p>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Owned by those whom they represent</a:t>
            </a:r>
            <a:r>
              <a:rPr lang="en-CA" sz="2000" b="1" dirty="0">
                <a:solidFill>
                  <a:schemeClr val="accent5">
                    <a:lumMod val="50000"/>
                  </a:schemeClr>
                </a:solidFill>
                <a:latin typeface="APPLE CHANCERY" panose="03020702040506060504" pitchFamily="66" charset="-79"/>
                <a:cs typeface="APPLE CHANCERY" panose="03020702040506060504" pitchFamily="66" charset="-79"/>
              </a:rPr>
              <a:t>.</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And then the Person is the Actor ;</a:t>
            </a: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and he that </a:t>
            </a:r>
            <a:r>
              <a:rPr lang="en-CA" sz="2000" dirty="0" err="1">
                <a:solidFill>
                  <a:schemeClr val="accent5">
                    <a:lumMod val="50000"/>
                  </a:schemeClr>
                </a:solidFill>
                <a:effectLst/>
                <a:latin typeface="Apple Chancery" panose="03020702040506060504" pitchFamily="66" charset="-79"/>
                <a:cs typeface="Apple Chancery" panose="03020702040506060504" pitchFamily="66" charset="-79"/>
              </a:rPr>
              <a:t>owneth</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his words and actions is the Author: In which case the</a:t>
            </a: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Actor </a:t>
            </a:r>
            <a:r>
              <a:rPr lang="en-CA" sz="2000" dirty="0" err="1">
                <a:solidFill>
                  <a:schemeClr val="accent5">
                    <a:lumMod val="50000"/>
                  </a:schemeClr>
                </a:solidFill>
                <a:effectLst/>
                <a:latin typeface="Apple Chancery" panose="03020702040506060504" pitchFamily="66" charset="-79"/>
                <a:cs typeface="Apple Chancery" panose="03020702040506060504" pitchFamily="66" charset="-79"/>
              </a:rPr>
              <a:t>acteth</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by Authority”</a:t>
            </a:r>
          </a:p>
        </p:txBody>
      </p:sp>
    </p:spTree>
    <p:extLst>
      <p:ext uri="{BB962C8B-B14F-4D97-AF65-F5344CB8AC3E}">
        <p14:creationId xmlns:p14="http://schemas.microsoft.com/office/powerpoint/2010/main" val="2061000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Emergence of “Person” in the Modern Sense</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943D26F8-D495-7155-3AA6-48E272F8A7E3}"/>
              </a:ext>
            </a:extLst>
          </p:cNvPr>
          <p:cNvSpPr txBox="1"/>
          <p:nvPr/>
        </p:nvSpPr>
        <p:spPr>
          <a:xfrm>
            <a:off x="2300621" y="1418875"/>
            <a:ext cx="7314823" cy="3970318"/>
          </a:xfrm>
          <a:prstGeom prst="rect">
            <a:avLst/>
          </a:prstGeom>
          <a:noFill/>
        </p:spPr>
        <p:txBody>
          <a:bodyPr wrap="none" rtlCol="0">
            <a:spAutoFit/>
          </a:bodyPr>
          <a:lstStyle/>
          <a:p>
            <a:r>
              <a:rPr lang="en-CA" dirty="0">
                <a:solidFill>
                  <a:schemeClr val="accent5">
                    <a:lumMod val="50000"/>
                  </a:schemeClr>
                </a:solidFill>
                <a:effectLst/>
                <a:latin typeface="Apple Chancery" panose="03020702040506060504" pitchFamily="66" charset="-79"/>
                <a:cs typeface="Apple Chancery" panose="03020702040506060504" pitchFamily="66" charset="-79"/>
              </a:rPr>
              <a:t>The full emergence of “person” in the modern sense did not take full hold in</a:t>
            </a: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English Law until the Bill of Rights of the openly treasonous Parliament</a:t>
            </a: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and Judiciary of 1689. Again, to hide its provenance, numerous former</a:t>
            </a: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statutes were altered or simply re-written to claim the provenance of</a:t>
            </a: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“person” from as early as the 13th Century under Edward </a:t>
            </a:r>
            <a:r>
              <a:rPr lang="en-CA" dirty="0" err="1">
                <a:solidFill>
                  <a:schemeClr val="accent5">
                    <a:lumMod val="50000"/>
                  </a:schemeClr>
                </a:solidFill>
                <a:effectLst/>
                <a:latin typeface="Apple Chancery" panose="03020702040506060504" pitchFamily="66" charset="-79"/>
                <a:cs typeface="Apple Chancery" panose="03020702040506060504" pitchFamily="66" charset="-79"/>
              </a:rPr>
              <a:t>Ist</a:t>
            </a:r>
            <a:r>
              <a:rPr lang="en-CA" dirty="0">
                <a:solidFill>
                  <a:schemeClr val="accent5">
                    <a:lumMod val="50000"/>
                  </a:schemeClr>
                </a:solidFill>
                <a:effectLst/>
                <a:latin typeface="Apple Chancery" panose="03020702040506060504" pitchFamily="66" charset="-79"/>
                <a:cs typeface="Apple Chancery" panose="03020702040506060504" pitchFamily="66" charset="-79"/>
              </a:rPr>
              <a:t>.</a:t>
            </a:r>
          </a:p>
          <a:p>
            <a:endParaRPr lang="en-CA" dirty="0">
              <a:solidFill>
                <a:schemeClr val="accent5">
                  <a:lumMod val="50000"/>
                </a:schemeClr>
              </a:solidFill>
              <a:latin typeface="Apple Chancery" panose="03020702040506060504" pitchFamily="66" charset="-79"/>
              <a:cs typeface="Apple Chancery" panose="03020702040506060504" pitchFamily="66" charset="-79"/>
            </a:endParaRP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The emergence of “person” in Europe beyond England was in the late 18th</a:t>
            </a: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Century and the start of the 19th Century with the Civil Code of Napoleon</a:t>
            </a: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being a central statute heralding the emergence of legal persons and</a:t>
            </a: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statutory persons underpinning future laws</a:t>
            </a:r>
          </a:p>
          <a:p>
            <a:endParaRPr lang="en-CA" dirty="0">
              <a:solidFill>
                <a:schemeClr val="accent5">
                  <a:lumMod val="50000"/>
                </a:schemeClr>
              </a:solidFill>
              <a:latin typeface="Apple Chancery" panose="03020702040506060504" pitchFamily="66" charset="-79"/>
              <a:cs typeface="Apple Chancery" panose="03020702040506060504" pitchFamily="66" charset="-79"/>
            </a:endParaRP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Today, the concept of person is fully integrated into every statute, every</a:t>
            </a:r>
          </a:p>
          <a:p>
            <a:r>
              <a:rPr lang="en-CA" dirty="0">
                <a:solidFill>
                  <a:schemeClr val="accent5">
                    <a:lumMod val="50000"/>
                  </a:schemeClr>
                </a:solidFill>
                <a:effectLst/>
                <a:latin typeface="Apple Chancery" panose="03020702040506060504" pitchFamily="66" charset="-79"/>
                <a:cs typeface="Apple Chancery" panose="03020702040506060504" pitchFamily="66" charset="-79"/>
              </a:rPr>
              <a:t>ordinance, every instrument and every right of society.</a:t>
            </a:r>
          </a:p>
          <a:p>
            <a:endParaRPr lang="en-US" dirty="0"/>
          </a:p>
        </p:txBody>
      </p:sp>
      <p:sp>
        <p:nvSpPr>
          <p:cNvPr id="6" name="Rounded Rectangle 5">
            <a:extLst>
              <a:ext uri="{FF2B5EF4-FFF2-40B4-BE49-F238E27FC236}">
                <a16:creationId xmlns:a16="http://schemas.microsoft.com/office/drawing/2014/main" id="{9E72BD90-DF18-F27A-1857-BF90DA01E203}"/>
              </a:ext>
            </a:extLst>
          </p:cNvPr>
          <p:cNvSpPr/>
          <p:nvPr/>
        </p:nvSpPr>
        <p:spPr>
          <a:xfrm>
            <a:off x="1038387" y="5515288"/>
            <a:ext cx="10693830" cy="117552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379C7674-76DE-40DC-C954-40E921F6710B}"/>
              </a:ext>
            </a:extLst>
          </p:cNvPr>
          <p:cNvSpPr txBox="1"/>
          <p:nvPr/>
        </p:nvSpPr>
        <p:spPr>
          <a:xfrm>
            <a:off x="1038387" y="5641383"/>
            <a:ext cx="10522694" cy="923330"/>
          </a:xfrm>
          <a:prstGeom prst="rect">
            <a:avLst/>
          </a:prstGeom>
          <a:noFill/>
        </p:spPr>
        <p:txBody>
          <a:bodyPr wrap="square" rtlCol="0">
            <a:spAutoFit/>
          </a:bodyPr>
          <a:lstStyle/>
          <a:p>
            <a:pPr algn="ctr"/>
            <a:r>
              <a:rPr lang="en-CA" dirty="0">
                <a:solidFill>
                  <a:schemeClr val="bg1"/>
                </a:solidFill>
                <a:effectLst/>
                <a:latin typeface="Apple Chancery" panose="03020702040506060504" pitchFamily="66" charset="-79"/>
                <a:cs typeface="Apple Chancery" panose="03020702040506060504" pitchFamily="66" charset="-79"/>
              </a:rPr>
              <a:t>A Person is a 16th Century CE created word (but falsely claimed from the 6th Century CE) defining a fictional Form of Property enclosing certain characteristics and appearances as the Identity of one or more living men or women to which further Rights of Use are then annexed.</a:t>
            </a:r>
          </a:p>
        </p:txBody>
      </p:sp>
    </p:spTree>
    <p:extLst>
      <p:ext uri="{BB962C8B-B14F-4D97-AF65-F5344CB8AC3E}">
        <p14:creationId xmlns:p14="http://schemas.microsoft.com/office/powerpoint/2010/main" val="21600378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Commentaries on the Laws of England 18</a:t>
            </a:r>
            <a:r>
              <a:rPr lang="en-US" sz="2800" baseline="30000" dirty="0">
                <a:solidFill>
                  <a:schemeClr val="accent5">
                    <a:lumMod val="50000"/>
                  </a:schemeClr>
                </a:solidFill>
              </a:rPr>
              <a:t>th</a:t>
            </a:r>
            <a:r>
              <a:rPr lang="en-US" sz="2800" dirty="0">
                <a:solidFill>
                  <a:schemeClr val="accent5">
                    <a:lumMod val="50000"/>
                  </a:schemeClr>
                </a:solidFill>
              </a:rPr>
              <a:t> C</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0BC2E20D-162A-9F80-CA0E-BACAC41223E6}"/>
              </a:ext>
            </a:extLst>
          </p:cNvPr>
          <p:cNvSpPr txBox="1"/>
          <p:nvPr/>
        </p:nvSpPr>
        <p:spPr>
          <a:xfrm>
            <a:off x="1900856" y="2116851"/>
            <a:ext cx="8808471" cy="3785652"/>
          </a:xfrm>
          <a:prstGeom prst="rect">
            <a:avLst/>
          </a:prstGeom>
          <a:noFill/>
        </p:spPr>
        <p:txBody>
          <a:bodyPr wrap="square" rtlCol="0">
            <a:spAutoFit/>
          </a:bodyPr>
          <a:lstStyle/>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“Rights are however liable to another subdivision, being either, first, those which concern and are annexed to the persons of men, and are then called jura personarum or the rights of persons; or they are, secondly, such as a man may acquire over external objects, or things unconnected with his person, which are styled jura </a:t>
            </a:r>
            <a:r>
              <a:rPr lang="en-CA" sz="2000" dirty="0" err="1">
                <a:solidFill>
                  <a:schemeClr val="accent5">
                    <a:lumMod val="50000"/>
                  </a:schemeClr>
                </a:solidFill>
                <a:effectLst/>
                <a:latin typeface="Apple Chancery" panose="03020702040506060504" pitchFamily="66" charset="-79"/>
                <a:cs typeface="Apple Chancery" panose="03020702040506060504" pitchFamily="66" charset="-79"/>
              </a:rPr>
              <a:t>rerumor</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a:t>
            </a: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the rights of things</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and </a:t>
            </a:r>
          </a:p>
          <a:p>
            <a:endParaRPr lang="en-CA" sz="2000" dirty="0">
              <a:solidFill>
                <a:schemeClr val="accent5">
                  <a:lumMod val="50000"/>
                </a:schemeClr>
              </a:solidFill>
              <a:latin typeface="Apple Chancery" panose="03020702040506060504" pitchFamily="66" charset="-79"/>
              <a:cs typeface="Apple Chancery" panose="03020702040506060504" pitchFamily="66" charset="-79"/>
            </a:endParaRP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"Persons are also divided by the law into either </a:t>
            </a: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natural persons, or artificial</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Natural persons are such as God of</a:t>
            </a:r>
            <a:r>
              <a:rPr lang="en-CA" sz="2000" dirty="0">
                <a:solidFill>
                  <a:schemeClr val="accent5">
                    <a:lumMod val="50000"/>
                  </a:schemeClr>
                </a:solidFill>
                <a:latin typeface="Apple Chancery" panose="03020702040506060504" pitchFamily="66" charset="-79"/>
                <a:cs typeface="Apple Chancery" panose="03020702040506060504" pitchFamily="66" charset="-79"/>
              </a:rPr>
              <a:t> </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nature formed us: </a:t>
            </a: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artificial are such as created and devised by human laws</a:t>
            </a:r>
            <a:r>
              <a:rPr lang="en-CA" sz="2000" b="1" dirty="0">
                <a:solidFill>
                  <a:schemeClr val="accent5">
                    <a:lumMod val="50000"/>
                  </a:schemeClr>
                </a:solidFill>
                <a:latin typeface="APPLE CHANCERY" panose="03020702040506060504" pitchFamily="66" charset="-79"/>
                <a:cs typeface="APPLE CHANCERY" panose="03020702040506060504" pitchFamily="66" charset="-79"/>
              </a:rPr>
              <a:t> f</a:t>
            </a: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or the purpose of society and government</a:t>
            </a:r>
            <a:r>
              <a:rPr lang="en-CA" sz="2000" b="1" dirty="0">
                <a:solidFill>
                  <a:schemeClr val="accent5">
                    <a:lumMod val="50000"/>
                  </a:schemeClr>
                </a:solidFill>
                <a:latin typeface="Apple Chancery" panose="03020702040506060504" pitchFamily="66" charset="-79"/>
                <a:cs typeface="Apple Chancery" panose="03020702040506060504" pitchFamily="66" charset="-79"/>
              </a:rPr>
              <a:t>”</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a:t>
            </a:r>
          </a:p>
          <a:p>
            <a:endParaRPr lang="en-CA" sz="2000" dirty="0">
              <a:solidFill>
                <a:schemeClr val="accent5">
                  <a:lumMod val="50000"/>
                </a:schemeClr>
              </a:solidFill>
              <a:latin typeface="Apple Chancery" panose="03020702040506060504" pitchFamily="66" charset="-79"/>
              <a:cs typeface="Apple Chancery" panose="03020702040506060504" pitchFamily="66" charset="-79"/>
            </a:endParaRPr>
          </a:p>
          <a:p>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Sir William Blackstone</a:t>
            </a:r>
          </a:p>
          <a:p>
            <a:endParaRPr lang="en-CA" sz="2000" dirty="0">
              <a:solidFill>
                <a:schemeClr val="accent5">
                  <a:lumMod val="50000"/>
                </a:schemeClr>
              </a:solidFill>
              <a:effectLst/>
              <a:latin typeface="Apple Chancery" panose="03020702040506060504" pitchFamily="66" charset="-79"/>
              <a:cs typeface="Apple Chancery" panose="03020702040506060504" pitchFamily="66" charset="-79"/>
            </a:endParaRPr>
          </a:p>
        </p:txBody>
      </p:sp>
    </p:spTree>
    <p:extLst>
      <p:ext uri="{BB962C8B-B14F-4D97-AF65-F5344CB8AC3E}">
        <p14:creationId xmlns:p14="http://schemas.microsoft.com/office/powerpoint/2010/main" val="22145053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Categories of Person</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B041EE33-4904-CB49-581B-494C1B91019A}"/>
              </a:ext>
            </a:extLst>
          </p:cNvPr>
          <p:cNvSpPr txBox="1"/>
          <p:nvPr/>
        </p:nvSpPr>
        <p:spPr>
          <a:xfrm>
            <a:off x="1269469" y="1433334"/>
            <a:ext cx="9949911" cy="3693319"/>
          </a:xfrm>
          <a:prstGeom prst="rect">
            <a:avLst/>
          </a:prstGeom>
          <a:noFill/>
        </p:spPr>
        <p:txBody>
          <a:bodyPr wrap="square" rtlCol="0">
            <a:spAutoFit/>
          </a:bodyPr>
          <a:lstStyle/>
          <a:p>
            <a:pPr marL="342900" indent="-342900">
              <a:buFont typeface="+mj-lt"/>
              <a:buAutoNum type="arabicPeriod"/>
            </a:pPr>
            <a:r>
              <a:rPr lang="en-US" dirty="0">
                <a:solidFill>
                  <a:schemeClr val="accent5">
                    <a:lumMod val="50000"/>
                  </a:schemeClr>
                </a:solidFill>
                <a:latin typeface="Apple Chancery" panose="03020702040506060504" pitchFamily="66" charset="-79"/>
                <a:cs typeface="Apple Chancery" panose="03020702040506060504" pitchFamily="66" charset="-79"/>
              </a:rPr>
              <a:t>1</a:t>
            </a:r>
            <a:r>
              <a:rPr lang="en-US" baseline="30000" dirty="0">
                <a:solidFill>
                  <a:schemeClr val="accent5">
                    <a:lumMod val="50000"/>
                  </a:schemeClr>
                </a:solidFill>
                <a:latin typeface="Apple Chancery" panose="03020702040506060504" pitchFamily="66" charset="-79"/>
                <a:cs typeface="Apple Chancery" panose="03020702040506060504" pitchFamily="66" charset="-79"/>
              </a:rPr>
              <a:t>st</a:t>
            </a:r>
            <a:r>
              <a:rPr lang="en-US" dirty="0">
                <a:solidFill>
                  <a:schemeClr val="accent5">
                    <a:lumMod val="50000"/>
                  </a:schemeClr>
                </a:solidFill>
                <a:latin typeface="Apple Chancery" panose="03020702040506060504" pitchFamily="66" charset="-79"/>
                <a:cs typeface="Apple Chancery" panose="03020702040506060504" pitchFamily="66" charset="-79"/>
              </a:rPr>
              <a:t> Person known as a Natural Person and in propria persona is when a man or woman with competent mind as Author (Principal) appoints, records and publishes themselves by Special (Private) Appointment as Actor (Agent) by solemn binding agreement (a Will and Testament)</a:t>
            </a:r>
          </a:p>
          <a:p>
            <a:pPr marL="342900" indent="-342900">
              <a:buFont typeface="+mj-lt"/>
              <a:buAutoNum type="arabicPeriod"/>
            </a:pPr>
            <a:endParaRPr lang="en-US" dirty="0">
              <a:solidFill>
                <a:schemeClr val="accent5">
                  <a:lumMod val="50000"/>
                </a:schemeClr>
              </a:solidFill>
              <a:latin typeface="Apple Chancery" panose="03020702040506060504" pitchFamily="66" charset="-79"/>
              <a:cs typeface="Apple Chancery" panose="03020702040506060504" pitchFamily="66" charset="-79"/>
            </a:endParaRPr>
          </a:p>
          <a:p>
            <a:pPr marL="342900" indent="-342900">
              <a:buFont typeface="+mj-lt"/>
              <a:buAutoNum type="arabicPeriod"/>
            </a:pPr>
            <a:r>
              <a:rPr lang="en-US" dirty="0">
                <a:solidFill>
                  <a:schemeClr val="accent5">
                    <a:lumMod val="50000"/>
                  </a:schemeClr>
                </a:solidFill>
                <a:latin typeface="Apple Chancery" panose="03020702040506060504" pitchFamily="66" charset="-79"/>
                <a:cs typeface="Apple Chancery" panose="03020702040506060504" pitchFamily="66" charset="-79"/>
              </a:rPr>
              <a:t>2</a:t>
            </a:r>
            <a:r>
              <a:rPr lang="en-US" baseline="30000" dirty="0">
                <a:solidFill>
                  <a:schemeClr val="accent5">
                    <a:lumMod val="50000"/>
                  </a:schemeClr>
                </a:solidFill>
                <a:latin typeface="Apple Chancery" panose="03020702040506060504" pitchFamily="66" charset="-79"/>
                <a:cs typeface="Apple Chancery" panose="03020702040506060504" pitchFamily="66" charset="-79"/>
              </a:rPr>
              <a:t>nd</a:t>
            </a:r>
            <a:r>
              <a:rPr lang="en-US" dirty="0">
                <a:solidFill>
                  <a:schemeClr val="accent5">
                    <a:lumMod val="50000"/>
                  </a:schemeClr>
                </a:solidFill>
                <a:latin typeface="Apple Chancery" panose="03020702040506060504" pitchFamily="66" charset="-79"/>
                <a:cs typeface="Apple Chancery" panose="03020702040506060504" pitchFamily="66" charset="-79"/>
              </a:rPr>
              <a:t> Person, also known as an Artificial Person is when a man or woman as Author (Principle) appoints another man or woman by Special (private) Appointment as Actor (Agent) by some solemn binding agreement</a:t>
            </a:r>
          </a:p>
          <a:p>
            <a:pPr marL="342900" indent="-342900">
              <a:buFont typeface="+mj-lt"/>
              <a:buAutoNum type="arabicPeriod"/>
            </a:pPr>
            <a:endParaRPr lang="en-US" dirty="0">
              <a:solidFill>
                <a:schemeClr val="accent5">
                  <a:lumMod val="50000"/>
                </a:schemeClr>
              </a:solidFill>
              <a:latin typeface="Apple Chancery" panose="03020702040506060504" pitchFamily="66" charset="-79"/>
              <a:cs typeface="Apple Chancery" panose="03020702040506060504" pitchFamily="66" charset="-79"/>
            </a:endParaRPr>
          </a:p>
          <a:p>
            <a:pPr marL="342900" indent="-342900">
              <a:buFont typeface="+mj-lt"/>
              <a:buAutoNum type="arabicPeriod"/>
            </a:pPr>
            <a:r>
              <a:rPr lang="en-US" dirty="0">
                <a:solidFill>
                  <a:schemeClr val="accent5">
                    <a:lumMod val="50000"/>
                  </a:schemeClr>
                </a:solidFill>
                <a:latin typeface="Apple Chancery" panose="03020702040506060504" pitchFamily="66" charset="-79"/>
                <a:cs typeface="Apple Chancery" panose="03020702040506060504" pitchFamily="66" charset="-79"/>
              </a:rPr>
              <a:t>3</a:t>
            </a:r>
            <a:r>
              <a:rPr lang="en-US" baseline="30000" dirty="0">
                <a:solidFill>
                  <a:schemeClr val="accent5">
                    <a:lumMod val="50000"/>
                  </a:schemeClr>
                </a:solidFill>
                <a:latin typeface="Apple Chancery" panose="03020702040506060504" pitchFamily="66" charset="-79"/>
                <a:cs typeface="Apple Chancery" panose="03020702040506060504" pitchFamily="66" charset="-79"/>
              </a:rPr>
              <a:t>rd</a:t>
            </a:r>
            <a:r>
              <a:rPr lang="en-US" dirty="0">
                <a:solidFill>
                  <a:schemeClr val="accent5">
                    <a:lumMod val="50000"/>
                  </a:schemeClr>
                </a:solidFill>
                <a:latin typeface="Apple Chancery" panose="03020702040506060504" pitchFamily="66" charset="-79"/>
                <a:cs typeface="Apple Chancery" panose="03020702040506060504" pitchFamily="66" charset="-79"/>
              </a:rPr>
              <a:t> Person, also known as a Legal Person, or Statutory Person or Surrogate Person is when the Author (Principal) is hidden or not known and a man or woman fails to properly express any competent in propria persona (1</a:t>
            </a:r>
            <a:r>
              <a:rPr lang="en-US" baseline="30000" dirty="0">
                <a:solidFill>
                  <a:schemeClr val="accent5">
                    <a:lumMod val="50000"/>
                  </a:schemeClr>
                </a:solidFill>
                <a:latin typeface="Apple Chancery" panose="03020702040506060504" pitchFamily="66" charset="-79"/>
                <a:cs typeface="Apple Chancery" panose="03020702040506060504" pitchFamily="66" charset="-79"/>
              </a:rPr>
              <a:t>st</a:t>
            </a:r>
            <a:r>
              <a:rPr lang="en-US" dirty="0">
                <a:solidFill>
                  <a:schemeClr val="accent5">
                    <a:lumMod val="50000"/>
                  </a:schemeClr>
                </a:solidFill>
                <a:latin typeface="Apple Chancery" panose="03020702040506060504" pitchFamily="66" charset="-79"/>
                <a:cs typeface="Apple Chancery" panose="03020702040506060504" pitchFamily="66" charset="-79"/>
              </a:rPr>
              <a:t> person) or 2</a:t>
            </a:r>
            <a:r>
              <a:rPr lang="en-US" baseline="30000" dirty="0">
                <a:solidFill>
                  <a:schemeClr val="accent5">
                    <a:lumMod val="50000"/>
                  </a:schemeClr>
                </a:solidFill>
                <a:latin typeface="Apple Chancery" panose="03020702040506060504" pitchFamily="66" charset="-79"/>
                <a:cs typeface="Apple Chancery" panose="03020702040506060504" pitchFamily="66" charset="-79"/>
              </a:rPr>
              <a:t>nd</a:t>
            </a:r>
            <a:r>
              <a:rPr lang="en-US" dirty="0">
                <a:solidFill>
                  <a:schemeClr val="accent5">
                    <a:lumMod val="50000"/>
                  </a:schemeClr>
                </a:solidFill>
                <a:latin typeface="Apple Chancery" panose="03020702040506060504" pitchFamily="66" charset="-79"/>
                <a:cs typeface="Apple Chancery" panose="03020702040506060504" pitchFamily="66" charset="-79"/>
              </a:rPr>
              <a:t> Person Author (Principal) to Actor (Agent) relation prior to the commencement of any interpersonal intercourse</a:t>
            </a:r>
          </a:p>
          <a:p>
            <a:endParaRPr lang="en-US" dirty="0"/>
          </a:p>
        </p:txBody>
      </p:sp>
      <p:sp>
        <p:nvSpPr>
          <p:cNvPr id="6" name="Rounded Rectangle 5">
            <a:extLst>
              <a:ext uri="{FF2B5EF4-FFF2-40B4-BE49-F238E27FC236}">
                <a16:creationId xmlns:a16="http://schemas.microsoft.com/office/drawing/2014/main" id="{D15659FE-6CB8-A87E-331A-C136D33A9906}"/>
              </a:ext>
            </a:extLst>
          </p:cNvPr>
          <p:cNvSpPr/>
          <p:nvPr/>
        </p:nvSpPr>
        <p:spPr>
          <a:xfrm>
            <a:off x="727027" y="5240783"/>
            <a:ext cx="11034794" cy="132343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9E3E9018-0059-90CA-10F1-F998B22ED0BE}"/>
              </a:ext>
            </a:extLst>
          </p:cNvPr>
          <p:cNvSpPr txBox="1"/>
          <p:nvPr/>
        </p:nvSpPr>
        <p:spPr>
          <a:xfrm>
            <a:off x="983076" y="5394670"/>
            <a:ext cx="10522695" cy="1015663"/>
          </a:xfrm>
          <a:prstGeom prst="rect">
            <a:avLst/>
          </a:prstGeom>
          <a:noFill/>
        </p:spPr>
        <p:txBody>
          <a:bodyPr wrap="square" rtlCol="0">
            <a:spAutoFit/>
          </a:bodyPr>
          <a:lstStyle/>
          <a:p>
            <a:pPr algn="ctr"/>
            <a:r>
              <a:rPr lang="en-US" sz="2000" dirty="0">
                <a:solidFill>
                  <a:schemeClr val="bg1"/>
                </a:solidFill>
                <a:latin typeface="Apple Chancery" panose="03020702040506060504" pitchFamily="66" charset="-79"/>
                <a:cs typeface="Apple Chancery" panose="03020702040506060504" pitchFamily="66" charset="-79"/>
              </a:rPr>
              <a:t>In the 3</a:t>
            </a:r>
            <a:r>
              <a:rPr lang="en-US" sz="2000" baseline="30000" dirty="0">
                <a:solidFill>
                  <a:schemeClr val="bg1"/>
                </a:solidFill>
                <a:latin typeface="Apple Chancery" panose="03020702040506060504" pitchFamily="66" charset="-79"/>
                <a:cs typeface="Apple Chancery" panose="03020702040506060504" pitchFamily="66" charset="-79"/>
              </a:rPr>
              <a:t>rd</a:t>
            </a:r>
            <a:r>
              <a:rPr lang="en-US" sz="2000" dirty="0">
                <a:solidFill>
                  <a:schemeClr val="bg1"/>
                </a:solidFill>
                <a:latin typeface="Apple Chancery" panose="03020702040506060504" pitchFamily="66" charset="-79"/>
                <a:cs typeface="Apple Chancery" panose="03020702040506060504" pitchFamily="66" charset="-79"/>
              </a:rPr>
              <a:t> Person, the flesh and body of a living man or woman is mistaken, and presumed to be, by default the “person” of Statutes of Law, or Rules of the Court as Script (Deed) and the Judge/Magistrate as the Author (Principal), they now have authority over the legal ”person”</a:t>
            </a:r>
          </a:p>
        </p:txBody>
      </p:sp>
    </p:spTree>
    <p:extLst>
      <p:ext uri="{BB962C8B-B14F-4D97-AF65-F5344CB8AC3E}">
        <p14:creationId xmlns:p14="http://schemas.microsoft.com/office/powerpoint/2010/main" val="1043654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Competence</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4" name="TextBox 3">
            <a:extLst>
              <a:ext uri="{FF2B5EF4-FFF2-40B4-BE49-F238E27FC236}">
                <a16:creationId xmlns:a16="http://schemas.microsoft.com/office/drawing/2014/main" id="{A52214E7-7AEE-1FB4-CA87-297937760E43}"/>
              </a:ext>
            </a:extLst>
          </p:cNvPr>
          <p:cNvSpPr txBox="1"/>
          <p:nvPr/>
        </p:nvSpPr>
        <p:spPr>
          <a:xfrm>
            <a:off x="2192631" y="1456573"/>
            <a:ext cx="7932839" cy="4031873"/>
          </a:xfrm>
          <a:prstGeom prst="rect">
            <a:avLst/>
          </a:prstGeom>
          <a:noFill/>
        </p:spPr>
        <p:txBody>
          <a:bodyPr wrap="square">
            <a:spAutoFit/>
          </a:bodyPr>
          <a:lstStyle/>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The term competence comes from the Latin “</a:t>
            </a:r>
            <a:r>
              <a:rPr lang="en-CA" sz="2000" dirty="0" err="1">
                <a:solidFill>
                  <a:schemeClr val="accent5">
                    <a:lumMod val="50000"/>
                  </a:schemeClr>
                </a:solidFill>
                <a:effectLst/>
                <a:latin typeface="Apple Chancery" panose="03020702040506060504" pitchFamily="66" charset="-79"/>
                <a:cs typeface="Apple Chancery" panose="03020702040506060504" pitchFamily="66" charset="-79"/>
              </a:rPr>
              <a:t>competentia</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meaning</a:t>
            </a:r>
          </a:p>
          <a:p>
            <a:pPr algn="ct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“agreement, symmetry, conjunction and expertise”. </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In terms of Western</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Roman Law, it means literally “</a:t>
            </a: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the legal authority to deal with a particular matter”. </a:t>
            </a:r>
          </a:p>
          <a:p>
            <a:pPr algn="ctr"/>
            <a:endParaRPr lang="en-CA" sz="2000" b="1" dirty="0">
              <a:solidFill>
                <a:schemeClr val="accent5">
                  <a:lumMod val="50000"/>
                </a:schemeClr>
              </a:solidFill>
              <a:latin typeface="APPLE CHANCERY" panose="03020702040506060504" pitchFamily="66" charset="-79"/>
              <a:cs typeface="APPLE CHANCERY" panose="03020702040506060504" pitchFamily="66" charset="-79"/>
            </a:endParaRP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It also means more generally, </a:t>
            </a: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“having the sufficient skills, knowledge, ability or qualifications to manage a particular matter”</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a:t>
            </a:r>
          </a:p>
          <a:p>
            <a:pPr algn="ctr"/>
            <a:endParaRPr lang="en-CA" sz="2000" dirty="0">
              <a:solidFill>
                <a:schemeClr val="accent5">
                  <a:lumMod val="50000"/>
                </a:schemeClr>
              </a:solidFill>
              <a:latin typeface="Apple Chancery" panose="03020702040506060504" pitchFamily="66" charset="-79"/>
              <a:cs typeface="Apple Chancery" panose="03020702040506060504" pitchFamily="66" charset="-79"/>
            </a:endParaRPr>
          </a:p>
          <a:p>
            <a:pPr algn="ct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If you do not have the knowledge or skill to use something, then such</a:t>
            </a:r>
          </a:p>
          <a:p>
            <a:pPr algn="ct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unskilled use – particularly may be very dangerous</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a:t>
            </a:r>
            <a:endParaRPr lang="en-CA" sz="2000" dirty="0">
              <a:solidFill>
                <a:schemeClr val="accent5">
                  <a:lumMod val="50000"/>
                </a:schemeClr>
              </a:solidFill>
              <a:latin typeface="Apple Chancery" panose="03020702040506060504" pitchFamily="66" charset="-79"/>
              <a:cs typeface="Apple Chancery" panose="03020702040506060504" pitchFamily="66" charset="-79"/>
            </a:endParaRPr>
          </a:p>
          <a:p>
            <a:endParaRPr lang="en-CA" sz="2000" dirty="0">
              <a:solidFill>
                <a:schemeClr val="accent5">
                  <a:lumMod val="50000"/>
                </a:schemeClr>
              </a:solidFill>
              <a:effectLst/>
              <a:latin typeface="Apple Chancery" panose="03020702040506060504" pitchFamily="66" charset="-79"/>
              <a:cs typeface="Apple Chancery" panose="03020702040506060504" pitchFamily="66" charset="-79"/>
            </a:endParaRPr>
          </a:p>
          <a:p>
            <a:endParaRPr lang="en-CA" dirty="0">
              <a:solidFill>
                <a:schemeClr val="accent5">
                  <a:lumMod val="50000"/>
                </a:schemeClr>
              </a:solidFill>
              <a:latin typeface="Apple Chancery" panose="03020702040506060504" pitchFamily="66" charset="-79"/>
              <a:cs typeface="Apple Chancery" panose="03020702040506060504" pitchFamily="66" charset="-79"/>
            </a:endParaRPr>
          </a:p>
          <a:p>
            <a:endParaRPr lang="en-CA" dirty="0">
              <a:solidFill>
                <a:schemeClr val="accent5">
                  <a:lumMod val="50000"/>
                </a:schemeClr>
              </a:solidFill>
              <a:effectLst/>
              <a:latin typeface="Apple Chancery" panose="03020702040506060504" pitchFamily="66" charset="-79"/>
              <a:cs typeface="Apple Chancery" panose="03020702040506060504" pitchFamily="66" charset="-79"/>
            </a:endParaRPr>
          </a:p>
        </p:txBody>
      </p:sp>
      <p:sp>
        <p:nvSpPr>
          <p:cNvPr id="3" name="Rounded Rectangle 2">
            <a:extLst>
              <a:ext uri="{FF2B5EF4-FFF2-40B4-BE49-F238E27FC236}">
                <a16:creationId xmlns:a16="http://schemas.microsoft.com/office/drawing/2014/main" id="{F91BFFFF-74E7-25FE-9F90-CFF682CC21CB}"/>
              </a:ext>
            </a:extLst>
          </p:cNvPr>
          <p:cNvSpPr/>
          <p:nvPr/>
        </p:nvSpPr>
        <p:spPr>
          <a:xfrm>
            <a:off x="730627" y="5488446"/>
            <a:ext cx="10856848" cy="898689"/>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Apple Chancery" panose="03020702040506060504" pitchFamily="66" charset="-79"/>
                <a:cs typeface="Apple Chancery" panose="03020702040506060504" pitchFamily="66" charset="-79"/>
              </a:rPr>
              <a:t>To move forward </a:t>
            </a:r>
            <a:r>
              <a:rPr lang="en-CA" sz="2000" dirty="0">
                <a:solidFill>
                  <a:schemeClr val="bg1"/>
                </a:solidFill>
                <a:effectLst/>
                <a:latin typeface="Apple Chancery" panose="03020702040506060504" pitchFamily="66" charset="-79"/>
                <a:cs typeface="Apple Chancery" panose="03020702040506060504" pitchFamily="66" charset="-79"/>
              </a:rPr>
              <a:t>we must first look at ourselves in the mirror, see our own faults and choose to be</a:t>
            </a:r>
            <a:r>
              <a:rPr lang="en-US" sz="2000" dirty="0">
                <a:solidFill>
                  <a:schemeClr val="bg1"/>
                </a:solidFill>
                <a:latin typeface="Apple Chancery" panose="03020702040506060504" pitchFamily="66" charset="-79"/>
                <a:cs typeface="Apple Chancery" panose="03020702040506060504" pitchFamily="66" charset="-79"/>
              </a:rPr>
              <a:t> an honorable and competent member of society</a:t>
            </a:r>
          </a:p>
        </p:txBody>
      </p:sp>
    </p:spTree>
    <p:extLst>
      <p:ext uri="{BB962C8B-B14F-4D97-AF65-F5344CB8AC3E}">
        <p14:creationId xmlns:p14="http://schemas.microsoft.com/office/powerpoint/2010/main" val="18155672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3" name="Picture 2">
            <a:extLst>
              <a:ext uri="{FF2B5EF4-FFF2-40B4-BE49-F238E27FC236}">
                <a16:creationId xmlns:a16="http://schemas.microsoft.com/office/drawing/2014/main" id="{C4B0A95C-DD7D-7D4E-FE64-2F5825DB83A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77800" y="1671066"/>
            <a:ext cx="11836400" cy="4716069"/>
          </a:xfrm>
          <a:prstGeom prst="rect">
            <a:avLst/>
          </a:prstGeom>
        </p:spPr>
      </p:pic>
      <p:sp>
        <p:nvSpPr>
          <p:cNvPr id="4" name="TextBox 3">
            <a:extLst>
              <a:ext uri="{FF2B5EF4-FFF2-40B4-BE49-F238E27FC236}">
                <a16:creationId xmlns:a16="http://schemas.microsoft.com/office/drawing/2014/main" id="{506B74BB-3D7D-DCDB-6276-AA7CD88E0F27}"/>
              </a:ext>
            </a:extLst>
          </p:cNvPr>
          <p:cNvSpPr txBox="1"/>
          <p:nvPr/>
        </p:nvSpPr>
        <p:spPr>
          <a:xfrm>
            <a:off x="5506094" y="3429000"/>
            <a:ext cx="1917513" cy="707886"/>
          </a:xfrm>
          <a:prstGeom prst="rect">
            <a:avLst/>
          </a:prstGeom>
          <a:noFill/>
        </p:spPr>
        <p:txBody>
          <a:bodyPr wrap="none" rtlCol="0">
            <a:spAutoFit/>
          </a:bodyPr>
          <a:lstStyle/>
          <a:p>
            <a:r>
              <a:rPr lang="en-US" sz="4000" dirty="0">
                <a:solidFill>
                  <a:schemeClr val="accent1">
                    <a:lumMod val="75000"/>
                  </a:schemeClr>
                </a:solidFill>
                <a:latin typeface="Apple Chancery" panose="03020702040506060504" pitchFamily="66" charset="-79"/>
                <a:cs typeface="Apple Chancery" panose="03020702040506060504" pitchFamily="66" charset="-79"/>
              </a:rPr>
              <a:t>Remedy</a:t>
            </a:r>
          </a:p>
        </p:txBody>
      </p:sp>
    </p:spTree>
    <p:extLst>
      <p:ext uri="{BB962C8B-B14F-4D97-AF65-F5344CB8AC3E}">
        <p14:creationId xmlns:p14="http://schemas.microsoft.com/office/powerpoint/2010/main" val="25450248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The Purpose and Function of ”person”</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3" name="Picture 2">
            <a:extLst>
              <a:ext uri="{FF2B5EF4-FFF2-40B4-BE49-F238E27FC236}">
                <a16:creationId xmlns:a16="http://schemas.microsoft.com/office/drawing/2014/main" id="{94A11C17-3FAE-0217-5042-90F46456721C}"/>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383568" y="1671066"/>
            <a:ext cx="11836400" cy="4716069"/>
          </a:xfrm>
          <a:prstGeom prst="rect">
            <a:avLst/>
          </a:prstGeom>
        </p:spPr>
      </p:pic>
      <p:sp>
        <p:nvSpPr>
          <p:cNvPr id="4" name="TextBox 3">
            <a:extLst>
              <a:ext uri="{FF2B5EF4-FFF2-40B4-BE49-F238E27FC236}">
                <a16:creationId xmlns:a16="http://schemas.microsoft.com/office/drawing/2014/main" id="{9513FFE8-7111-1F88-9E9E-6B7B3C5F9837}"/>
              </a:ext>
            </a:extLst>
          </p:cNvPr>
          <p:cNvSpPr txBox="1"/>
          <p:nvPr/>
        </p:nvSpPr>
        <p:spPr>
          <a:xfrm>
            <a:off x="3576024" y="2767276"/>
            <a:ext cx="5710678" cy="2000548"/>
          </a:xfrm>
          <a:prstGeom prst="rect">
            <a:avLst/>
          </a:prstGeom>
          <a:noFill/>
        </p:spPr>
        <p:txBody>
          <a:bodyPr wrap="square" rtlCol="0">
            <a:spAutoFit/>
          </a:bodyPr>
          <a:lstStyle/>
          <a:p>
            <a:pPr algn="ctr"/>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A “Person” defines a fictional Form of Property enclosing certain</a:t>
            </a:r>
            <a:r>
              <a:rPr lang="en-CA" sz="2400" dirty="0">
                <a:solidFill>
                  <a:schemeClr val="accent5">
                    <a:lumMod val="50000"/>
                  </a:schemeClr>
                </a:solidFill>
                <a:latin typeface="Apple Chancery" panose="03020702040506060504" pitchFamily="66" charset="-79"/>
                <a:cs typeface="Apple Chancery" panose="03020702040506060504" pitchFamily="66" charset="-79"/>
              </a:rPr>
              <a:t> </a:t>
            </a:r>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characteristics and appearances as the Identity of one or more living men or women to which further Rights of Use are then annexed</a:t>
            </a:r>
            <a:r>
              <a:rPr lang="en-CA" sz="2800" dirty="0">
                <a:solidFill>
                  <a:schemeClr val="accent5">
                    <a:lumMod val="50000"/>
                  </a:schemeClr>
                </a:solidFill>
                <a:effectLst/>
                <a:latin typeface="Apple Chancery" panose="03020702040506060504" pitchFamily="66" charset="-79"/>
                <a:cs typeface="Apple Chancery" panose="03020702040506060504" pitchFamily="66" charset="-79"/>
              </a:rPr>
              <a:t>.</a:t>
            </a:r>
          </a:p>
        </p:txBody>
      </p:sp>
    </p:spTree>
    <p:extLst>
      <p:ext uri="{BB962C8B-B14F-4D97-AF65-F5344CB8AC3E}">
        <p14:creationId xmlns:p14="http://schemas.microsoft.com/office/powerpoint/2010/main" val="22630618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Ranking “persons” according to Levels of Authority</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6" name="Picture 5">
            <a:extLst>
              <a:ext uri="{FF2B5EF4-FFF2-40B4-BE49-F238E27FC236}">
                <a16:creationId xmlns:a16="http://schemas.microsoft.com/office/drawing/2014/main" id="{47721832-8453-C01A-5DDE-1874ECAF7EE7}"/>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36509" y="1070962"/>
            <a:ext cx="5755303" cy="4710190"/>
          </a:xfrm>
          <a:prstGeom prst="rect">
            <a:avLst/>
          </a:prstGeom>
        </p:spPr>
      </p:pic>
      <p:sp>
        <p:nvSpPr>
          <p:cNvPr id="4" name="TextBox 3">
            <a:extLst>
              <a:ext uri="{FF2B5EF4-FFF2-40B4-BE49-F238E27FC236}">
                <a16:creationId xmlns:a16="http://schemas.microsoft.com/office/drawing/2014/main" id="{BE7260F8-96E3-FD15-7CF2-0C08CB25C362}"/>
              </a:ext>
            </a:extLst>
          </p:cNvPr>
          <p:cNvSpPr txBox="1"/>
          <p:nvPr/>
        </p:nvSpPr>
        <p:spPr>
          <a:xfrm>
            <a:off x="1526297" y="1636348"/>
            <a:ext cx="2796988" cy="461665"/>
          </a:xfrm>
          <a:prstGeom prst="rect">
            <a:avLst/>
          </a:prstGeom>
          <a:noFill/>
        </p:spPr>
        <p:txBody>
          <a:bodyPr wrap="square">
            <a:spAutoFit/>
          </a:bodyPr>
          <a:lstStyle/>
          <a:p>
            <a:pPr marL="457200" indent="-457200" algn="ctr">
              <a:buAutoNum type="arabicPeriod"/>
            </a:pPr>
            <a:r>
              <a:rPr lang="en-CA" sz="2400" i="1" dirty="0">
                <a:solidFill>
                  <a:schemeClr val="accent5">
                    <a:lumMod val="50000"/>
                  </a:schemeClr>
                </a:solidFill>
                <a:latin typeface="APPLE CHANCERY" panose="03020702040506060504" pitchFamily="66" charset="-79"/>
                <a:cs typeface="APPLE CHANCERY" panose="03020702040506060504" pitchFamily="66" charset="-79"/>
              </a:rPr>
              <a:t>Divine Person</a:t>
            </a:r>
          </a:p>
        </p:txBody>
      </p:sp>
      <p:sp>
        <p:nvSpPr>
          <p:cNvPr id="7" name="TextBox 6">
            <a:extLst>
              <a:ext uri="{FF2B5EF4-FFF2-40B4-BE49-F238E27FC236}">
                <a16:creationId xmlns:a16="http://schemas.microsoft.com/office/drawing/2014/main" id="{4E1973E1-936D-B6D3-1740-5E04F254834E}"/>
              </a:ext>
            </a:extLst>
          </p:cNvPr>
          <p:cNvSpPr txBox="1"/>
          <p:nvPr/>
        </p:nvSpPr>
        <p:spPr>
          <a:xfrm>
            <a:off x="1848108" y="2156703"/>
            <a:ext cx="2464546" cy="2031325"/>
          </a:xfrm>
          <a:prstGeom prst="rect">
            <a:avLst/>
          </a:prstGeom>
          <a:noFill/>
        </p:spPr>
        <p:txBody>
          <a:bodyPr wrap="square" rtlCol="0">
            <a:spAutoFit/>
          </a:bodyPr>
          <a:lstStyle/>
          <a:p>
            <a:pPr algn="ctr"/>
            <a:r>
              <a:rPr lang="en-US" dirty="0">
                <a:solidFill>
                  <a:schemeClr val="accent5">
                    <a:lumMod val="50000"/>
                  </a:schemeClr>
                </a:solidFill>
                <a:latin typeface="Apple Chancery" panose="03020702040506060504" pitchFamily="66" charset="-79"/>
                <a:cs typeface="Apple Chancery" panose="03020702040506060504" pitchFamily="66" charset="-79"/>
              </a:rPr>
              <a:t>Purely Divine Spirit person associated with Divine Trust into which the form of Divine Spirit, Energy and Rights are conveyed</a:t>
            </a:r>
          </a:p>
        </p:txBody>
      </p:sp>
      <p:pic>
        <p:nvPicPr>
          <p:cNvPr id="9" name="Picture 8">
            <a:extLst>
              <a:ext uri="{FF2B5EF4-FFF2-40B4-BE49-F238E27FC236}">
                <a16:creationId xmlns:a16="http://schemas.microsoft.com/office/drawing/2014/main" id="{B52FCA45-658B-CD21-7C2C-5411CCB9C967}"/>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5958033" y="1070962"/>
            <a:ext cx="5755302" cy="4703387"/>
          </a:xfrm>
          <a:prstGeom prst="rect">
            <a:avLst/>
          </a:prstGeom>
        </p:spPr>
      </p:pic>
      <p:sp>
        <p:nvSpPr>
          <p:cNvPr id="10" name="TextBox 9">
            <a:extLst>
              <a:ext uri="{FF2B5EF4-FFF2-40B4-BE49-F238E27FC236}">
                <a16:creationId xmlns:a16="http://schemas.microsoft.com/office/drawing/2014/main" id="{D07B0613-67DB-1416-26A9-3396B8CA4406}"/>
              </a:ext>
            </a:extLst>
          </p:cNvPr>
          <p:cNvSpPr txBox="1"/>
          <p:nvPr/>
        </p:nvSpPr>
        <p:spPr>
          <a:xfrm>
            <a:off x="7763435" y="2126465"/>
            <a:ext cx="2464546" cy="2308324"/>
          </a:xfrm>
          <a:prstGeom prst="rect">
            <a:avLst/>
          </a:prstGeom>
          <a:noFill/>
        </p:spPr>
        <p:txBody>
          <a:bodyPr wrap="square" rtlCol="0">
            <a:spAutoFit/>
          </a:bodyPr>
          <a:lstStyle/>
          <a:p>
            <a:pPr algn="ctr"/>
            <a:r>
              <a:rPr lang="en-US" dirty="0">
                <a:solidFill>
                  <a:schemeClr val="accent5">
                    <a:lumMod val="50000"/>
                  </a:schemeClr>
                </a:solidFill>
                <a:latin typeface="Apple Chancery" panose="03020702040506060504" pitchFamily="66" charset="-79"/>
                <a:cs typeface="Apple Chancery" panose="03020702040506060504" pitchFamily="66" charset="-79"/>
              </a:rPr>
              <a:t>When an associated Divine Trust exists and there is lawful conveyance of Divine Rights of Use and Purpose to a True Trust with the birth of a living man or woman</a:t>
            </a:r>
          </a:p>
        </p:txBody>
      </p:sp>
      <p:sp>
        <p:nvSpPr>
          <p:cNvPr id="11" name="TextBox 10">
            <a:extLst>
              <a:ext uri="{FF2B5EF4-FFF2-40B4-BE49-F238E27FC236}">
                <a16:creationId xmlns:a16="http://schemas.microsoft.com/office/drawing/2014/main" id="{D7BA4BD4-65FE-D9A4-C5B5-2FC2EDB66471}"/>
              </a:ext>
            </a:extLst>
          </p:cNvPr>
          <p:cNvSpPr txBox="1"/>
          <p:nvPr/>
        </p:nvSpPr>
        <p:spPr>
          <a:xfrm>
            <a:off x="7597214" y="1607068"/>
            <a:ext cx="2796988" cy="461665"/>
          </a:xfrm>
          <a:prstGeom prst="rect">
            <a:avLst/>
          </a:prstGeom>
          <a:noFill/>
        </p:spPr>
        <p:txBody>
          <a:bodyPr wrap="square">
            <a:spAutoFit/>
          </a:bodyPr>
          <a:lstStyle/>
          <a:p>
            <a:pPr algn="ctr"/>
            <a:r>
              <a:rPr lang="en-CA" sz="2400" i="1" dirty="0">
                <a:solidFill>
                  <a:schemeClr val="accent5">
                    <a:lumMod val="50000"/>
                  </a:schemeClr>
                </a:solidFill>
                <a:latin typeface="APPLE CHANCERY" panose="03020702040506060504" pitchFamily="66" charset="-79"/>
                <a:cs typeface="APPLE CHANCERY" panose="03020702040506060504" pitchFamily="66" charset="-79"/>
              </a:rPr>
              <a:t>2.  True Person</a:t>
            </a:r>
          </a:p>
        </p:txBody>
      </p:sp>
      <p:sp>
        <p:nvSpPr>
          <p:cNvPr id="12" name="Rounded Rectangle 11">
            <a:extLst>
              <a:ext uri="{FF2B5EF4-FFF2-40B4-BE49-F238E27FC236}">
                <a16:creationId xmlns:a16="http://schemas.microsoft.com/office/drawing/2014/main" id="{3D5FBA1B-14E6-9774-2244-FC6797F140E5}"/>
              </a:ext>
            </a:extLst>
          </p:cNvPr>
          <p:cNvSpPr/>
          <p:nvPr/>
        </p:nvSpPr>
        <p:spPr>
          <a:xfrm>
            <a:off x="371475" y="5790678"/>
            <a:ext cx="11553825" cy="60597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7493762E-38F9-CF46-62ED-E177DDA757A2}"/>
              </a:ext>
            </a:extLst>
          </p:cNvPr>
          <p:cNvSpPr txBox="1"/>
          <p:nvPr/>
        </p:nvSpPr>
        <p:spPr>
          <a:xfrm>
            <a:off x="696686" y="5891477"/>
            <a:ext cx="10867790" cy="400110"/>
          </a:xfrm>
          <a:prstGeom prst="rect">
            <a:avLst/>
          </a:prstGeom>
          <a:noFill/>
        </p:spPr>
        <p:txBody>
          <a:bodyPr wrap="square" rtlCol="0">
            <a:spAutoFit/>
          </a:bodyPr>
          <a:lstStyle/>
          <a:p>
            <a:pPr algn="ctr"/>
            <a:r>
              <a:rPr lang="en-US" sz="2000" dirty="0">
                <a:solidFill>
                  <a:schemeClr val="bg1"/>
                </a:solidFill>
                <a:latin typeface="Apple Chancery" panose="03020702040506060504" pitchFamily="66" charset="-79"/>
                <a:cs typeface="Apple Chancery" panose="03020702040506060504" pitchFamily="66" charset="-79"/>
              </a:rPr>
              <a:t>Possess the greatest and highest levels of  authority, powers and rights, the source of Divine Rights </a:t>
            </a:r>
          </a:p>
        </p:txBody>
      </p:sp>
    </p:spTree>
    <p:extLst>
      <p:ext uri="{BB962C8B-B14F-4D97-AF65-F5344CB8AC3E}">
        <p14:creationId xmlns:p14="http://schemas.microsoft.com/office/powerpoint/2010/main" val="41766455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Ranking “persons” according to Levels of Authority</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6" name="Picture 5">
            <a:extLst>
              <a:ext uri="{FF2B5EF4-FFF2-40B4-BE49-F238E27FC236}">
                <a16:creationId xmlns:a16="http://schemas.microsoft.com/office/drawing/2014/main" id="{47721832-8453-C01A-5DDE-1874ECAF7EE7}"/>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36509" y="1070962"/>
            <a:ext cx="5755303" cy="4594727"/>
          </a:xfrm>
          <a:prstGeom prst="rect">
            <a:avLst/>
          </a:prstGeom>
        </p:spPr>
      </p:pic>
      <p:sp>
        <p:nvSpPr>
          <p:cNvPr id="4" name="TextBox 3">
            <a:extLst>
              <a:ext uri="{FF2B5EF4-FFF2-40B4-BE49-F238E27FC236}">
                <a16:creationId xmlns:a16="http://schemas.microsoft.com/office/drawing/2014/main" id="{BE7260F8-96E3-FD15-7CF2-0C08CB25C362}"/>
              </a:ext>
            </a:extLst>
          </p:cNvPr>
          <p:cNvSpPr txBox="1"/>
          <p:nvPr/>
        </p:nvSpPr>
        <p:spPr>
          <a:xfrm>
            <a:off x="1526297" y="1636348"/>
            <a:ext cx="2796988" cy="461665"/>
          </a:xfrm>
          <a:prstGeom prst="rect">
            <a:avLst/>
          </a:prstGeom>
          <a:noFill/>
        </p:spPr>
        <p:txBody>
          <a:bodyPr wrap="square">
            <a:spAutoFit/>
          </a:bodyPr>
          <a:lstStyle/>
          <a:p>
            <a:pPr marL="457200" indent="-457200" algn="ctr">
              <a:buAutoNum type="arabicPeriod"/>
            </a:pPr>
            <a:r>
              <a:rPr lang="en-CA" sz="2400" i="1" dirty="0">
                <a:solidFill>
                  <a:schemeClr val="accent5">
                    <a:lumMod val="50000"/>
                  </a:schemeClr>
                </a:solidFill>
                <a:latin typeface="APPLE CHANCERY" panose="03020702040506060504" pitchFamily="66" charset="-79"/>
                <a:cs typeface="APPLE CHANCERY" panose="03020702040506060504" pitchFamily="66" charset="-79"/>
              </a:rPr>
              <a:t>Superior Person</a:t>
            </a:r>
          </a:p>
        </p:txBody>
      </p:sp>
      <p:sp>
        <p:nvSpPr>
          <p:cNvPr id="7" name="TextBox 6">
            <a:extLst>
              <a:ext uri="{FF2B5EF4-FFF2-40B4-BE49-F238E27FC236}">
                <a16:creationId xmlns:a16="http://schemas.microsoft.com/office/drawing/2014/main" id="{4E1973E1-936D-B6D3-1740-5E04F254834E}"/>
              </a:ext>
            </a:extLst>
          </p:cNvPr>
          <p:cNvSpPr txBox="1"/>
          <p:nvPr/>
        </p:nvSpPr>
        <p:spPr>
          <a:xfrm>
            <a:off x="1609408" y="2051075"/>
            <a:ext cx="2796987" cy="2308324"/>
          </a:xfrm>
          <a:prstGeom prst="rect">
            <a:avLst/>
          </a:prstGeom>
          <a:noFill/>
        </p:spPr>
        <p:txBody>
          <a:bodyPr wrap="square" rtlCol="0">
            <a:spAutoFit/>
          </a:bodyPr>
          <a:lstStyle/>
          <a:p>
            <a:pPr algn="ctr"/>
            <a:r>
              <a:rPr lang="en-US" dirty="0">
                <a:solidFill>
                  <a:schemeClr val="accent5">
                    <a:lumMod val="50000"/>
                  </a:schemeClr>
                </a:solidFill>
                <a:latin typeface="Apple Chancery" panose="03020702040506060504" pitchFamily="66" charset="-79"/>
                <a:cs typeface="Apple Chancery" panose="03020702040506060504" pitchFamily="66" charset="-79"/>
              </a:rPr>
              <a:t>Exists with lawful conveyance of First Right of Use and Purpose, from a True Trust with the birth of a service or agreement associated with living man or woman who is a member of a valid </a:t>
            </a:r>
            <a:r>
              <a:rPr lang="en-US" dirty="0" err="1">
                <a:solidFill>
                  <a:schemeClr val="accent5">
                    <a:lumMod val="50000"/>
                  </a:schemeClr>
                </a:solidFill>
                <a:latin typeface="Apple Chancery" panose="03020702040506060504" pitchFamily="66" charset="-79"/>
                <a:cs typeface="Apple Chancery" panose="03020702040506060504" pitchFamily="66" charset="-79"/>
              </a:rPr>
              <a:t>Ucadia</a:t>
            </a:r>
            <a:r>
              <a:rPr lang="en-US" dirty="0">
                <a:solidFill>
                  <a:schemeClr val="accent5">
                    <a:lumMod val="50000"/>
                  </a:schemeClr>
                </a:solidFill>
                <a:latin typeface="Apple Chancery" panose="03020702040506060504" pitchFamily="66" charset="-79"/>
                <a:cs typeface="Apple Chancery" panose="03020702040506060504" pitchFamily="66" charset="-79"/>
              </a:rPr>
              <a:t> society</a:t>
            </a:r>
          </a:p>
        </p:txBody>
      </p:sp>
      <p:pic>
        <p:nvPicPr>
          <p:cNvPr id="9" name="Picture 8">
            <a:extLst>
              <a:ext uri="{FF2B5EF4-FFF2-40B4-BE49-F238E27FC236}">
                <a16:creationId xmlns:a16="http://schemas.microsoft.com/office/drawing/2014/main" id="{B52FCA45-658B-CD21-7C2C-5411CCB9C967}"/>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5958033" y="1070963"/>
            <a:ext cx="5755302" cy="4451296"/>
          </a:xfrm>
          <a:prstGeom prst="rect">
            <a:avLst/>
          </a:prstGeom>
        </p:spPr>
      </p:pic>
      <p:sp>
        <p:nvSpPr>
          <p:cNvPr id="10" name="TextBox 9">
            <a:extLst>
              <a:ext uri="{FF2B5EF4-FFF2-40B4-BE49-F238E27FC236}">
                <a16:creationId xmlns:a16="http://schemas.microsoft.com/office/drawing/2014/main" id="{D07B0613-67DB-1416-26A9-3396B8CA4406}"/>
              </a:ext>
            </a:extLst>
          </p:cNvPr>
          <p:cNvSpPr txBox="1"/>
          <p:nvPr/>
        </p:nvSpPr>
        <p:spPr>
          <a:xfrm>
            <a:off x="7763435" y="2252718"/>
            <a:ext cx="2464546" cy="1754326"/>
          </a:xfrm>
          <a:prstGeom prst="rect">
            <a:avLst/>
          </a:prstGeom>
          <a:noFill/>
        </p:spPr>
        <p:txBody>
          <a:bodyPr wrap="square" rtlCol="0">
            <a:spAutoFit/>
          </a:bodyPr>
          <a:lstStyle/>
          <a:p>
            <a:pPr algn="ctr"/>
            <a:r>
              <a:rPr lang="en-US" dirty="0">
                <a:solidFill>
                  <a:schemeClr val="accent5">
                    <a:lumMod val="50000"/>
                  </a:schemeClr>
                </a:solidFill>
                <a:latin typeface="Apple Chancery" panose="03020702040506060504" pitchFamily="66" charset="-79"/>
                <a:cs typeface="Apple Chancery" panose="03020702040506060504" pitchFamily="66" charset="-79"/>
              </a:rPr>
              <a:t>A “Roman Person” associated with any Western-Roman Trust, with the lowest standing and weakest of all forms of valid Persons</a:t>
            </a:r>
          </a:p>
        </p:txBody>
      </p:sp>
      <p:sp>
        <p:nvSpPr>
          <p:cNvPr id="11" name="TextBox 10">
            <a:extLst>
              <a:ext uri="{FF2B5EF4-FFF2-40B4-BE49-F238E27FC236}">
                <a16:creationId xmlns:a16="http://schemas.microsoft.com/office/drawing/2014/main" id="{D7BA4BD4-65FE-D9A4-C5B5-2FC2EDB66471}"/>
              </a:ext>
            </a:extLst>
          </p:cNvPr>
          <p:cNvSpPr txBox="1"/>
          <p:nvPr/>
        </p:nvSpPr>
        <p:spPr>
          <a:xfrm>
            <a:off x="7597214" y="1607068"/>
            <a:ext cx="2796988" cy="461665"/>
          </a:xfrm>
          <a:prstGeom prst="rect">
            <a:avLst/>
          </a:prstGeom>
          <a:noFill/>
        </p:spPr>
        <p:txBody>
          <a:bodyPr wrap="square">
            <a:spAutoFit/>
          </a:bodyPr>
          <a:lstStyle/>
          <a:p>
            <a:pPr algn="ctr"/>
            <a:r>
              <a:rPr lang="en-CA" sz="2400" i="1" dirty="0">
                <a:solidFill>
                  <a:schemeClr val="accent5">
                    <a:lumMod val="50000"/>
                  </a:schemeClr>
                </a:solidFill>
                <a:latin typeface="APPLE CHANCERY" panose="03020702040506060504" pitchFamily="66" charset="-79"/>
                <a:cs typeface="APPLE CHANCERY" panose="03020702040506060504" pitchFamily="66" charset="-79"/>
              </a:rPr>
              <a:t>2.  Inferior Person</a:t>
            </a:r>
          </a:p>
        </p:txBody>
      </p:sp>
      <p:sp>
        <p:nvSpPr>
          <p:cNvPr id="12" name="Rounded Rectangle 11">
            <a:extLst>
              <a:ext uri="{FF2B5EF4-FFF2-40B4-BE49-F238E27FC236}">
                <a16:creationId xmlns:a16="http://schemas.microsoft.com/office/drawing/2014/main" id="{3D5FBA1B-14E6-9774-2244-FC6797F140E5}"/>
              </a:ext>
            </a:extLst>
          </p:cNvPr>
          <p:cNvSpPr/>
          <p:nvPr/>
        </p:nvSpPr>
        <p:spPr>
          <a:xfrm>
            <a:off x="696686" y="5781153"/>
            <a:ext cx="11034794" cy="76869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7493762E-38F9-CF46-62ED-E177DDA757A2}"/>
              </a:ext>
            </a:extLst>
          </p:cNvPr>
          <p:cNvSpPr txBox="1"/>
          <p:nvPr/>
        </p:nvSpPr>
        <p:spPr>
          <a:xfrm>
            <a:off x="952735" y="5841957"/>
            <a:ext cx="10522695" cy="707886"/>
          </a:xfrm>
          <a:prstGeom prst="rect">
            <a:avLst/>
          </a:prstGeom>
          <a:noFill/>
        </p:spPr>
        <p:txBody>
          <a:bodyPr wrap="square" rtlCol="0">
            <a:spAutoFit/>
          </a:bodyPr>
          <a:lstStyle/>
          <a:p>
            <a:pPr algn="ctr"/>
            <a:r>
              <a:rPr lang="en-US" sz="2000" dirty="0">
                <a:solidFill>
                  <a:schemeClr val="bg1"/>
                </a:solidFill>
                <a:latin typeface="Apple Chancery" panose="03020702040506060504" pitchFamily="66" charset="-79"/>
                <a:cs typeface="Apple Chancery" panose="03020702040506060504" pitchFamily="66" charset="-79"/>
              </a:rPr>
              <a:t>A Superior or Inferior Person can never be claimed or argued as higher than a True Person from which it claims its authority </a:t>
            </a:r>
          </a:p>
        </p:txBody>
      </p:sp>
    </p:spTree>
    <p:extLst>
      <p:ext uri="{BB962C8B-B14F-4D97-AF65-F5344CB8AC3E}">
        <p14:creationId xmlns:p14="http://schemas.microsoft.com/office/powerpoint/2010/main" val="1506588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Personal Jurisdiction and the Need for a Legal Person</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90F314EA-299F-445D-23DE-B366E54A8F2C}"/>
              </a:ext>
            </a:extLst>
          </p:cNvPr>
          <p:cNvSpPr txBox="1"/>
          <p:nvPr/>
        </p:nvSpPr>
        <p:spPr>
          <a:xfrm>
            <a:off x="1577788" y="1279272"/>
            <a:ext cx="9036424" cy="4062651"/>
          </a:xfrm>
          <a:prstGeom prst="rect">
            <a:avLst/>
          </a:prstGeom>
          <a:noFill/>
        </p:spPr>
        <p:txBody>
          <a:bodyPr wrap="square" rtlCol="0">
            <a:spAutoFit/>
          </a:bodyPr>
          <a:lstStyle/>
          <a:p>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All administrative law, all public statute law and all court rules and</a:t>
            </a:r>
            <a:r>
              <a:rPr lang="en-CA" sz="2400" dirty="0">
                <a:solidFill>
                  <a:schemeClr val="accent5">
                    <a:lumMod val="50000"/>
                  </a:schemeClr>
                </a:solidFill>
                <a:latin typeface="Apple Chancery" panose="03020702040506060504" pitchFamily="66" charset="-79"/>
                <a:cs typeface="Apple Chancery" panose="03020702040506060504" pitchFamily="66" charset="-79"/>
              </a:rPr>
              <a:t> </a:t>
            </a:r>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procedures </a:t>
            </a:r>
            <a:r>
              <a:rPr lang="en-CA" sz="2400" b="1" dirty="0">
                <a:solidFill>
                  <a:schemeClr val="accent5">
                    <a:lumMod val="50000"/>
                  </a:schemeClr>
                </a:solidFill>
                <a:effectLst/>
                <a:latin typeface="APPLE CHANCERY" panose="03020702040506060504" pitchFamily="66" charset="-79"/>
                <a:cs typeface="APPLE CHANCERY" panose="03020702040506060504" pitchFamily="66" charset="-79"/>
              </a:rPr>
              <a:t>depend and rest upon the presence of a legal person </a:t>
            </a:r>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(also known as a statutory person or surrogate person) or the effect </a:t>
            </a:r>
            <a:r>
              <a:rPr lang="en-CA" sz="2400" b="1" dirty="0">
                <a:solidFill>
                  <a:schemeClr val="accent5">
                    <a:lumMod val="50000"/>
                  </a:schemeClr>
                </a:solidFill>
                <a:effectLst/>
                <a:latin typeface="APPLE CHANCERY" panose="03020702040506060504" pitchFamily="66" charset="-79"/>
                <a:cs typeface="APPLE CHANCERY" panose="03020702040506060504" pitchFamily="66" charset="-79"/>
              </a:rPr>
              <a:t>“control of</a:t>
            </a:r>
            <a:r>
              <a:rPr lang="en-CA" sz="2400" b="1" dirty="0">
                <a:solidFill>
                  <a:schemeClr val="accent5">
                    <a:lumMod val="50000"/>
                  </a:schemeClr>
                </a:solidFill>
                <a:latin typeface="APPLE CHANCERY" panose="03020702040506060504" pitchFamily="66" charset="-79"/>
                <a:cs typeface="APPLE CHANCERY" panose="03020702040506060504" pitchFamily="66" charset="-79"/>
              </a:rPr>
              <a:t> t</a:t>
            </a:r>
            <a:r>
              <a:rPr lang="en-CA" sz="2400" b="1" dirty="0">
                <a:solidFill>
                  <a:schemeClr val="accent5">
                    <a:lumMod val="50000"/>
                  </a:schemeClr>
                </a:solidFill>
                <a:effectLst/>
                <a:latin typeface="APPLE CHANCERY" panose="03020702040506060504" pitchFamily="66" charset="-79"/>
                <a:cs typeface="APPLE CHANCERY" panose="03020702040506060504" pitchFamily="66" charset="-79"/>
              </a:rPr>
              <a:t>he person”.</a:t>
            </a:r>
          </a:p>
          <a:p>
            <a:endParaRPr lang="en-CA" sz="2400" dirty="0">
              <a:solidFill>
                <a:schemeClr val="accent5">
                  <a:lumMod val="50000"/>
                </a:schemeClr>
              </a:solidFill>
              <a:latin typeface="Apple Chancery" panose="03020702040506060504" pitchFamily="66" charset="-79"/>
              <a:cs typeface="Apple Chancery" panose="03020702040506060504" pitchFamily="66" charset="-79"/>
            </a:endParaRPr>
          </a:p>
          <a:p>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If the Person present for the matter of controversy </a:t>
            </a:r>
            <a:r>
              <a:rPr lang="en-CA" sz="2400" b="1" dirty="0">
                <a:solidFill>
                  <a:schemeClr val="accent5">
                    <a:lumMod val="50000"/>
                  </a:schemeClr>
                </a:solidFill>
                <a:effectLst/>
                <a:latin typeface="APPLE CHANCERY" panose="03020702040506060504" pitchFamily="66" charset="-79"/>
                <a:cs typeface="APPLE CHANCERY" panose="03020702040506060504" pitchFamily="66" charset="-79"/>
              </a:rPr>
              <a:t>is not a legal</a:t>
            </a:r>
          </a:p>
          <a:p>
            <a:r>
              <a:rPr lang="en-CA" sz="2400" b="1" dirty="0">
                <a:solidFill>
                  <a:schemeClr val="accent5">
                    <a:lumMod val="50000"/>
                  </a:schemeClr>
                </a:solidFill>
                <a:effectLst/>
                <a:latin typeface="APPLE CHANCERY" panose="03020702040506060504" pitchFamily="66" charset="-79"/>
                <a:cs typeface="APPLE CHANCERY" panose="03020702040506060504" pitchFamily="66" charset="-79"/>
              </a:rPr>
              <a:t>person, but a “superior form” of person that does not agree to surrender its</a:t>
            </a:r>
            <a:r>
              <a:rPr lang="en-CA" sz="2400" b="1" dirty="0">
                <a:solidFill>
                  <a:schemeClr val="accent5">
                    <a:lumMod val="50000"/>
                  </a:schemeClr>
                </a:solidFill>
                <a:latin typeface="APPLE CHANCERY" panose="03020702040506060504" pitchFamily="66" charset="-79"/>
                <a:cs typeface="APPLE CHANCERY" panose="03020702040506060504" pitchFamily="66" charset="-79"/>
              </a:rPr>
              <a:t> </a:t>
            </a:r>
            <a:r>
              <a:rPr lang="en-CA" sz="2400" b="1" dirty="0">
                <a:solidFill>
                  <a:schemeClr val="accent5">
                    <a:lumMod val="50000"/>
                  </a:schemeClr>
                </a:solidFill>
                <a:effectLst/>
                <a:latin typeface="APPLE CHANCERY" panose="03020702040506060504" pitchFamily="66" charset="-79"/>
                <a:cs typeface="APPLE CHANCERY" panose="03020702040506060504" pitchFamily="66" charset="-79"/>
              </a:rPr>
              <a:t>authority to the court</a:t>
            </a:r>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 then the court has a problem – as it has to serve the</a:t>
            </a:r>
            <a:r>
              <a:rPr lang="en-CA" sz="2400" dirty="0">
                <a:solidFill>
                  <a:schemeClr val="accent5">
                    <a:lumMod val="50000"/>
                  </a:schemeClr>
                </a:solidFill>
                <a:latin typeface="Apple Chancery" panose="03020702040506060504" pitchFamily="66" charset="-79"/>
                <a:cs typeface="Apple Chancery" panose="03020702040506060504" pitchFamily="66" charset="-79"/>
              </a:rPr>
              <a:t> </a:t>
            </a:r>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best interests of resolving the controversy concerning the </a:t>
            </a:r>
            <a:r>
              <a:rPr lang="en-CA" sz="2400" b="1" dirty="0">
                <a:solidFill>
                  <a:schemeClr val="accent5">
                    <a:lumMod val="50000"/>
                  </a:schemeClr>
                </a:solidFill>
                <a:effectLst/>
                <a:latin typeface="APPLE CHANCERY" panose="03020702040506060504" pitchFamily="66" charset="-79"/>
                <a:cs typeface="APPLE CHANCERY" panose="03020702040506060504" pitchFamily="66" charset="-79"/>
              </a:rPr>
              <a:t>person associated</a:t>
            </a:r>
            <a:r>
              <a:rPr lang="en-CA" sz="2400" b="1" dirty="0">
                <a:solidFill>
                  <a:schemeClr val="accent5">
                    <a:lumMod val="50000"/>
                  </a:schemeClr>
                </a:solidFill>
                <a:latin typeface="APPLE CHANCERY" panose="03020702040506060504" pitchFamily="66" charset="-79"/>
                <a:cs typeface="APPLE CHANCERY" panose="03020702040506060504" pitchFamily="66" charset="-79"/>
              </a:rPr>
              <a:t> </a:t>
            </a:r>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with the matter</a:t>
            </a:r>
          </a:p>
          <a:p>
            <a:endParaRPr lang="en-CA" dirty="0">
              <a:effectLst/>
              <a:latin typeface="Helvetica" pitchFamily="2" charset="0"/>
            </a:endParaRPr>
          </a:p>
        </p:txBody>
      </p:sp>
      <p:sp>
        <p:nvSpPr>
          <p:cNvPr id="4" name="Rounded Rectangle 3">
            <a:extLst>
              <a:ext uri="{FF2B5EF4-FFF2-40B4-BE49-F238E27FC236}">
                <a16:creationId xmlns:a16="http://schemas.microsoft.com/office/drawing/2014/main" id="{A391BF16-81C0-74C5-89E3-BB3747CC5AA3}"/>
              </a:ext>
            </a:extLst>
          </p:cNvPr>
          <p:cNvSpPr/>
          <p:nvPr/>
        </p:nvSpPr>
        <p:spPr>
          <a:xfrm>
            <a:off x="696686" y="5394671"/>
            <a:ext cx="11034794" cy="126066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2702998A-B3F7-00C6-C991-01AB6EFCD437}"/>
              </a:ext>
            </a:extLst>
          </p:cNvPr>
          <p:cNvSpPr txBox="1"/>
          <p:nvPr/>
        </p:nvSpPr>
        <p:spPr>
          <a:xfrm>
            <a:off x="952735" y="5517172"/>
            <a:ext cx="10522695" cy="1015663"/>
          </a:xfrm>
          <a:prstGeom prst="rect">
            <a:avLst/>
          </a:prstGeom>
          <a:noFill/>
        </p:spPr>
        <p:txBody>
          <a:bodyPr wrap="square" rtlCol="0">
            <a:spAutoFit/>
          </a:bodyPr>
          <a:lstStyle/>
          <a:p>
            <a:pPr algn="ctr"/>
            <a:r>
              <a:rPr lang="en-US" sz="2000" dirty="0">
                <a:solidFill>
                  <a:schemeClr val="bg1"/>
                </a:solidFill>
                <a:latin typeface="Apple Chancery" panose="03020702040506060504" pitchFamily="66" charset="-79"/>
                <a:cs typeface="Apple Chancery" panose="03020702040506060504" pitchFamily="66" charset="-79"/>
              </a:rPr>
              <a:t>Modern Western-Roman courts operate within the 1</a:t>
            </a:r>
            <a:r>
              <a:rPr lang="en-US" sz="2000" baseline="30000" dirty="0">
                <a:solidFill>
                  <a:schemeClr val="bg1"/>
                </a:solidFill>
                <a:latin typeface="Apple Chancery" panose="03020702040506060504" pitchFamily="66" charset="-79"/>
                <a:cs typeface="Apple Chancery" panose="03020702040506060504" pitchFamily="66" charset="-79"/>
              </a:rPr>
              <a:t>st</a:t>
            </a:r>
            <a:r>
              <a:rPr lang="en-US" sz="2000" dirty="0">
                <a:solidFill>
                  <a:schemeClr val="bg1"/>
                </a:solidFill>
                <a:latin typeface="Apple Chancery" panose="03020702040506060504" pitchFamily="66" charset="-79"/>
                <a:cs typeface="Apple Chancery" panose="03020702040506060504" pitchFamily="66" charset="-79"/>
              </a:rPr>
              <a:t> form of law, administrative law (without deliberate change of form), hence require a type of legal person associated with a public statute to be present. </a:t>
            </a:r>
          </a:p>
        </p:txBody>
      </p:sp>
    </p:spTree>
    <p:extLst>
      <p:ext uri="{BB962C8B-B14F-4D97-AF65-F5344CB8AC3E}">
        <p14:creationId xmlns:p14="http://schemas.microsoft.com/office/powerpoint/2010/main" val="1527897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What if a Legal Person is Not Present?</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6" name="TextBox 5">
            <a:extLst>
              <a:ext uri="{FF2B5EF4-FFF2-40B4-BE49-F238E27FC236}">
                <a16:creationId xmlns:a16="http://schemas.microsoft.com/office/drawing/2014/main" id="{2702998A-B3F7-00C6-C991-01AB6EFCD437}"/>
              </a:ext>
            </a:extLst>
          </p:cNvPr>
          <p:cNvSpPr txBox="1"/>
          <p:nvPr/>
        </p:nvSpPr>
        <p:spPr>
          <a:xfrm>
            <a:off x="36509" y="1120834"/>
            <a:ext cx="11924433" cy="1815882"/>
          </a:xfrm>
          <a:prstGeom prst="rect">
            <a:avLst/>
          </a:prstGeom>
          <a:noFill/>
        </p:spPr>
        <p:txBody>
          <a:bodyPr wrap="square" rtlCol="0">
            <a:spAutoFit/>
          </a:bodyPr>
          <a:lstStyle/>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If the person who is present is </a:t>
            </a:r>
            <a:r>
              <a:rPr lang="en-CA" b="1" dirty="0">
                <a:solidFill>
                  <a:schemeClr val="accent5">
                    <a:lumMod val="50000"/>
                  </a:schemeClr>
                </a:solidFill>
                <a:effectLst/>
                <a:latin typeface="Apple Chancery" panose="03020702040506060504" pitchFamily="66" charset="-79"/>
                <a:cs typeface="Apple Chancery" panose="03020702040506060504" pitchFamily="66" charset="-79"/>
              </a:rPr>
              <a:t>not a legal person</a:t>
            </a:r>
            <a:r>
              <a:rPr lang="en-CA" dirty="0">
                <a:solidFill>
                  <a:schemeClr val="accent5">
                    <a:lumMod val="50000"/>
                  </a:schemeClr>
                </a:solidFill>
                <a:effectLst/>
                <a:latin typeface="Apple Chancery" panose="03020702040506060504" pitchFamily="66" charset="-79"/>
                <a:cs typeface="Apple Chancery" panose="03020702040506060504" pitchFamily="66" charset="-79"/>
              </a:rPr>
              <a:t>, but a living man or woman</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who has chosen to represent themselves in propria</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persona as a Natural Person then the court must effectively convince the</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natural person to surrender their position to the absolute authority of the</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court. This is most frequently done by a combination </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of f</a:t>
            </a:r>
            <a:r>
              <a:rPr lang="en-CA" dirty="0">
                <a:solidFill>
                  <a:schemeClr val="accent5">
                    <a:lumMod val="50000"/>
                  </a:schemeClr>
                </a:solidFill>
                <a:effectLst/>
                <a:latin typeface="Apple Chancery" panose="03020702040506060504" pitchFamily="66" charset="-79"/>
                <a:cs typeface="Apple Chancery" panose="03020702040506060504" pitchFamily="66" charset="-79"/>
              </a:rPr>
              <a:t>orce, trickery and</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intimidation</a:t>
            </a:r>
          </a:p>
        </p:txBody>
      </p:sp>
      <p:sp>
        <p:nvSpPr>
          <p:cNvPr id="11" name="Rounded Rectangle 10">
            <a:extLst>
              <a:ext uri="{FF2B5EF4-FFF2-40B4-BE49-F238E27FC236}">
                <a16:creationId xmlns:a16="http://schemas.microsoft.com/office/drawing/2014/main" id="{D2BF33D2-2EDF-C15B-5F8C-BAE8FFF714F1}"/>
              </a:ext>
            </a:extLst>
          </p:cNvPr>
          <p:cNvSpPr/>
          <p:nvPr/>
        </p:nvSpPr>
        <p:spPr>
          <a:xfrm>
            <a:off x="589934" y="2977366"/>
            <a:ext cx="5506065" cy="284226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BF76616-043A-E2B9-8804-7CED3A670022}"/>
              </a:ext>
            </a:extLst>
          </p:cNvPr>
          <p:cNvSpPr txBox="1"/>
          <p:nvPr/>
        </p:nvSpPr>
        <p:spPr>
          <a:xfrm>
            <a:off x="6391188" y="2894573"/>
            <a:ext cx="5068527" cy="2862322"/>
          </a:xfrm>
          <a:prstGeom prst="rect">
            <a:avLst/>
          </a:prstGeom>
          <a:noFill/>
          <a:ln>
            <a:noFill/>
          </a:ln>
        </p:spPr>
        <p:txBody>
          <a:bodyPr wrap="square" rtlCol="0">
            <a:spAutoFit/>
          </a:bodyPr>
          <a:lstStyle/>
          <a:p>
            <a:endParaRPr lang="en-US" dirty="0"/>
          </a:p>
          <a:p>
            <a:pPr marL="285750" indent="-285750">
              <a:buFont typeface="Arial" panose="020B0604020202020204" pitchFamily="34" charset="0"/>
              <a:buChar char="•"/>
            </a:pPr>
            <a:r>
              <a:rPr lang="en-US" dirty="0">
                <a:solidFill>
                  <a:schemeClr val="accent5">
                    <a:lumMod val="50000"/>
                  </a:schemeClr>
                </a:solidFill>
                <a:latin typeface="Apple Chancery" panose="03020702040506060504" pitchFamily="66" charset="-79"/>
                <a:cs typeface="Apple Chancery" panose="03020702040506060504" pitchFamily="66" charset="-79"/>
              </a:rPr>
              <a:t>Demand Natural Person take an “oath under court” thereby creating a “legal” person and automatically surrendering the legal person</a:t>
            </a:r>
          </a:p>
          <a:p>
            <a:endParaRPr lang="en-US" dirty="0">
              <a:solidFill>
                <a:schemeClr val="accent5">
                  <a:lumMod val="50000"/>
                </a:schemeClr>
              </a:solidFill>
              <a:latin typeface="Apple Chancery" panose="03020702040506060504" pitchFamily="66" charset="-79"/>
              <a:cs typeface="Apple Chancery" panose="03020702040506060504" pitchFamily="66" charset="-79"/>
            </a:endParaRPr>
          </a:p>
          <a:p>
            <a:pPr marL="285750" indent="-285750">
              <a:buFont typeface="Arial" panose="020B0604020202020204" pitchFamily="34" charset="0"/>
              <a:buChar char="•"/>
            </a:pPr>
            <a:r>
              <a:rPr lang="en-US" dirty="0">
                <a:solidFill>
                  <a:schemeClr val="accent5">
                    <a:lumMod val="50000"/>
                  </a:schemeClr>
                </a:solidFill>
                <a:latin typeface="Apple Chancery" panose="03020702040506060504" pitchFamily="66" charset="-79"/>
                <a:cs typeface="Apple Chancery" panose="03020702040506060504" pitchFamily="66" charset="-79"/>
              </a:rPr>
              <a:t>Use intimidation, trickery, falsify and unsettle the Natural Person by ignoring due process until through inaction against breach of due process, they “surrender” to the power of the judge or magistrate</a:t>
            </a:r>
          </a:p>
        </p:txBody>
      </p:sp>
      <p:sp>
        <p:nvSpPr>
          <p:cNvPr id="12" name="TextBox 11">
            <a:extLst>
              <a:ext uri="{FF2B5EF4-FFF2-40B4-BE49-F238E27FC236}">
                <a16:creationId xmlns:a16="http://schemas.microsoft.com/office/drawing/2014/main" id="{72ECE7DA-91C0-52EC-49C0-BA93C69028A2}"/>
              </a:ext>
            </a:extLst>
          </p:cNvPr>
          <p:cNvSpPr txBox="1"/>
          <p:nvPr/>
        </p:nvSpPr>
        <p:spPr>
          <a:xfrm>
            <a:off x="1152654" y="3149498"/>
            <a:ext cx="4380625" cy="2585323"/>
          </a:xfrm>
          <a:prstGeom prst="rect">
            <a:avLst/>
          </a:prstGeom>
          <a:noFill/>
          <a:ln>
            <a:noFill/>
          </a:ln>
        </p:spPr>
        <p:txBody>
          <a:bodyPr wrap="square" rtlCol="0">
            <a:spAutoFit/>
          </a:bodyPr>
          <a:lstStyle/>
          <a:p>
            <a:pPr marL="285750" indent="-285750">
              <a:buFont typeface="Arial" panose="020B0604020202020204" pitchFamily="34" charset="0"/>
              <a:buChar char="•"/>
            </a:pPr>
            <a:r>
              <a:rPr lang="en-US" dirty="0">
                <a:solidFill>
                  <a:schemeClr val="accent5">
                    <a:lumMod val="50000"/>
                  </a:schemeClr>
                </a:solidFill>
                <a:latin typeface="Apple Chancery" panose="03020702040506060504" pitchFamily="66" charset="-79"/>
                <a:cs typeface="Apple Chancery" panose="03020702040506060504" pitchFamily="66" charset="-79"/>
              </a:rPr>
              <a:t>Force Natural Person to stand “pro se”          (pro se in rem – stand as a thing); therefore, automatically agree to their personal jurisdiction</a:t>
            </a:r>
          </a:p>
          <a:p>
            <a:endParaRPr lang="en-US" dirty="0">
              <a:solidFill>
                <a:schemeClr val="accent5">
                  <a:lumMod val="50000"/>
                </a:schemeClr>
              </a:solidFill>
              <a:latin typeface="Apple Chancery" panose="03020702040506060504" pitchFamily="66" charset="-79"/>
              <a:cs typeface="Apple Chancery" panose="03020702040506060504" pitchFamily="66" charset="-79"/>
            </a:endParaRPr>
          </a:p>
          <a:p>
            <a:pPr marL="285750" indent="-285750">
              <a:buFont typeface="Arial" panose="020B0604020202020204" pitchFamily="34" charset="0"/>
              <a:buChar char="•"/>
            </a:pPr>
            <a:r>
              <a:rPr lang="en-US" dirty="0">
                <a:solidFill>
                  <a:schemeClr val="accent5">
                    <a:lumMod val="50000"/>
                  </a:schemeClr>
                </a:solidFill>
                <a:latin typeface="Apple Chancery" panose="03020702040506060504" pitchFamily="66" charset="-79"/>
                <a:cs typeface="Apple Chancery" panose="03020702040506060504" pitchFamily="66" charset="-79"/>
              </a:rPr>
              <a:t>As Natural Person if they are willing to “understand” the charges against the person; therefore, stand under the absolute authority of the court</a:t>
            </a:r>
          </a:p>
        </p:txBody>
      </p:sp>
      <p:sp>
        <p:nvSpPr>
          <p:cNvPr id="13" name="Rounded Rectangle 12">
            <a:extLst>
              <a:ext uri="{FF2B5EF4-FFF2-40B4-BE49-F238E27FC236}">
                <a16:creationId xmlns:a16="http://schemas.microsoft.com/office/drawing/2014/main" id="{19FAFB1D-3BE1-5B31-3090-ED4EF5FE043A}"/>
              </a:ext>
            </a:extLst>
          </p:cNvPr>
          <p:cNvSpPr/>
          <p:nvPr/>
        </p:nvSpPr>
        <p:spPr>
          <a:xfrm>
            <a:off x="6172420" y="2957304"/>
            <a:ext cx="5506065" cy="28623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0792070A-D91C-FC16-3FFA-CA1EA9FA094B}"/>
              </a:ext>
            </a:extLst>
          </p:cNvPr>
          <p:cNvSpPr/>
          <p:nvPr/>
        </p:nvSpPr>
        <p:spPr>
          <a:xfrm>
            <a:off x="696686" y="5991758"/>
            <a:ext cx="11034794" cy="66358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57DC0FDD-7111-375F-8243-AC26BC10CF40}"/>
              </a:ext>
            </a:extLst>
          </p:cNvPr>
          <p:cNvSpPr txBox="1"/>
          <p:nvPr/>
        </p:nvSpPr>
        <p:spPr>
          <a:xfrm>
            <a:off x="911072" y="6106364"/>
            <a:ext cx="10522695" cy="461665"/>
          </a:xfrm>
          <a:prstGeom prst="rect">
            <a:avLst/>
          </a:prstGeom>
          <a:noFill/>
        </p:spPr>
        <p:txBody>
          <a:bodyPr wrap="square" rtlCol="0">
            <a:spAutoFit/>
          </a:bodyPr>
          <a:lstStyle/>
          <a:p>
            <a:pPr algn="ctr"/>
            <a:r>
              <a:rPr lang="en-US" sz="2400" dirty="0">
                <a:solidFill>
                  <a:schemeClr val="bg1"/>
                </a:solidFill>
                <a:latin typeface="Apple Chancery" panose="03020702040506060504" pitchFamily="66" charset="-79"/>
                <a:cs typeface="Apple Chancery" panose="03020702040506060504" pitchFamily="66" charset="-79"/>
              </a:rPr>
              <a:t>The only remedy is competence, and knowing who you are</a:t>
            </a:r>
          </a:p>
        </p:txBody>
      </p:sp>
    </p:spTree>
    <p:extLst>
      <p:ext uri="{BB962C8B-B14F-4D97-AF65-F5344CB8AC3E}">
        <p14:creationId xmlns:p14="http://schemas.microsoft.com/office/powerpoint/2010/main" val="22652516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What if a 2</a:t>
            </a:r>
            <a:r>
              <a:rPr lang="en-US" sz="2800" baseline="30000" dirty="0">
                <a:solidFill>
                  <a:schemeClr val="accent5">
                    <a:lumMod val="50000"/>
                  </a:schemeClr>
                </a:solidFill>
              </a:rPr>
              <a:t>nd</a:t>
            </a:r>
            <a:r>
              <a:rPr lang="en-US" sz="2800" dirty="0">
                <a:solidFill>
                  <a:schemeClr val="accent5">
                    <a:lumMod val="50000"/>
                  </a:schemeClr>
                </a:solidFill>
              </a:rPr>
              <a:t> Person (Agent-Principal Relation) is Not Present?</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11" name="Rounded Rectangle 10">
            <a:extLst>
              <a:ext uri="{FF2B5EF4-FFF2-40B4-BE49-F238E27FC236}">
                <a16:creationId xmlns:a16="http://schemas.microsoft.com/office/drawing/2014/main" id="{D2BF33D2-2EDF-C15B-5F8C-BAE8FFF714F1}"/>
              </a:ext>
            </a:extLst>
          </p:cNvPr>
          <p:cNvSpPr/>
          <p:nvPr/>
        </p:nvSpPr>
        <p:spPr>
          <a:xfrm>
            <a:off x="513516" y="2068076"/>
            <a:ext cx="5506065" cy="306096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BF76616-043A-E2B9-8804-7CED3A670022}"/>
              </a:ext>
            </a:extLst>
          </p:cNvPr>
          <p:cNvSpPr txBox="1"/>
          <p:nvPr/>
        </p:nvSpPr>
        <p:spPr>
          <a:xfrm>
            <a:off x="6444183" y="2066230"/>
            <a:ext cx="5068527" cy="2585323"/>
          </a:xfrm>
          <a:prstGeom prst="rect">
            <a:avLst/>
          </a:prstGeom>
          <a:noFill/>
          <a:ln>
            <a:noFill/>
          </a:ln>
        </p:spPr>
        <p:txBody>
          <a:bodyPr wrap="square" rtlCol="0">
            <a:spAutoFit/>
          </a:bodyPr>
          <a:lstStyle/>
          <a:p>
            <a:endParaRPr lang="en-US" dirty="0"/>
          </a:p>
          <a:p>
            <a:pPr marL="285750" indent="-285750">
              <a:buFont typeface="Arial" panose="020B0604020202020204" pitchFamily="34" charset="0"/>
              <a:buChar char="•"/>
            </a:pPr>
            <a:r>
              <a:rPr lang="en-US" dirty="0">
                <a:solidFill>
                  <a:schemeClr val="accent5">
                    <a:lumMod val="50000"/>
                  </a:schemeClr>
                </a:solidFill>
                <a:latin typeface="Apple Chancery" panose="03020702040506060504" pitchFamily="66" charset="-79"/>
                <a:cs typeface="Apple Chancery" panose="03020702040506060504" pitchFamily="66" charset="-79"/>
              </a:rPr>
              <a:t>Demand the paperwork of agents are originals with wet ink signatures when submitted to the court, thereby transferring the original “title” of agent-principal relation to control of the court</a:t>
            </a:r>
          </a:p>
          <a:p>
            <a:pPr marL="285750" indent="-285750">
              <a:buFont typeface="Arial" panose="020B0604020202020204" pitchFamily="34" charset="0"/>
              <a:buChar char="•"/>
            </a:pPr>
            <a:endParaRPr lang="en-US" dirty="0">
              <a:solidFill>
                <a:schemeClr val="accent5">
                  <a:lumMod val="50000"/>
                </a:schemeClr>
              </a:solidFill>
              <a:latin typeface="Apple Chancery" panose="03020702040506060504" pitchFamily="66" charset="-79"/>
              <a:cs typeface="Apple Chancery" panose="03020702040506060504" pitchFamily="66" charset="-79"/>
            </a:endParaRPr>
          </a:p>
          <a:p>
            <a:pPr marL="285750" indent="-285750">
              <a:buFont typeface="Arial" panose="020B0604020202020204" pitchFamily="34" charset="0"/>
              <a:buChar char="•"/>
            </a:pPr>
            <a:r>
              <a:rPr lang="en-US" dirty="0">
                <a:solidFill>
                  <a:schemeClr val="accent5">
                    <a:lumMod val="50000"/>
                  </a:schemeClr>
                </a:solidFill>
                <a:latin typeface="Apple Chancery" panose="03020702040506060504" pitchFamily="66" charset="-79"/>
                <a:cs typeface="Apple Chancery" panose="03020702040506060504" pitchFamily="66" charset="-79"/>
              </a:rPr>
              <a:t>Remove the right, or mentions of forms available for the proper recording of an agent or power of attorney to represent the principal in court</a:t>
            </a:r>
          </a:p>
        </p:txBody>
      </p:sp>
      <p:sp>
        <p:nvSpPr>
          <p:cNvPr id="12" name="TextBox 11">
            <a:extLst>
              <a:ext uri="{FF2B5EF4-FFF2-40B4-BE49-F238E27FC236}">
                <a16:creationId xmlns:a16="http://schemas.microsoft.com/office/drawing/2014/main" id="{72ECE7DA-91C0-52EC-49C0-BA93C69028A2}"/>
              </a:ext>
            </a:extLst>
          </p:cNvPr>
          <p:cNvSpPr txBox="1"/>
          <p:nvPr/>
        </p:nvSpPr>
        <p:spPr>
          <a:xfrm>
            <a:off x="1076235" y="2196545"/>
            <a:ext cx="4380625" cy="2862322"/>
          </a:xfrm>
          <a:prstGeom prst="rect">
            <a:avLst/>
          </a:prstGeom>
          <a:noFill/>
          <a:ln>
            <a:noFill/>
          </a:ln>
        </p:spPr>
        <p:txBody>
          <a:bodyPr wrap="square" rtlCol="0">
            <a:spAutoFit/>
          </a:bodyPr>
          <a:lstStyle/>
          <a:p>
            <a:pPr marL="285750" indent="-285750">
              <a:buFont typeface="Arial" panose="020B0604020202020204" pitchFamily="34" charset="0"/>
              <a:buChar char="•"/>
            </a:pPr>
            <a:r>
              <a:rPr lang="en-US" dirty="0">
                <a:solidFill>
                  <a:schemeClr val="accent5">
                    <a:lumMod val="50000"/>
                  </a:schemeClr>
                </a:solidFill>
                <a:latin typeface="Apple Chancery" panose="03020702040506060504" pitchFamily="66" charset="-79"/>
                <a:cs typeface="Apple Chancery" panose="03020702040506060504" pitchFamily="66" charset="-79"/>
              </a:rPr>
              <a:t>Demand only Private Bar Guild  may be agents or attorneys and by their oaths, automatically submitted to the absolute authority of the court</a:t>
            </a:r>
          </a:p>
          <a:p>
            <a:endParaRPr lang="en-US" dirty="0">
              <a:solidFill>
                <a:schemeClr val="accent5">
                  <a:lumMod val="50000"/>
                </a:schemeClr>
              </a:solidFill>
              <a:latin typeface="Apple Chancery" panose="03020702040506060504" pitchFamily="66" charset="-79"/>
              <a:cs typeface="Apple Chancery" panose="03020702040506060504" pitchFamily="66" charset="-79"/>
            </a:endParaRPr>
          </a:p>
          <a:p>
            <a:pPr marL="285750" indent="-285750">
              <a:buFont typeface="Arial" panose="020B0604020202020204" pitchFamily="34" charset="0"/>
              <a:buChar char="•"/>
            </a:pPr>
            <a:r>
              <a:rPr lang="en-US" dirty="0">
                <a:solidFill>
                  <a:schemeClr val="accent5">
                    <a:lumMod val="50000"/>
                  </a:schemeClr>
                </a:solidFill>
                <a:latin typeface="Apple Chancery" panose="03020702040506060504" pitchFamily="66" charset="-79"/>
                <a:cs typeface="Apple Chancery" panose="03020702040506060504" pitchFamily="66" charset="-79"/>
              </a:rPr>
              <a:t>Demand the agents have suitable insurance (bond) and swear an oath to “uphold due process” and by default stand under the absolute authority of the court</a:t>
            </a:r>
          </a:p>
        </p:txBody>
      </p:sp>
      <p:sp>
        <p:nvSpPr>
          <p:cNvPr id="13" name="Rounded Rectangle 12">
            <a:extLst>
              <a:ext uri="{FF2B5EF4-FFF2-40B4-BE49-F238E27FC236}">
                <a16:creationId xmlns:a16="http://schemas.microsoft.com/office/drawing/2014/main" id="{19FAFB1D-3BE1-5B31-3090-ED4EF5FE043A}"/>
              </a:ext>
            </a:extLst>
          </p:cNvPr>
          <p:cNvSpPr/>
          <p:nvPr/>
        </p:nvSpPr>
        <p:spPr>
          <a:xfrm>
            <a:off x="6225415" y="2048015"/>
            <a:ext cx="5506065" cy="306096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0792070A-D91C-FC16-3FFA-CA1EA9FA094B}"/>
              </a:ext>
            </a:extLst>
          </p:cNvPr>
          <p:cNvSpPr/>
          <p:nvPr/>
        </p:nvSpPr>
        <p:spPr>
          <a:xfrm>
            <a:off x="696686" y="5902503"/>
            <a:ext cx="11034794" cy="75283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57DC0FDD-7111-375F-8243-AC26BC10CF40}"/>
              </a:ext>
            </a:extLst>
          </p:cNvPr>
          <p:cNvSpPr txBox="1"/>
          <p:nvPr/>
        </p:nvSpPr>
        <p:spPr>
          <a:xfrm>
            <a:off x="952735" y="5922565"/>
            <a:ext cx="10522695" cy="707886"/>
          </a:xfrm>
          <a:prstGeom prst="rect">
            <a:avLst/>
          </a:prstGeom>
          <a:noFill/>
        </p:spPr>
        <p:txBody>
          <a:bodyPr wrap="square" rtlCol="0">
            <a:spAutoFit/>
          </a:bodyPr>
          <a:lstStyle/>
          <a:p>
            <a:pPr algn="ctr"/>
            <a:r>
              <a:rPr lang="en-US" sz="2000" dirty="0">
                <a:solidFill>
                  <a:schemeClr val="bg1"/>
                </a:solidFill>
                <a:latin typeface="Apple Chancery" panose="03020702040506060504" pitchFamily="66" charset="-79"/>
                <a:cs typeface="Apple Chancery" panose="03020702040506060504" pitchFamily="66" charset="-79"/>
              </a:rPr>
              <a:t>Remedy comes through knowledge of what constitutes a proper person with higher standing and authority than merely a “legal person”</a:t>
            </a:r>
          </a:p>
        </p:txBody>
      </p:sp>
    </p:spTree>
    <p:extLst>
      <p:ext uri="{BB962C8B-B14F-4D97-AF65-F5344CB8AC3E}">
        <p14:creationId xmlns:p14="http://schemas.microsoft.com/office/powerpoint/2010/main" val="42542419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Why Create a Will and Testament?</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48B7BD57-FFD3-860B-BB34-C8700535314D}"/>
              </a:ext>
            </a:extLst>
          </p:cNvPr>
          <p:cNvSpPr txBox="1"/>
          <p:nvPr/>
        </p:nvSpPr>
        <p:spPr>
          <a:xfrm>
            <a:off x="1163033" y="1441149"/>
            <a:ext cx="9865933" cy="3447098"/>
          </a:xfrm>
          <a:prstGeom prst="rect">
            <a:avLst/>
          </a:prstGeom>
          <a:noFill/>
        </p:spPr>
        <p:txBody>
          <a:bodyPr wrap="square" rtlCol="0">
            <a:spAutoFit/>
          </a:bodyPr>
          <a:lstStyle/>
          <a:p>
            <a:pPr algn="ctr"/>
            <a:r>
              <a:rPr lang="en-CA" sz="2000" dirty="0">
                <a:solidFill>
                  <a:schemeClr val="accent5">
                    <a:lumMod val="50000"/>
                  </a:schemeClr>
                </a:solidFill>
                <a:latin typeface="Apple Chancery" panose="03020702040506060504" pitchFamily="66" charset="-79"/>
                <a:cs typeface="Apple Chancery" panose="03020702040506060504" pitchFamily="66" charset="-79"/>
              </a:rPr>
              <a:t>A</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cornerstone of all authority throughout the world is the</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logical and absolute immutable arguments that (a) all lesser offices obtain</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their </a:t>
            </a: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authority from higher offices possessing greater authority </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and (b) a</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lesser office therefore </a:t>
            </a:r>
            <a:r>
              <a:rPr lang="en-CA" sz="2000" b="1" dirty="0">
                <a:solidFill>
                  <a:schemeClr val="accent5">
                    <a:lumMod val="50000"/>
                  </a:schemeClr>
                </a:solidFill>
                <a:effectLst/>
                <a:latin typeface="APPLE CHANCERY" panose="03020702040506060504" pitchFamily="66" charset="-79"/>
                <a:cs typeface="APPLE CHANCERY" panose="03020702040506060504" pitchFamily="66" charset="-79"/>
              </a:rPr>
              <a:t>cannot have greater authority </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than the one that</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created it</a:t>
            </a:r>
            <a:endParaRPr lang="en-CA" sz="2000" dirty="0">
              <a:solidFill>
                <a:schemeClr val="accent5">
                  <a:lumMod val="50000"/>
                </a:schemeClr>
              </a:solidFill>
              <a:latin typeface="Apple Chancery" panose="03020702040506060504" pitchFamily="66" charset="-79"/>
              <a:cs typeface="Apple Chancery" panose="03020702040506060504" pitchFamily="66" charset="-79"/>
            </a:endParaRPr>
          </a:p>
          <a:p>
            <a:pPr algn="ctr"/>
            <a:endParaRPr lang="en-CA" sz="2000" dirty="0">
              <a:solidFill>
                <a:schemeClr val="accent5">
                  <a:lumMod val="50000"/>
                </a:schemeClr>
              </a:solidFill>
              <a:effectLst/>
              <a:latin typeface="Apple Chancery" panose="03020702040506060504" pitchFamily="66" charset="-79"/>
              <a:cs typeface="Apple Chancery" panose="03020702040506060504" pitchFamily="66" charset="-79"/>
            </a:endParaRP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In practical and as simple terms as possible, it means a “legal person”</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cannot have more authority than an “artificial person” of the same name</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and that neither a “legal person” or “artificial person” can have more</a:t>
            </a:r>
          </a:p>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authority than a “natural person” of the same name</a:t>
            </a:r>
          </a:p>
          <a:p>
            <a:pPr algn="ctr"/>
            <a:endParaRPr lang="en-CA" dirty="0">
              <a:solidFill>
                <a:schemeClr val="accent5">
                  <a:lumMod val="50000"/>
                </a:schemeClr>
              </a:solidFill>
              <a:effectLst/>
              <a:latin typeface="Apple Chancery" panose="03020702040506060504" pitchFamily="66" charset="-79"/>
              <a:cs typeface="Apple Chancery" panose="03020702040506060504" pitchFamily="66" charset="-79"/>
            </a:endParaRPr>
          </a:p>
        </p:txBody>
      </p:sp>
      <p:sp>
        <p:nvSpPr>
          <p:cNvPr id="4" name="Rounded Rectangle 3">
            <a:extLst>
              <a:ext uri="{FF2B5EF4-FFF2-40B4-BE49-F238E27FC236}">
                <a16:creationId xmlns:a16="http://schemas.microsoft.com/office/drawing/2014/main" id="{4938121E-70FB-1E80-6D41-36A57DB2EEE1}"/>
              </a:ext>
            </a:extLst>
          </p:cNvPr>
          <p:cNvSpPr/>
          <p:nvPr/>
        </p:nvSpPr>
        <p:spPr>
          <a:xfrm>
            <a:off x="696686" y="5191437"/>
            <a:ext cx="11034794" cy="14639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CB5F8E4-38BA-6181-F26F-184FED6E6726}"/>
              </a:ext>
            </a:extLst>
          </p:cNvPr>
          <p:cNvSpPr txBox="1"/>
          <p:nvPr/>
        </p:nvSpPr>
        <p:spPr>
          <a:xfrm>
            <a:off x="952735" y="5415556"/>
            <a:ext cx="10522695" cy="1015663"/>
          </a:xfrm>
          <a:prstGeom prst="rect">
            <a:avLst/>
          </a:prstGeom>
          <a:noFill/>
        </p:spPr>
        <p:txBody>
          <a:bodyPr wrap="square" rtlCol="0">
            <a:spAutoFit/>
          </a:bodyPr>
          <a:lstStyle/>
          <a:p>
            <a:pPr algn="ctr"/>
            <a:r>
              <a:rPr lang="en-US" sz="2000" dirty="0">
                <a:solidFill>
                  <a:schemeClr val="bg1"/>
                </a:solidFill>
                <a:latin typeface="Apple Chancery" panose="03020702040506060504" pitchFamily="66" charset="-79"/>
                <a:cs typeface="Apple Chancery" panose="03020702040506060504" pitchFamily="66" charset="-79"/>
              </a:rPr>
              <a:t>The concept of “succession of authority” is fundamental to asserting the authority claimed by the Vatican and BAR Guild. For a magistrate or judge to contradict this logic renders them excommunicated from any rightful office and unfit to interpret any verdict</a:t>
            </a:r>
          </a:p>
        </p:txBody>
      </p:sp>
    </p:spTree>
    <p:extLst>
      <p:ext uri="{BB962C8B-B14F-4D97-AF65-F5344CB8AC3E}">
        <p14:creationId xmlns:p14="http://schemas.microsoft.com/office/powerpoint/2010/main" val="21693720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The Valid </a:t>
            </a:r>
            <a:r>
              <a:rPr lang="en-US" sz="2800" dirty="0" err="1">
                <a:solidFill>
                  <a:schemeClr val="accent5">
                    <a:lumMod val="50000"/>
                  </a:schemeClr>
                </a:solidFill>
              </a:rPr>
              <a:t>Ucadia</a:t>
            </a:r>
            <a:r>
              <a:rPr lang="en-US" sz="2800" dirty="0">
                <a:solidFill>
                  <a:schemeClr val="accent5">
                    <a:lumMod val="50000"/>
                  </a:schemeClr>
                </a:solidFill>
              </a:rPr>
              <a:t> Will and Testament Model</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48B7BD57-FFD3-860B-BB34-C8700535314D}"/>
              </a:ext>
            </a:extLst>
          </p:cNvPr>
          <p:cNvSpPr txBox="1"/>
          <p:nvPr/>
        </p:nvSpPr>
        <p:spPr>
          <a:xfrm>
            <a:off x="952735" y="1179617"/>
            <a:ext cx="10522694" cy="3970318"/>
          </a:xfrm>
          <a:prstGeom prst="rect">
            <a:avLst/>
          </a:prstGeom>
          <a:noFill/>
        </p:spPr>
        <p:txBody>
          <a:bodyPr wrap="square" rtlCol="0">
            <a:spAutoFit/>
          </a:bodyPr>
          <a:lstStyle/>
          <a:p>
            <a:pPr algn="ctr"/>
            <a:r>
              <a:rPr lang="en-CA" dirty="0">
                <a:solidFill>
                  <a:schemeClr val="accent5">
                    <a:lumMod val="50000"/>
                  </a:schemeClr>
                </a:solidFill>
                <a:latin typeface="Apple Chancery" panose="03020702040506060504" pitchFamily="66" charset="-79"/>
                <a:cs typeface="Apple Chancery" panose="03020702040506060504" pitchFamily="66" charset="-79"/>
              </a:rPr>
              <a:t>A</a:t>
            </a:r>
            <a:r>
              <a:rPr lang="en-CA" dirty="0">
                <a:solidFill>
                  <a:schemeClr val="accent5">
                    <a:lumMod val="50000"/>
                  </a:schemeClr>
                </a:solidFill>
                <a:effectLst/>
                <a:latin typeface="Apple Chancery" panose="03020702040506060504" pitchFamily="66" charset="-79"/>
                <a:cs typeface="Apple Chancery" panose="03020702040506060504" pitchFamily="66" charset="-79"/>
              </a:rPr>
              <a:t> valid </a:t>
            </a:r>
            <a:r>
              <a:rPr lang="en-CA" dirty="0" err="1">
                <a:solidFill>
                  <a:schemeClr val="accent5">
                    <a:lumMod val="50000"/>
                  </a:schemeClr>
                </a:solidFill>
                <a:effectLst/>
                <a:latin typeface="Apple Chancery" panose="03020702040506060504" pitchFamily="66" charset="-79"/>
                <a:cs typeface="Apple Chancery" panose="03020702040506060504" pitchFamily="66" charset="-79"/>
              </a:rPr>
              <a:t>Ucadia</a:t>
            </a:r>
            <a:r>
              <a:rPr lang="en-CA" dirty="0">
                <a:solidFill>
                  <a:schemeClr val="accent5">
                    <a:lumMod val="50000"/>
                  </a:schemeClr>
                </a:solidFill>
                <a:effectLst/>
                <a:latin typeface="Apple Chancery" panose="03020702040506060504" pitchFamily="66" charset="-79"/>
                <a:cs typeface="Apple Chancery" panose="03020702040506060504" pitchFamily="66" charset="-79"/>
              </a:rPr>
              <a:t> Will and Testament model is to the</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personality (person) of the estate, the physical mind and the will of the</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person and the will of any and all legal persons. In other words, it is factual</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that a valid Will and Testament reflects the mind and the will of the estate</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and the mind of any person derived from that estate. Thus when you</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perfect your Will and Testament you are recording the mind of that person</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(or persons) and the intention of such persons.</a:t>
            </a:r>
          </a:p>
          <a:p>
            <a:pPr algn="ctr"/>
            <a:endParaRPr lang="en-CA" dirty="0">
              <a:solidFill>
                <a:schemeClr val="accent5">
                  <a:lumMod val="50000"/>
                </a:schemeClr>
              </a:solidFill>
              <a:latin typeface="Apple Chancery" panose="03020702040506060504" pitchFamily="66" charset="-79"/>
              <a:cs typeface="Apple Chancery" panose="03020702040506060504" pitchFamily="66" charset="-79"/>
            </a:endParaRPr>
          </a:p>
          <a:p>
            <a:pPr algn="ctr"/>
            <a:r>
              <a:rPr lang="en-CA" dirty="0">
                <a:solidFill>
                  <a:schemeClr val="accent5">
                    <a:lumMod val="50000"/>
                  </a:schemeClr>
                </a:solidFill>
                <a:latin typeface="Apple Chancery" panose="03020702040506060504" pitchFamily="66" charset="-79"/>
                <a:cs typeface="Apple Chancery" panose="03020702040506060504" pitchFamily="66" charset="-79"/>
              </a:rPr>
              <a:t>T</a:t>
            </a:r>
            <a:r>
              <a:rPr lang="en-CA" dirty="0">
                <a:solidFill>
                  <a:schemeClr val="accent5">
                    <a:lumMod val="50000"/>
                  </a:schemeClr>
                </a:solidFill>
                <a:effectLst/>
                <a:latin typeface="Apple Chancery" panose="03020702040506060504" pitchFamily="66" charset="-79"/>
                <a:cs typeface="Apple Chancery" panose="03020702040506060504" pitchFamily="66" charset="-79"/>
              </a:rPr>
              <a:t>he accumulative estate of a man or woman may include</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one or more copyhold estates borne from one or more cestui que vie trusts</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also known as a fide commissary or foreign situs trusts, the management of</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such an accumulative estate does not simply come into effect at the time of</a:t>
            </a:r>
          </a:p>
          <a:p>
            <a:pPr algn="ctr"/>
            <a:r>
              <a:rPr lang="en-CA" dirty="0">
                <a:solidFill>
                  <a:schemeClr val="accent5">
                    <a:lumMod val="50000"/>
                  </a:schemeClr>
                </a:solidFill>
                <a:effectLst/>
                <a:latin typeface="Apple Chancery" panose="03020702040506060504" pitchFamily="66" charset="-79"/>
                <a:cs typeface="Apple Chancery" panose="03020702040506060504" pitchFamily="66" charset="-79"/>
              </a:rPr>
              <a:t>physical death, but may already be in operation during one’s lifetime</a:t>
            </a:r>
          </a:p>
          <a:p>
            <a:pPr algn="ctr"/>
            <a:endParaRPr lang="en-CA" dirty="0">
              <a:solidFill>
                <a:schemeClr val="accent5">
                  <a:lumMod val="50000"/>
                </a:schemeClr>
              </a:solidFill>
              <a:effectLst/>
              <a:latin typeface="Apple Chancery" panose="03020702040506060504" pitchFamily="66" charset="-79"/>
              <a:cs typeface="Apple Chancery" panose="03020702040506060504" pitchFamily="66" charset="-79"/>
            </a:endParaRPr>
          </a:p>
        </p:txBody>
      </p:sp>
      <p:sp>
        <p:nvSpPr>
          <p:cNvPr id="4" name="Rounded Rectangle 3">
            <a:extLst>
              <a:ext uri="{FF2B5EF4-FFF2-40B4-BE49-F238E27FC236}">
                <a16:creationId xmlns:a16="http://schemas.microsoft.com/office/drawing/2014/main" id="{4938121E-70FB-1E80-6D41-36A57DB2EEE1}"/>
              </a:ext>
            </a:extLst>
          </p:cNvPr>
          <p:cNvSpPr/>
          <p:nvPr/>
        </p:nvSpPr>
        <p:spPr>
          <a:xfrm>
            <a:off x="696686" y="5191437"/>
            <a:ext cx="11034794" cy="14639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CB5F8E4-38BA-6181-F26F-184FED6E6726}"/>
              </a:ext>
            </a:extLst>
          </p:cNvPr>
          <p:cNvSpPr txBox="1"/>
          <p:nvPr/>
        </p:nvSpPr>
        <p:spPr>
          <a:xfrm>
            <a:off x="952735" y="5278548"/>
            <a:ext cx="10522695" cy="1323439"/>
          </a:xfrm>
          <a:prstGeom prst="rect">
            <a:avLst/>
          </a:prstGeom>
          <a:noFill/>
        </p:spPr>
        <p:txBody>
          <a:bodyPr wrap="square" rtlCol="0">
            <a:spAutoFit/>
          </a:bodyPr>
          <a:lstStyle/>
          <a:p>
            <a:pPr algn="ctr"/>
            <a:r>
              <a:rPr lang="en-US" sz="2000" dirty="0">
                <a:solidFill>
                  <a:schemeClr val="bg1"/>
                </a:solidFill>
                <a:latin typeface="Apple Chancery" panose="03020702040506060504" pitchFamily="66" charset="-79"/>
                <a:cs typeface="Apple Chancery" panose="03020702040506060504" pitchFamily="66" charset="-79"/>
              </a:rPr>
              <a:t>A perfected, valid Will and Testament indicates the direction of the grantor in form of the administration of such trusts, and reflects the very foundation of modern Western Roman Law.</a:t>
            </a:r>
          </a:p>
          <a:p>
            <a:pPr algn="ctr"/>
            <a:r>
              <a:rPr lang="en-US" sz="2000" dirty="0">
                <a:solidFill>
                  <a:schemeClr val="bg1"/>
                </a:solidFill>
                <a:latin typeface="Apple Chancery" panose="03020702040506060504" pitchFamily="66" charset="-79"/>
                <a:cs typeface="Apple Chancery" panose="03020702040506060504" pitchFamily="66" charset="-79"/>
              </a:rPr>
              <a:t>It is the perfected will and mind of the persons derived from the estate and gives clear direction to the testament of the grantor and testator</a:t>
            </a:r>
          </a:p>
        </p:txBody>
      </p:sp>
    </p:spTree>
    <p:extLst>
      <p:ext uri="{BB962C8B-B14F-4D97-AF65-F5344CB8AC3E}">
        <p14:creationId xmlns:p14="http://schemas.microsoft.com/office/powerpoint/2010/main" val="2665873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Requirements of a Valid Will &amp; Testament</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48B7BD57-FFD3-860B-BB34-C8700535314D}"/>
              </a:ext>
            </a:extLst>
          </p:cNvPr>
          <p:cNvSpPr txBox="1"/>
          <p:nvPr/>
        </p:nvSpPr>
        <p:spPr>
          <a:xfrm>
            <a:off x="952735" y="1179617"/>
            <a:ext cx="10522694" cy="5539978"/>
          </a:xfrm>
          <a:prstGeom prst="rect">
            <a:avLst/>
          </a:prstGeom>
          <a:noFill/>
        </p:spPr>
        <p:txBody>
          <a:bodyPr wrap="square" rtlCol="0">
            <a:spAutoFit/>
          </a:bodyPr>
          <a:lstStyle/>
          <a:p>
            <a:pPr algn="ctr"/>
            <a:r>
              <a:rPr lang="en-CA" sz="2400" dirty="0">
                <a:solidFill>
                  <a:schemeClr val="accent5">
                    <a:lumMod val="50000"/>
                  </a:schemeClr>
                </a:solidFill>
                <a:latin typeface="Apple Chancery" panose="03020702040506060504" pitchFamily="66" charset="-79"/>
                <a:cs typeface="Apple Chancery" panose="03020702040506060504" pitchFamily="66" charset="-79"/>
              </a:rPr>
              <a:t>Requirements of a Valid Will and testament Defined by Western/Roman Statute</a:t>
            </a:r>
          </a:p>
          <a:p>
            <a:pPr algn="ctr"/>
            <a:endParaRPr lang="en-CA" sz="2400" dirty="0">
              <a:solidFill>
                <a:schemeClr val="accent5">
                  <a:lumMod val="50000"/>
                </a:schemeClr>
              </a:solidFill>
              <a:effectLst/>
              <a:latin typeface="Apple Chancery" panose="03020702040506060504" pitchFamily="66" charset="-79"/>
              <a:cs typeface="Apple Chancery" panose="03020702040506060504" pitchFamily="66" charset="-79"/>
            </a:endParaRPr>
          </a:p>
          <a:p>
            <a:pPr marL="342900" indent="-342900" algn="ctr">
              <a:buAutoNum type="arabicPeriod"/>
            </a:pPr>
            <a:r>
              <a:rPr lang="en-CA" sz="2400" dirty="0">
                <a:solidFill>
                  <a:schemeClr val="accent5">
                    <a:lumMod val="50000"/>
                  </a:schemeClr>
                </a:solidFill>
                <a:latin typeface="Apple Chancery" panose="03020702040506060504" pitchFamily="66" charset="-79"/>
                <a:cs typeface="Apple Chancery" panose="03020702040506060504" pitchFamily="66" charset="-79"/>
              </a:rPr>
              <a:t>Testator is of legal age</a:t>
            </a:r>
          </a:p>
          <a:p>
            <a:pPr marL="342900" indent="-342900" algn="ctr">
              <a:buAutoNum type="arabicPeriod"/>
            </a:pPr>
            <a:r>
              <a:rPr lang="en-CA" sz="2400" dirty="0">
                <a:solidFill>
                  <a:schemeClr val="accent5">
                    <a:lumMod val="50000"/>
                  </a:schemeClr>
                </a:solidFill>
                <a:effectLst/>
                <a:latin typeface="Apple Chancery" panose="03020702040506060504" pitchFamily="66" charset="-79"/>
                <a:cs typeface="Apple Chancery" panose="03020702040506060504" pitchFamily="66" charset="-79"/>
              </a:rPr>
              <a:t>Testator makes their will in writing</a:t>
            </a:r>
          </a:p>
          <a:p>
            <a:pPr marL="342900" indent="-342900" algn="ctr">
              <a:buAutoNum type="arabicPeriod"/>
            </a:pPr>
            <a:r>
              <a:rPr lang="en-CA" sz="2400" dirty="0">
                <a:solidFill>
                  <a:schemeClr val="accent5">
                    <a:lumMod val="50000"/>
                  </a:schemeClr>
                </a:solidFill>
                <a:latin typeface="Apple Chancery" panose="03020702040506060504" pitchFamily="66" charset="-79"/>
                <a:cs typeface="Apple Chancery" panose="03020702040506060504" pitchFamily="66" charset="-79"/>
              </a:rPr>
              <a:t>Testator is the creator, it is their words and will</a:t>
            </a:r>
          </a:p>
          <a:p>
            <a:pPr marL="342900" indent="-342900" algn="ctr">
              <a:buAutoNum type="arabicPeriod"/>
            </a:pPr>
            <a:r>
              <a:rPr lang="en-CA" sz="2400" dirty="0">
                <a:solidFill>
                  <a:schemeClr val="accent5">
                    <a:lumMod val="50000"/>
                  </a:schemeClr>
                </a:solidFill>
                <a:latin typeface="Apple Chancery" panose="03020702040506060504" pitchFamily="66" charset="-79"/>
                <a:cs typeface="Apple Chancery" panose="03020702040506060504" pitchFamily="66" charset="-79"/>
              </a:rPr>
              <a:t>Testator appoints one </a:t>
            </a:r>
            <a:r>
              <a:rPr lang="en-CA" sz="2400">
                <a:solidFill>
                  <a:schemeClr val="accent5">
                    <a:lumMod val="50000"/>
                  </a:schemeClr>
                </a:solidFill>
                <a:latin typeface="Apple Chancery" panose="03020702040506060504" pitchFamily="66" charset="-79"/>
                <a:cs typeface="Apple Chancery" panose="03020702040506060504" pitchFamily="66" charset="-79"/>
              </a:rPr>
              <a:t>or more </a:t>
            </a:r>
            <a:r>
              <a:rPr lang="en-CA" sz="2400" dirty="0">
                <a:solidFill>
                  <a:schemeClr val="accent5">
                    <a:lumMod val="50000"/>
                  </a:schemeClr>
                </a:solidFill>
                <a:latin typeface="Apple Chancery" panose="03020702040506060504" pitchFamily="66" charset="-79"/>
                <a:cs typeface="Apple Chancery" panose="03020702040506060504" pitchFamily="66" charset="-79"/>
              </a:rPr>
              <a:t>executors</a:t>
            </a:r>
          </a:p>
          <a:p>
            <a:pPr marL="342900" indent="-342900" algn="ctr">
              <a:buAutoNum type="arabicPeriod"/>
            </a:pPr>
            <a:r>
              <a:rPr lang="en-CA" sz="2400" dirty="0">
                <a:solidFill>
                  <a:schemeClr val="accent5">
                    <a:lumMod val="50000"/>
                  </a:schemeClr>
                </a:solidFill>
                <a:latin typeface="Apple Chancery" panose="03020702040506060504" pitchFamily="66" charset="-79"/>
                <a:cs typeface="Apple Chancery" panose="03020702040506060504" pitchFamily="66" charset="-79"/>
              </a:rPr>
              <a:t>Testator identifies the rules of administration of the Estate</a:t>
            </a:r>
          </a:p>
          <a:p>
            <a:pPr marL="342900" indent="-342900" algn="ctr">
              <a:buAutoNum type="arabicPeriod"/>
            </a:pPr>
            <a:r>
              <a:rPr lang="en-CA" sz="2400" dirty="0">
                <a:solidFill>
                  <a:schemeClr val="accent5">
                    <a:lumMod val="50000"/>
                  </a:schemeClr>
                </a:solidFill>
                <a:latin typeface="Apple Chancery" panose="03020702040506060504" pitchFamily="66" charset="-79"/>
                <a:cs typeface="Apple Chancery" panose="03020702040506060504" pitchFamily="66" charset="-79"/>
              </a:rPr>
              <a:t>Testator claims their estate</a:t>
            </a:r>
          </a:p>
          <a:p>
            <a:pPr marL="342900" indent="-342900" algn="ctr">
              <a:buAutoNum type="arabicPeriod"/>
            </a:pPr>
            <a:r>
              <a:rPr lang="en-CA" sz="2400" dirty="0">
                <a:solidFill>
                  <a:schemeClr val="accent5">
                    <a:lumMod val="50000"/>
                  </a:schemeClr>
                </a:solidFill>
                <a:latin typeface="Apple Chancery" panose="03020702040506060504" pitchFamily="66" charset="-79"/>
                <a:cs typeface="Apple Chancery" panose="03020702040506060504" pitchFamily="66" charset="-79"/>
              </a:rPr>
              <a:t>Testator identifies one or more beneficiaries</a:t>
            </a:r>
          </a:p>
          <a:p>
            <a:pPr marL="342900" indent="-342900" algn="ctr">
              <a:buAutoNum type="arabicPeriod"/>
            </a:pPr>
            <a:r>
              <a:rPr lang="en-CA" sz="2400" dirty="0">
                <a:solidFill>
                  <a:schemeClr val="accent5">
                    <a:lumMod val="50000"/>
                  </a:schemeClr>
                </a:solidFill>
                <a:latin typeface="Apple Chancery" panose="03020702040506060504" pitchFamily="66" charset="-79"/>
                <a:cs typeface="Apple Chancery" panose="03020702040506060504" pitchFamily="66" charset="-79"/>
              </a:rPr>
              <a:t>Testator signs in presence of two witnesses &amp; notary public</a:t>
            </a:r>
          </a:p>
          <a:p>
            <a:pPr marL="342900" indent="-342900" algn="ctr">
              <a:buAutoNum type="arabicPeriod"/>
            </a:pPr>
            <a:r>
              <a:rPr lang="en-CA" sz="2400" dirty="0">
                <a:solidFill>
                  <a:schemeClr val="accent5">
                    <a:lumMod val="50000"/>
                  </a:schemeClr>
                </a:solidFill>
                <a:latin typeface="Apple Chancery" panose="03020702040506060504" pitchFamily="66" charset="-79"/>
                <a:cs typeface="Apple Chancery" panose="03020702040506060504" pitchFamily="66" charset="-79"/>
              </a:rPr>
              <a:t>Witnesses signature notarized by self-proving affirmation</a:t>
            </a:r>
          </a:p>
          <a:p>
            <a:pPr marL="342900" indent="-342900" algn="ctr">
              <a:buAutoNum type="arabicPeriod"/>
            </a:pPr>
            <a:r>
              <a:rPr lang="en-CA" sz="2400" dirty="0">
                <a:solidFill>
                  <a:schemeClr val="accent5">
                    <a:lumMod val="50000"/>
                  </a:schemeClr>
                </a:solidFill>
                <a:latin typeface="Apple Chancery" panose="03020702040506060504" pitchFamily="66" charset="-79"/>
                <a:cs typeface="Apple Chancery" panose="03020702040506060504" pitchFamily="66" charset="-79"/>
              </a:rPr>
              <a:t>Testator is of sound mind, not a prisoner or ward</a:t>
            </a:r>
          </a:p>
          <a:p>
            <a:pPr marL="342900" indent="-342900" algn="ctr">
              <a:buAutoNum type="arabicPeriod"/>
            </a:pPr>
            <a:endParaRPr lang="en-CA" sz="2400" dirty="0">
              <a:solidFill>
                <a:schemeClr val="accent5">
                  <a:lumMod val="50000"/>
                </a:schemeClr>
              </a:solidFill>
              <a:latin typeface="Apple Chancery" panose="03020702040506060504" pitchFamily="66" charset="-79"/>
              <a:cs typeface="Apple Chancery" panose="03020702040506060504" pitchFamily="66" charset="-79"/>
            </a:endParaRPr>
          </a:p>
          <a:p>
            <a:pPr marL="342900" indent="-342900" algn="ctr">
              <a:buAutoNum type="arabicPeriod"/>
            </a:pPr>
            <a:endParaRPr lang="en-CA" sz="2400" dirty="0">
              <a:solidFill>
                <a:schemeClr val="accent5">
                  <a:lumMod val="50000"/>
                </a:schemeClr>
              </a:solidFill>
              <a:effectLst/>
              <a:latin typeface="Apple Chancery" panose="03020702040506060504" pitchFamily="66" charset="-79"/>
              <a:cs typeface="Apple Chancery" panose="03020702040506060504" pitchFamily="66" charset="-79"/>
            </a:endParaRPr>
          </a:p>
          <a:p>
            <a:pPr marL="342900" indent="-342900" algn="ctr">
              <a:buAutoNum type="arabicPeriod"/>
            </a:pPr>
            <a:endParaRPr lang="en-CA" dirty="0">
              <a:solidFill>
                <a:schemeClr val="accent5">
                  <a:lumMod val="50000"/>
                </a:schemeClr>
              </a:solidFill>
              <a:effectLst/>
              <a:latin typeface="Apple Chancery" panose="03020702040506060504" pitchFamily="66" charset="-79"/>
              <a:cs typeface="Apple Chancery" panose="03020702040506060504" pitchFamily="66" charset="-79"/>
            </a:endParaRPr>
          </a:p>
        </p:txBody>
      </p:sp>
    </p:spTree>
    <p:extLst>
      <p:ext uri="{BB962C8B-B14F-4D97-AF65-F5344CB8AC3E}">
        <p14:creationId xmlns:p14="http://schemas.microsoft.com/office/powerpoint/2010/main" val="600397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Further Disclaimer…</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4" name="TextBox 3">
            <a:extLst>
              <a:ext uri="{FF2B5EF4-FFF2-40B4-BE49-F238E27FC236}">
                <a16:creationId xmlns:a16="http://schemas.microsoft.com/office/drawing/2014/main" id="{A52214E7-7AEE-1FB4-CA87-297937760E43}"/>
              </a:ext>
            </a:extLst>
          </p:cNvPr>
          <p:cNvSpPr txBox="1"/>
          <p:nvPr/>
        </p:nvSpPr>
        <p:spPr>
          <a:xfrm>
            <a:off x="1778000" y="2167474"/>
            <a:ext cx="8635999" cy="2554545"/>
          </a:xfrm>
          <a:prstGeom prst="rect">
            <a:avLst/>
          </a:prstGeom>
          <a:noFill/>
        </p:spPr>
        <p:txBody>
          <a:bodyPr wrap="square">
            <a:spAutoFit/>
          </a:bodyPr>
          <a:lstStyle/>
          <a:p>
            <a:pPr algn="ct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This presentation will share some of the history of Wills and Testaments, how a &gt;4,000 year old custom was enclosed 500 years ago, and how in the 19</a:t>
            </a:r>
            <a:r>
              <a:rPr lang="en-CA" sz="2000" baseline="30000" dirty="0">
                <a:solidFill>
                  <a:schemeClr val="accent5">
                    <a:lumMod val="50000"/>
                  </a:schemeClr>
                </a:solidFill>
                <a:effectLst/>
                <a:latin typeface="Apple Chancery" panose="03020702040506060504" pitchFamily="66" charset="-79"/>
                <a:cs typeface="Apple Chancery" panose="03020702040506060504" pitchFamily="66" charset="-79"/>
              </a:rPr>
              <a:t>th</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C statutes were created to enable an elite few to steal our wealth</a:t>
            </a:r>
          </a:p>
          <a:p>
            <a:pPr algn="ctr"/>
            <a:endParaRPr lang="en-CA" sz="2000" dirty="0">
              <a:solidFill>
                <a:schemeClr val="accent5">
                  <a:lumMod val="50000"/>
                </a:schemeClr>
              </a:solidFill>
              <a:latin typeface="Apple Chancery" panose="03020702040506060504" pitchFamily="66" charset="-79"/>
              <a:cs typeface="Apple Chancery" panose="03020702040506060504" pitchFamily="66" charset="-79"/>
            </a:endParaRPr>
          </a:p>
          <a:p>
            <a:pPr algn="ctr"/>
            <a:r>
              <a:rPr lang="en-CA" sz="2000" dirty="0">
                <a:solidFill>
                  <a:schemeClr val="accent5">
                    <a:lumMod val="50000"/>
                  </a:schemeClr>
                </a:solidFill>
                <a:latin typeface="Apple Chancery" panose="03020702040506060504" pitchFamily="66" charset="-79"/>
                <a:cs typeface="Apple Chancery" panose="03020702040506060504" pitchFamily="66" charset="-79"/>
              </a:rPr>
              <a:t>This will provide the context to enable you </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to perfect a Will and Testament in order to restore individual sovereignty and reclaim property. </a:t>
            </a:r>
            <a:r>
              <a:rPr lang="en-CA" sz="2000" dirty="0">
                <a:solidFill>
                  <a:schemeClr val="accent5">
                    <a:lumMod val="50000"/>
                  </a:schemeClr>
                </a:solidFill>
                <a:latin typeface="Apple Chancery" panose="03020702040506060504" pitchFamily="66" charset="-79"/>
                <a:cs typeface="Apple Chancery" panose="03020702040506060504" pitchFamily="66" charset="-79"/>
              </a:rPr>
              <a:t>This will </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require deeper study of </a:t>
            </a:r>
            <a:r>
              <a:rPr lang="en-CA" sz="2000" dirty="0" err="1">
                <a:solidFill>
                  <a:schemeClr val="accent5">
                    <a:lumMod val="50000"/>
                  </a:schemeClr>
                </a:solidFill>
                <a:effectLst/>
                <a:latin typeface="Apple Chancery" panose="03020702040506060504" pitchFamily="66" charset="-79"/>
                <a:cs typeface="Apple Chancery" panose="03020702040506060504" pitchFamily="66" charset="-79"/>
              </a:rPr>
              <a:t>Ucadia</a:t>
            </a:r>
            <a:r>
              <a:rPr lang="en-CA" sz="2000" dirty="0">
                <a:solidFill>
                  <a:schemeClr val="accent5">
                    <a:lumMod val="50000"/>
                  </a:schemeClr>
                </a:solidFill>
                <a:effectLst/>
                <a:latin typeface="Apple Chancery" panose="03020702040506060504" pitchFamily="66" charset="-79"/>
                <a:cs typeface="Apple Chancery" panose="03020702040506060504" pitchFamily="66" charset="-79"/>
              </a:rPr>
              <a:t> to acquire th</a:t>
            </a:r>
            <a:r>
              <a:rPr lang="en-CA" sz="2000" dirty="0">
                <a:solidFill>
                  <a:schemeClr val="accent5">
                    <a:lumMod val="50000"/>
                  </a:schemeClr>
                </a:solidFill>
                <a:latin typeface="Apple Chancery" panose="03020702040506060504" pitchFamily="66" charset="-79"/>
                <a:cs typeface="Apple Chancery" panose="03020702040506060504" pitchFamily="66" charset="-79"/>
              </a:rPr>
              <a:t>e level of competence needed to do so successfully</a:t>
            </a:r>
          </a:p>
        </p:txBody>
      </p:sp>
      <p:sp>
        <p:nvSpPr>
          <p:cNvPr id="7" name="Rounded Rectangle 6">
            <a:extLst>
              <a:ext uri="{FF2B5EF4-FFF2-40B4-BE49-F238E27FC236}">
                <a16:creationId xmlns:a16="http://schemas.microsoft.com/office/drawing/2014/main" id="{6013D8DB-5E56-1829-B5F1-8B967BC60A9A}"/>
              </a:ext>
            </a:extLst>
          </p:cNvPr>
          <p:cNvSpPr/>
          <p:nvPr/>
        </p:nvSpPr>
        <p:spPr>
          <a:xfrm>
            <a:off x="696686" y="5679248"/>
            <a:ext cx="10856848" cy="707887"/>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A" sz="2000" dirty="0">
                <a:solidFill>
                  <a:schemeClr val="bg1"/>
                </a:solidFill>
                <a:latin typeface="Apple Chancery" panose="03020702040506060504" pitchFamily="66" charset="-79"/>
                <a:cs typeface="Apple Chancery" panose="03020702040506060504" pitchFamily="66" charset="-79"/>
              </a:rPr>
              <a:t>There are no short cuts, the only way out is through competence and knowing who you are</a:t>
            </a:r>
            <a:endParaRPr lang="en-CA" sz="2000" dirty="0">
              <a:solidFill>
                <a:schemeClr val="bg1"/>
              </a:solidFill>
              <a:effectLst/>
              <a:latin typeface="Apple Chancery" panose="03020702040506060504" pitchFamily="66" charset="-79"/>
              <a:cs typeface="Apple Chancery" panose="03020702040506060504" pitchFamily="66" charset="-79"/>
            </a:endParaRPr>
          </a:p>
        </p:txBody>
      </p:sp>
    </p:spTree>
    <p:extLst>
      <p:ext uri="{BB962C8B-B14F-4D97-AF65-F5344CB8AC3E}">
        <p14:creationId xmlns:p14="http://schemas.microsoft.com/office/powerpoint/2010/main" val="28456659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dirty="0">
                <a:solidFill>
                  <a:schemeClr val="accent5">
                    <a:lumMod val="50000"/>
                  </a:schemeClr>
                </a:solidFill>
              </a:rPr>
              <a:t>Competence and Honor…</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3" name="TextBox 2">
            <a:extLst>
              <a:ext uri="{FF2B5EF4-FFF2-40B4-BE49-F238E27FC236}">
                <a16:creationId xmlns:a16="http://schemas.microsoft.com/office/drawing/2014/main" id="{48B7BD57-FFD3-860B-BB34-C8700535314D}"/>
              </a:ext>
            </a:extLst>
          </p:cNvPr>
          <p:cNvSpPr txBox="1"/>
          <p:nvPr/>
        </p:nvSpPr>
        <p:spPr>
          <a:xfrm>
            <a:off x="1727200" y="1551853"/>
            <a:ext cx="8737600" cy="3539430"/>
          </a:xfrm>
          <a:prstGeom prst="rect">
            <a:avLst/>
          </a:prstGeom>
          <a:noFill/>
        </p:spPr>
        <p:txBody>
          <a:bodyPr wrap="square" rtlCol="0">
            <a:spAutoFit/>
          </a:bodyPr>
          <a:lstStyle/>
          <a:p>
            <a:pPr algn="ctr"/>
            <a:r>
              <a:rPr lang="en-CA" sz="2800" dirty="0">
                <a:solidFill>
                  <a:schemeClr val="accent5">
                    <a:lumMod val="50000"/>
                  </a:schemeClr>
                </a:solidFill>
                <a:latin typeface="Apple Chancery" panose="03020702040506060504" pitchFamily="66" charset="-79"/>
                <a:cs typeface="Apple Chancery" panose="03020702040506060504" pitchFamily="66" charset="-79"/>
              </a:rPr>
              <a:t>It is o</a:t>
            </a:r>
            <a:r>
              <a:rPr lang="en-CA" sz="2800" dirty="0">
                <a:solidFill>
                  <a:schemeClr val="accent5">
                    <a:lumMod val="50000"/>
                  </a:schemeClr>
                </a:solidFill>
                <a:effectLst/>
                <a:latin typeface="Apple Chancery" panose="03020702040506060504" pitchFamily="66" charset="-79"/>
                <a:cs typeface="Apple Chancery" panose="03020702040506060504" pitchFamily="66" charset="-79"/>
              </a:rPr>
              <a:t>nly when we stand up, look at ourselves in the mirror, see our own faults and choose to behave honorably and competently that we ultimately learn our lesson and move forward</a:t>
            </a:r>
          </a:p>
          <a:p>
            <a:pPr algn="ctr"/>
            <a:endParaRPr lang="en-CA" sz="2800" dirty="0">
              <a:solidFill>
                <a:schemeClr val="accent5">
                  <a:lumMod val="50000"/>
                </a:schemeClr>
              </a:solidFill>
              <a:latin typeface="Apple Chancery" panose="03020702040506060504" pitchFamily="66" charset="-79"/>
              <a:cs typeface="Apple Chancery" panose="03020702040506060504" pitchFamily="66" charset="-79"/>
            </a:endParaRPr>
          </a:p>
          <a:p>
            <a:pPr algn="ctr"/>
            <a:r>
              <a:rPr lang="en-CA" sz="2800" dirty="0">
                <a:solidFill>
                  <a:schemeClr val="accent5">
                    <a:lumMod val="50000"/>
                  </a:schemeClr>
                </a:solidFill>
                <a:effectLst/>
                <a:latin typeface="Apple Chancery" panose="03020702040506060504" pitchFamily="66" charset="-79"/>
                <a:cs typeface="Apple Chancery" panose="03020702040506060504" pitchFamily="66" charset="-79"/>
              </a:rPr>
              <a:t>When we do that we are healing our relationship with ourselves and our higher self, with ourselves and the divine, with ourselves and those people that we love</a:t>
            </a:r>
          </a:p>
        </p:txBody>
      </p:sp>
      <p:sp>
        <p:nvSpPr>
          <p:cNvPr id="6" name="TextBox 5">
            <a:extLst>
              <a:ext uri="{FF2B5EF4-FFF2-40B4-BE49-F238E27FC236}">
                <a16:creationId xmlns:a16="http://schemas.microsoft.com/office/drawing/2014/main" id="{8CB5F8E4-38BA-6181-F26F-184FED6E6726}"/>
              </a:ext>
            </a:extLst>
          </p:cNvPr>
          <p:cNvSpPr txBox="1"/>
          <p:nvPr/>
        </p:nvSpPr>
        <p:spPr>
          <a:xfrm>
            <a:off x="952735" y="5278548"/>
            <a:ext cx="10522695" cy="1323439"/>
          </a:xfrm>
          <a:prstGeom prst="rect">
            <a:avLst/>
          </a:prstGeom>
          <a:noFill/>
        </p:spPr>
        <p:txBody>
          <a:bodyPr wrap="square" rtlCol="0">
            <a:spAutoFit/>
          </a:bodyPr>
          <a:lstStyle/>
          <a:p>
            <a:pPr algn="ctr"/>
            <a:r>
              <a:rPr lang="en-US" sz="2000" dirty="0">
                <a:solidFill>
                  <a:schemeClr val="bg1"/>
                </a:solidFill>
                <a:latin typeface="Apple Chancery" panose="03020702040506060504" pitchFamily="66" charset="-79"/>
                <a:cs typeface="Apple Chancery" panose="03020702040506060504" pitchFamily="66" charset="-79"/>
              </a:rPr>
              <a:t>A perfected, valid Will and Testament indicates the direction of the grantor in form the administration of such trusts, and reflects the very foundation of modern Western Roman Law.</a:t>
            </a:r>
          </a:p>
          <a:p>
            <a:pPr algn="ctr"/>
            <a:r>
              <a:rPr lang="en-US" sz="2000" dirty="0">
                <a:solidFill>
                  <a:schemeClr val="bg1"/>
                </a:solidFill>
                <a:latin typeface="Apple Chancery" panose="03020702040506060504" pitchFamily="66" charset="-79"/>
                <a:cs typeface="Apple Chancery" panose="03020702040506060504" pitchFamily="66" charset="-79"/>
              </a:rPr>
              <a:t>It is the perfected will and mind of the persons derived from the estate and gives clear direction to the testament of the grantor and testator</a:t>
            </a:r>
          </a:p>
        </p:txBody>
      </p:sp>
      <p:sp>
        <p:nvSpPr>
          <p:cNvPr id="7" name="Rounded Rectangle 6">
            <a:extLst>
              <a:ext uri="{FF2B5EF4-FFF2-40B4-BE49-F238E27FC236}">
                <a16:creationId xmlns:a16="http://schemas.microsoft.com/office/drawing/2014/main" id="{1FA66050-9978-8773-263F-4A8D0CB9EFDE}"/>
              </a:ext>
            </a:extLst>
          </p:cNvPr>
          <p:cNvSpPr/>
          <p:nvPr/>
        </p:nvSpPr>
        <p:spPr>
          <a:xfrm>
            <a:off x="696686" y="5701231"/>
            <a:ext cx="11034794" cy="95410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CA1E34B-9EF9-5142-630A-DF480F2A343F}"/>
              </a:ext>
            </a:extLst>
          </p:cNvPr>
          <p:cNvSpPr txBox="1"/>
          <p:nvPr/>
        </p:nvSpPr>
        <p:spPr>
          <a:xfrm>
            <a:off x="730627" y="5902503"/>
            <a:ext cx="10872828" cy="461665"/>
          </a:xfrm>
          <a:prstGeom prst="rect">
            <a:avLst/>
          </a:prstGeom>
          <a:noFill/>
        </p:spPr>
        <p:txBody>
          <a:bodyPr wrap="square" rtlCol="0">
            <a:spAutoFit/>
          </a:bodyPr>
          <a:lstStyle/>
          <a:p>
            <a:pPr algn="ctr"/>
            <a:r>
              <a:rPr lang="en-US" sz="2400" dirty="0">
                <a:solidFill>
                  <a:schemeClr val="bg1"/>
                </a:solidFill>
                <a:latin typeface="Apple Chancery" panose="03020702040506060504" pitchFamily="66" charset="-79"/>
                <a:cs typeface="Apple Chancery" panose="03020702040506060504" pitchFamily="66" charset="-79"/>
              </a:rPr>
              <a:t>Let us not forget what it means to be an honorable and competent member of society</a:t>
            </a:r>
          </a:p>
        </p:txBody>
      </p:sp>
    </p:spTree>
    <p:extLst>
      <p:ext uri="{BB962C8B-B14F-4D97-AF65-F5344CB8AC3E}">
        <p14:creationId xmlns:p14="http://schemas.microsoft.com/office/powerpoint/2010/main" val="224625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3" name="Picture 2">
            <a:extLst>
              <a:ext uri="{FF2B5EF4-FFF2-40B4-BE49-F238E27FC236}">
                <a16:creationId xmlns:a16="http://schemas.microsoft.com/office/drawing/2014/main" id="{C4B0A95C-DD7D-7D4E-FE64-2F5825DB83A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309833" y="1615739"/>
            <a:ext cx="9296399" cy="4716069"/>
          </a:xfrm>
          <a:prstGeom prst="rect">
            <a:avLst/>
          </a:prstGeom>
        </p:spPr>
      </p:pic>
      <p:sp>
        <p:nvSpPr>
          <p:cNvPr id="4" name="TextBox 3">
            <a:extLst>
              <a:ext uri="{FF2B5EF4-FFF2-40B4-BE49-F238E27FC236}">
                <a16:creationId xmlns:a16="http://schemas.microsoft.com/office/drawing/2014/main" id="{506B74BB-3D7D-DCDB-6276-AA7CD88E0F27}"/>
              </a:ext>
            </a:extLst>
          </p:cNvPr>
          <p:cNvSpPr txBox="1"/>
          <p:nvPr/>
        </p:nvSpPr>
        <p:spPr>
          <a:xfrm>
            <a:off x="3984866" y="2492298"/>
            <a:ext cx="4222268" cy="2308324"/>
          </a:xfrm>
          <a:prstGeom prst="rect">
            <a:avLst/>
          </a:prstGeom>
          <a:noFill/>
        </p:spPr>
        <p:txBody>
          <a:bodyPr wrap="square" rtlCol="0">
            <a:spAutoFit/>
          </a:bodyPr>
          <a:lstStyle/>
          <a:p>
            <a:pPr algn="ctr"/>
            <a:r>
              <a:rPr lang="en-US" sz="3600" dirty="0">
                <a:solidFill>
                  <a:schemeClr val="accent1">
                    <a:lumMod val="75000"/>
                  </a:schemeClr>
                </a:solidFill>
                <a:latin typeface="Apple Chancery" panose="03020702040506060504" pitchFamily="66" charset="-79"/>
                <a:cs typeface="Apple Chancery" panose="03020702040506060504" pitchFamily="66" charset="-79"/>
              </a:rPr>
              <a:t>What is a Will &amp; Testament and the Enclosure of Free Will?</a:t>
            </a:r>
          </a:p>
        </p:txBody>
      </p:sp>
    </p:spTree>
    <p:extLst>
      <p:ext uri="{BB962C8B-B14F-4D97-AF65-F5344CB8AC3E}">
        <p14:creationId xmlns:p14="http://schemas.microsoft.com/office/powerpoint/2010/main" val="16220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b="1" dirty="0">
                <a:solidFill>
                  <a:schemeClr val="accent5">
                    <a:lumMod val="50000"/>
                  </a:schemeClr>
                </a:solidFill>
              </a:rPr>
              <a:t>What is a Will &amp; Testament?</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sp>
        <p:nvSpPr>
          <p:cNvPr id="9" name="TextBox 8">
            <a:extLst>
              <a:ext uri="{FF2B5EF4-FFF2-40B4-BE49-F238E27FC236}">
                <a16:creationId xmlns:a16="http://schemas.microsoft.com/office/drawing/2014/main" id="{8E22C8D2-EA36-8650-BE5D-AE41134A55E2}"/>
              </a:ext>
            </a:extLst>
          </p:cNvPr>
          <p:cNvSpPr txBox="1"/>
          <p:nvPr/>
        </p:nvSpPr>
        <p:spPr>
          <a:xfrm>
            <a:off x="229892" y="1060178"/>
            <a:ext cx="11732216" cy="1200329"/>
          </a:xfrm>
          <a:prstGeom prst="rect">
            <a:avLst/>
          </a:prstGeom>
          <a:noFill/>
        </p:spPr>
        <p:txBody>
          <a:bodyPr wrap="square" rtlCol="0">
            <a:spAutoFit/>
          </a:bodyPr>
          <a:lstStyle/>
          <a:p>
            <a:pPr algn="ctr"/>
            <a:r>
              <a:rPr lang="en-US" dirty="0">
                <a:solidFill>
                  <a:schemeClr val="accent5">
                    <a:lumMod val="50000"/>
                  </a:schemeClr>
                </a:solidFill>
                <a:latin typeface="Apple Chancery" panose="03020702040506060504" pitchFamily="66" charset="-79"/>
                <a:cs typeface="Apple Chancery" panose="03020702040506060504" pitchFamily="66" charset="-79"/>
              </a:rPr>
              <a:t>A Will and Testament is a formal declaration, memorialization, deed and trust agreement</a:t>
            </a:r>
          </a:p>
          <a:p>
            <a:pPr algn="ctr"/>
            <a:r>
              <a:rPr lang="en-US" dirty="0">
                <a:solidFill>
                  <a:schemeClr val="accent5">
                    <a:lumMod val="50000"/>
                  </a:schemeClr>
                </a:solidFill>
                <a:latin typeface="Apple Chancery" panose="03020702040506060504" pitchFamily="66" charset="-79"/>
                <a:cs typeface="Apple Chancery" panose="03020702040506060504" pitchFamily="66" charset="-79"/>
              </a:rPr>
              <a:t>by which a person testifies before witnesses as to their true intention and volition regarding the management of </a:t>
            </a:r>
          </a:p>
          <a:p>
            <a:pPr algn="ctr"/>
            <a:r>
              <a:rPr lang="en-US" dirty="0">
                <a:solidFill>
                  <a:schemeClr val="accent5">
                    <a:lumMod val="50000"/>
                  </a:schemeClr>
                </a:solidFill>
                <a:latin typeface="Apple Chancery" panose="03020702040506060504" pitchFamily="66" charset="-79"/>
                <a:cs typeface="Apple Chancery" panose="03020702040506060504" pitchFamily="66" charset="-79"/>
              </a:rPr>
              <a:t>his or her accumulative estate, the disposition of rights and property and the disposal of such rights</a:t>
            </a:r>
          </a:p>
          <a:p>
            <a:pPr algn="ctr"/>
            <a:r>
              <a:rPr lang="en-US" dirty="0">
                <a:solidFill>
                  <a:schemeClr val="accent5">
                    <a:lumMod val="50000"/>
                  </a:schemeClr>
                </a:solidFill>
                <a:latin typeface="Apple Chancery" panose="03020702040506060504" pitchFamily="66" charset="-79"/>
                <a:cs typeface="Apple Chancery" panose="03020702040506060504" pitchFamily="66" charset="-79"/>
              </a:rPr>
              <a:t> upon their physical death</a:t>
            </a:r>
          </a:p>
        </p:txBody>
      </p:sp>
      <p:sp>
        <p:nvSpPr>
          <p:cNvPr id="10" name="TextBox 9">
            <a:extLst>
              <a:ext uri="{FF2B5EF4-FFF2-40B4-BE49-F238E27FC236}">
                <a16:creationId xmlns:a16="http://schemas.microsoft.com/office/drawing/2014/main" id="{F8DE1F66-F3A9-6D40-AD8F-2627BC6FA27F}"/>
              </a:ext>
            </a:extLst>
          </p:cNvPr>
          <p:cNvSpPr txBox="1"/>
          <p:nvPr/>
        </p:nvSpPr>
        <p:spPr>
          <a:xfrm>
            <a:off x="2188414" y="2247639"/>
            <a:ext cx="8891752" cy="523220"/>
          </a:xfrm>
          <a:prstGeom prst="rect">
            <a:avLst/>
          </a:prstGeom>
          <a:noFill/>
        </p:spPr>
        <p:txBody>
          <a:bodyPr wrap="square" rtlCol="0">
            <a:spAutoFit/>
          </a:bodyPr>
          <a:lstStyle/>
          <a:p>
            <a:r>
              <a:rPr lang="en-US" sz="2800" dirty="0">
                <a:solidFill>
                  <a:schemeClr val="accent5">
                    <a:lumMod val="50000"/>
                  </a:schemeClr>
                </a:solidFill>
              </a:rPr>
              <a:t>Two key concepts combined into one instrument</a:t>
            </a:r>
          </a:p>
        </p:txBody>
      </p:sp>
      <p:pic>
        <p:nvPicPr>
          <p:cNvPr id="18" name="Picture 17">
            <a:extLst>
              <a:ext uri="{FF2B5EF4-FFF2-40B4-BE49-F238E27FC236}">
                <a16:creationId xmlns:a16="http://schemas.microsoft.com/office/drawing/2014/main" id="{5692C62D-C402-4029-9CCE-E9667C2A212B}"/>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730627" y="2783727"/>
            <a:ext cx="5534296" cy="3895200"/>
          </a:xfrm>
          <a:prstGeom prst="rect">
            <a:avLst/>
          </a:prstGeom>
        </p:spPr>
      </p:pic>
      <p:sp>
        <p:nvSpPr>
          <p:cNvPr id="19" name="TextBox 18">
            <a:extLst>
              <a:ext uri="{FF2B5EF4-FFF2-40B4-BE49-F238E27FC236}">
                <a16:creationId xmlns:a16="http://schemas.microsoft.com/office/drawing/2014/main" id="{E763AF64-7301-6013-AB77-D80EB8B6F3ED}"/>
              </a:ext>
            </a:extLst>
          </p:cNvPr>
          <p:cNvSpPr txBox="1"/>
          <p:nvPr/>
        </p:nvSpPr>
        <p:spPr>
          <a:xfrm>
            <a:off x="2382252" y="3565993"/>
            <a:ext cx="2320328" cy="1754326"/>
          </a:xfrm>
          <a:prstGeom prst="rect">
            <a:avLst/>
          </a:prstGeom>
          <a:noFill/>
        </p:spPr>
        <p:txBody>
          <a:bodyPr wrap="square" rtlCol="0">
            <a:spAutoFit/>
          </a:bodyPr>
          <a:lstStyle/>
          <a:p>
            <a:pPr algn="ctr"/>
            <a:r>
              <a:rPr lang="en-US" dirty="0">
                <a:solidFill>
                  <a:schemeClr val="accent5">
                    <a:lumMod val="50000"/>
                  </a:schemeClr>
                </a:solidFill>
                <a:latin typeface="Apple Chancery" panose="03020702040506060504" pitchFamily="66" charset="-79"/>
                <a:cs typeface="Apple Chancery" panose="03020702040506060504" pitchFamily="66" charset="-79"/>
              </a:rPr>
              <a:t>The concept of a valid Testament is at least 4,000 years old, where people spoke their intentions before witnesses</a:t>
            </a:r>
          </a:p>
        </p:txBody>
      </p:sp>
      <p:pic>
        <p:nvPicPr>
          <p:cNvPr id="20" name="Picture 19">
            <a:extLst>
              <a:ext uri="{FF2B5EF4-FFF2-40B4-BE49-F238E27FC236}">
                <a16:creationId xmlns:a16="http://schemas.microsoft.com/office/drawing/2014/main" id="{DDF2F9B5-7CD5-45C0-67DA-2485F96C7CA9}"/>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5958033" y="2765962"/>
            <a:ext cx="5539553" cy="3898900"/>
          </a:xfrm>
          <a:prstGeom prst="rect">
            <a:avLst/>
          </a:prstGeom>
        </p:spPr>
      </p:pic>
      <p:sp>
        <p:nvSpPr>
          <p:cNvPr id="21" name="TextBox 20">
            <a:extLst>
              <a:ext uri="{FF2B5EF4-FFF2-40B4-BE49-F238E27FC236}">
                <a16:creationId xmlns:a16="http://schemas.microsoft.com/office/drawing/2014/main" id="{B8EED6BA-D3B5-9442-7F46-4819561394E4}"/>
              </a:ext>
            </a:extLst>
          </p:cNvPr>
          <p:cNvSpPr txBox="1"/>
          <p:nvPr/>
        </p:nvSpPr>
        <p:spPr>
          <a:xfrm>
            <a:off x="7625255" y="3329567"/>
            <a:ext cx="2616878" cy="2308324"/>
          </a:xfrm>
          <a:prstGeom prst="rect">
            <a:avLst/>
          </a:prstGeom>
          <a:noFill/>
        </p:spPr>
        <p:txBody>
          <a:bodyPr wrap="square" rtlCol="0">
            <a:spAutoFit/>
          </a:bodyPr>
          <a:lstStyle/>
          <a:p>
            <a:pPr algn="ctr"/>
            <a:r>
              <a:rPr lang="en-US" dirty="0">
                <a:solidFill>
                  <a:schemeClr val="accent5">
                    <a:lumMod val="50000"/>
                  </a:schemeClr>
                </a:solidFill>
                <a:latin typeface="Apple Chancery" panose="03020702040506060504" pitchFamily="66" charset="-79"/>
                <a:cs typeface="Apple Chancery" panose="03020702040506060504" pitchFamily="66" charset="-79"/>
              </a:rPr>
              <a:t>The invention of ”persons” in the 16</a:t>
            </a:r>
            <a:r>
              <a:rPr lang="en-US" baseline="30000" dirty="0">
                <a:solidFill>
                  <a:schemeClr val="accent5">
                    <a:lumMod val="50000"/>
                  </a:schemeClr>
                </a:solidFill>
                <a:latin typeface="Apple Chancery" panose="03020702040506060504" pitchFamily="66" charset="-79"/>
                <a:cs typeface="Apple Chancery" panose="03020702040506060504" pitchFamily="66" charset="-79"/>
              </a:rPr>
              <a:t>th</a:t>
            </a:r>
            <a:r>
              <a:rPr lang="en-US" dirty="0">
                <a:solidFill>
                  <a:schemeClr val="accent5">
                    <a:lumMod val="50000"/>
                  </a:schemeClr>
                </a:solidFill>
                <a:latin typeface="Apple Chancery" panose="03020702040506060504" pitchFamily="66" charset="-79"/>
                <a:cs typeface="Apple Chancery" panose="03020702040506060504" pitchFamily="66" charset="-79"/>
              </a:rPr>
              <a:t> C, paper based fictions, and such fictions having a “mind” or ”will” has made the instrument and rules associated far more complex</a:t>
            </a:r>
          </a:p>
        </p:txBody>
      </p:sp>
      <p:sp>
        <p:nvSpPr>
          <p:cNvPr id="3" name="TextBox 2">
            <a:extLst>
              <a:ext uri="{FF2B5EF4-FFF2-40B4-BE49-F238E27FC236}">
                <a16:creationId xmlns:a16="http://schemas.microsoft.com/office/drawing/2014/main" id="{4FF05E6C-ED38-2ED9-D495-C0DA781B3E2F}"/>
              </a:ext>
            </a:extLst>
          </p:cNvPr>
          <p:cNvSpPr txBox="1"/>
          <p:nvPr/>
        </p:nvSpPr>
        <p:spPr>
          <a:xfrm>
            <a:off x="3179063" y="5843539"/>
            <a:ext cx="1836144" cy="369332"/>
          </a:xfrm>
          <a:prstGeom prst="rect">
            <a:avLst/>
          </a:prstGeom>
          <a:noFill/>
        </p:spPr>
        <p:txBody>
          <a:bodyPr wrap="none" rtlCol="0">
            <a:spAutoFit/>
          </a:bodyPr>
          <a:lstStyle/>
          <a:p>
            <a:r>
              <a:rPr lang="en-US" b="1" dirty="0">
                <a:solidFill>
                  <a:schemeClr val="accent1">
                    <a:lumMod val="75000"/>
                  </a:schemeClr>
                </a:solidFill>
              </a:rPr>
              <a:t>&gt; 4,000 years ago</a:t>
            </a:r>
          </a:p>
        </p:txBody>
      </p:sp>
      <p:sp>
        <p:nvSpPr>
          <p:cNvPr id="4" name="TextBox 3">
            <a:extLst>
              <a:ext uri="{FF2B5EF4-FFF2-40B4-BE49-F238E27FC236}">
                <a16:creationId xmlns:a16="http://schemas.microsoft.com/office/drawing/2014/main" id="{31A44611-D2E1-F4BA-72FB-13EE8E040790}"/>
              </a:ext>
            </a:extLst>
          </p:cNvPr>
          <p:cNvSpPr txBox="1"/>
          <p:nvPr/>
        </p:nvSpPr>
        <p:spPr>
          <a:xfrm>
            <a:off x="8681939" y="5814399"/>
            <a:ext cx="1659813" cy="369332"/>
          </a:xfrm>
          <a:prstGeom prst="rect">
            <a:avLst/>
          </a:prstGeom>
          <a:noFill/>
        </p:spPr>
        <p:txBody>
          <a:bodyPr wrap="none" rtlCol="0">
            <a:spAutoFit/>
          </a:bodyPr>
          <a:lstStyle/>
          <a:p>
            <a:r>
              <a:rPr lang="en-US" b="1" dirty="0">
                <a:solidFill>
                  <a:schemeClr val="accent1">
                    <a:lumMod val="75000"/>
                  </a:schemeClr>
                </a:solidFill>
              </a:rPr>
              <a:t>&lt; 500 years ago</a:t>
            </a:r>
          </a:p>
        </p:txBody>
      </p:sp>
    </p:spTree>
    <p:extLst>
      <p:ext uri="{BB962C8B-B14F-4D97-AF65-F5344CB8AC3E}">
        <p14:creationId xmlns:p14="http://schemas.microsoft.com/office/powerpoint/2010/main" val="3476934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36754"/>
            <a:ext cx="9144000" cy="477837"/>
          </a:xfrm>
        </p:spPr>
        <p:txBody>
          <a:bodyPr>
            <a:noAutofit/>
          </a:bodyPr>
          <a:lstStyle/>
          <a:p>
            <a:pPr algn="l"/>
            <a:r>
              <a:rPr lang="en-US" sz="2800" b="1" dirty="0">
                <a:solidFill>
                  <a:schemeClr val="accent1">
                    <a:lumMod val="75000"/>
                  </a:schemeClr>
                </a:solidFill>
              </a:rPr>
              <a:t>Four Key Operating Functions of a Will &amp; Testament</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18" name="Picture 17">
            <a:extLst>
              <a:ext uri="{FF2B5EF4-FFF2-40B4-BE49-F238E27FC236}">
                <a16:creationId xmlns:a16="http://schemas.microsoft.com/office/drawing/2014/main" id="{5692C62D-C402-4029-9CCE-E9667C2A212B}"/>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13389" y="1628325"/>
            <a:ext cx="3521909" cy="4274169"/>
          </a:xfrm>
          <a:prstGeom prst="rect">
            <a:avLst/>
          </a:prstGeom>
        </p:spPr>
      </p:pic>
      <p:sp>
        <p:nvSpPr>
          <p:cNvPr id="3" name="TextBox 2">
            <a:extLst>
              <a:ext uri="{FF2B5EF4-FFF2-40B4-BE49-F238E27FC236}">
                <a16:creationId xmlns:a16="http://schemas.microsoft.com/office/drawing/2014/main" id="{FEE40B5A-D24F-0E77-30B9-E2C06063EF3E}"/>
              </a:ext>
            </a:extLst>
          </p:cNvPr>
          <p:cNvSpPr txBox="1"/>
          <p:nvPr/>
        </p:nvSpPr>
        <p:spPr>
          <a:xfrm>
            <a:off x="830250" y="2252240"/>
            <a:ext cx="2223858" cy="2646878"/>
          </a:xfrm>
          <a:prstGeom prst="rect">
            <a:avLst/>
          </a:prstGeom>
          <a:noFill/>
        </p:spPr>
        <p:txBody>
          <a:bodyPr wrap="square" rtlCol="0">
            <a:spAutoFit/>
          </a:bodyPr>
          <a:lstStyle/>
          <a:p>
            <a:pPr algn="ctr"/>
            <a:r>
              <a:rPr lang="en-US" dirty="0">
                <a:solidFill>
                  <a:schemeClr val="accent1">
                    <a:lumMod val="75000"/>
                  </a:schemeClr>
                </a:solidFill>
                <a:latin typeface="Apple Chancery" panose="03020702040506060504" pitchFamily="66" charset="-79"/>
                <a:cs typeface="Apple Chancery" panose="03020702040506060504" pitchFamily="66" charset="-79"/>
              </a:rPr>
              <a:t>The </a:t>
            </a:r>
            <a:r>
              <a:rPr lang="en-US" b="1" dirty="0">
                <a:solidFill>
                  <a:schemeClr val="accent1">
                    <a:lumMod val="75000"/>
                  </a:schemeClr>
                </a:solidFill>
                <a:latin typeface="APPLE CHANCERY" panose="03020702040506060504" pitchFamily="66" charset="-79"/>
                <a:cs typeface="APPLE CHANCERY" panose="03020702040506060504" pitchFamily="66" charset="-79"/>
              </a:rPr>
              <a:t>Will</a:t>
            </a:r>
            <a:r>
              <a:rPr lang="en-US" dirty="0">
                <a:solidFill>
                  <a:schemeClr val="accent1">
                    <a:lumMod val="75000"/>
                  </a:schemeClr>
                </a:solidFill>
                <a:latin typeface="Apple Chancery" panose="03020702040506060504" pitchFamily="66" charset="-79"/>
                <a:cs typeface="Apple Chancery" panose="03020702040506060504" pitchFamily="66" charset="-79"/>
              </a:rPr>
              <a:t> part</a:t>
            </a:r>
          </a:p>
          <a:p>
            <a:pPr algn="ctr"/>
            <a:endParaRPr lang="en-US" dirty="0">
              <a:solidFill>
                <a:schemeClr val="accent1">
                  <a:lumMod val="75000"/>
                </a:schemeClr>
              </a:solidFill>
              <a:latin typeface="Apple Chancery" panose="03020702040506060504" pitchFamily="66" charset="-79"/>
              <a:cs typeface="Apple Chancery" panose="03020702040506060504" pitchFamily="66" charset="-79"/>
            </a:endParaRPr>
          </a:p>
          <a:p>
            <a:pPr algn="ctr"/>
            <a:r>
              <a:rPr lang="en-US" sz="1400" b="1" dirty="0">
                <a:solidFill>
                  <a:schemeClr val="accent1">
                    <a:lumMod val="75000"/>
                  </a:schemeClr>
                </a:solidFill>
                <a:latin typeface="APPLE CHANCERY" panose="03020702040506060504" pitchFamily="66" charset="-79"/>
                <a:cs typeface="APPLE CHANCERY" panose="03020702040506060504" pitchFamily="66" charset="-79"/>
              </a:rPr>
              <a:t>Declaration</a:t>
            </a:r>
            <a:r>
              <a:rPr lang="en-US" sz="1400" dirty="0">
                <a:solidFill>
                  <a:schemeClr val="accent1">
                    <a:lumMod val="75000"/>
                  </a:schemeClr>
                </a:solidFill>
                <a:latin typeface="Apple Chancery" panose="03020702040506060504" pitchFamily="66" charset="-79"/>
                <a:cs typeface="Apple Chancery" panose="03020702040506060504" pitchFamily="66" charset="-79"/>
              </a:rPr>
              <a:t>:</a:t>
            </a:r>
          </a:p>
          <a:p>
            <a:pPr algn="ctr"/>
            <a:r>
              <a:rPr lang="en-US" sz="1400" dirty="0">
                <a:solidFill>
                  <a:schemeClr val="accent1">
                    <a:lumMod val="75000"/>
                  </a:schemeClr>
                </a:solidFill>
                <a:latin typeface="Apple Chancery" panose="03020702040506060504" pitchFamily="66" charset="-79"/>
                <a:cs typeface="Apple Chancery" panose="03020702040506060504" pitchFamily="66" charset="-79"/>
              </a:rPr>
              <a:t>A written statement asserting one or more</a:t>
            </a:r>
          </a:p>
          <a:p>
            <a:pPr algn="ctr"/>
            <a:r>
              <a:rPr lang="en-US" sz="1400" dirty="0">
                <a:solidFill>
                  <a:schemeClr val="accent1">
                    <a:lumMod val="75000"/>
                  </a:schemeClr>
                </a:solidFill>
                <a:latin typeface="Apple Chancery" panose="03020702040506060504" pitchFamily="66" charset="-79"/>
                <a:cs typeface="Apple Chancery" panose="03020702040506060504" pitchFamily="66" charset="-79"/>
              </a:rPr>
              <a:t>rights and making one</a:t>
            </a:r>
          </a:p>
          <a:p>
            <a:pPr algn="ctr"/>
            <a:r>
              <a:rPr lang="en-US" sz="1400" dirty="0">
                <a:solidFill>
                  <a:schemeClr val="accent1">
                    <a:lumMod val="75000"/>
                  </a:schemeClr>
                </a:solidFill>
                <a:latin typeface="Apple Chancery" panose="03020702040506060504" pitchFamily="66" charset="-79"/>
                <a:cs typeface="Apple Chancery" panose="03020702040506060504" pitchFamily="66" charset="-79"/>
              </a:rPr>
              <a:t>or more claims duly signed </a:t>
            </a:r>
          </a:p>
          <a:p>
            <a:pPr algn="ctr"/>
            <a:r>
              <a:rPr lang="en-US" sz="1400" dirty="0">
                <a:solidFill>
                  <a:schemeClr val="accent1">
                    <a:lumMod val="75000"/>
                  </a:schemeClr>
                </a:solidFill>
                <a:latin typeface="Apple Chancery" panose="03020702040506060504" pitchFamily="66" charset="-79"/>
                <a:cs typeface="Apple Chancery" panose="03020702040506060504" pitchFamily="66" charset="-79"/>
              </a:rPr>
              <a:t>&amp; executed by the one making the declaration</a:t>
            </a:r>
          </a:p>
          <a:p>
            <a:pPr algn="ctr"/>
            <a:r>
              <a:rPr lang="en-US" sz="1400" dirty="0">
                <a:solidFill>
                  <a:schemeClr val="accent1">
                    <a:lumMod val="75000"/>
                  </a:schemeClr>
                </a:solidFill>
                <a:latin typeface="Apple Chancery" panose="03020702040506060504" pitchFamily="66" charset="-79"/>
                <a:cs typeface="Apple Chancery" panose="03020702040506060504" pitchFamily="66" charset="-79"/>
              </a:rPr>
              <a:t>and witnessed </a:t>
            </a:r>
          </a:p>
          <a:p>
            <a:pPr algn="ctr"/>
            <a:endParaRPr lang="en-US" dirty="0"/>
          </a:p>
        </p:txBody>
      </p:sp>
      <p:pic>
        <p:nvPicPr>
          <p:cNvPr id="4" name="Picture 3">
            <a:extLst>
              <a:ext uri="{FF2B5EF4-FFF2-40B4-BE49-F238E27FC236}">
                <a16:creationId xmlns:a16="http://schemas.microsoft.com/office/drawing/2014/main" id="{C5BDDEA0-63ED-D897-AC75-BB545C4ECC0D}"/>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3770969" y="996403"/>
            <a:ext cx="3794078" cy="3105333"/>
          </a:xfrm>
          <a:prstGeom prst="rect">
            <a:avLst/>
          </a:prstGeom>
        </p:spPr>
      </p:pic>
      <p:sp>
        <p:nvSpPr>
          <p:cNvPr id="6" name="TextBox 5">
            <a:extLst>
              <a:ext uri="{FF2B5EF4-FFF2-40B4-BE49-F238E27FC236}">
                <a16:creationId xmlns:a16="http://schemas.microsoft.com/office/drawing/2014/main" id="{B66D79C6-DD1C-9B9D-0DED-C780A23E72E5}"/>
              </a:ext>
            </a:extLst>
          </p:cNvPr>
          <p:cNvSpPr txBox="1"/>
          <p:nvPr/>
        </p:nvSpPr>
        <p:spPr>
          <a:xfrm>
            <a:off x="4676339" y="1282744"/>
            <a:ext cx="2098485" cy="1938992"/>
          </a:xfrm>
          <a:prstGeom prst="rect">
            <a:avLst/>
          </a:prstGeom>
          <a:noFill/>
        </p:spPr>
        <p:txBody>
          <a:bodyPr wrap="square" rtlCol="0">
            <a:spAutoFit/>
          </a:bodyPr>
          <a:lstStyle/>
          <a:p>
            <a:pPr algn="ctr"/>
            <a:r>
              <a:rPr lang="en-US" dirty="0">
                <a:solidFill>
                  <a:schemeClr val="accent1">
                    <a:lumMod val="75000"/>
                  </a:schemeClr>
                </a:solidFill>
                <a:latin typeface="Apple Chancery" panose="03020702040506060504" pitchFamily="66" charset="-79"/>
                <a:cs typeface="Apple Chancery" panose="03020702040506060504" pitchFamily="66" charset="-79"/>
              </a:rPr>
              <a:t>The </a:t>
            </a:r>
            <a:r>
              <a:rPr lang="en-US" b="1" dirty="0">
                <a:solidFill>
                  <a:schemeClr val="accent1">
                    <a:lumMod val="75000"/>
                  </a:schemeClr>
                </a:solidFill>
                <a:latin typeface="APPLE CHANCERY" panose="03020702040506060504" pitchFamily="66" charset="-79"/>
                <a:cs typeface="APPLE CHANCERY" panose="03020702040506060504" pitchFamily="66" charset="-79"/>
              </a:rPr>
              <a:t>Testament</a:t>
            </a:r>
            <a:r>
              <a:rPr lang="en-US" dirty="0">
                <a:solidFill>
                  <a:schemeClr val="accent1">
                    <a:lumMod val="75000"/>
                  </a:schemeClr>
                </a:solidFill>
                <a:latin typeface="Apple Chancery" panose="03020702040506060504" pitchFamily="66" charset="-79"/>
                <a:cs typeface="Apple Chancery" panose="03020702040506060504" pitchFamily="66" charset="-79"/>
              </a:rPr>
              <a:t> part</a:t>
            </a:r>
          </a:p>
          <a:p>
            <a:pPr algn="ctr"/>
            <a:endParaRPr lang="en-US" sz="1400" b="1" dirty="0">
              <a:solidFill>
                <a:schemeClr val="accent1">
                  <a:lumMod val="75000"/>
                </a:schemeClr>
              </a:solidFill>
              <a:latin typeface="APPLE CHANCERY" panose="03020702040506060504" pitchFamily="66" charset="-79"/>
              <a:cs typeface="APPLE CHANCERY" panose="03020702040506060504" pitchFamily="66" charset="-79"/>
            </a:endParaRPr>
          </a:p>
          <a:p>
            <a:pPr algn="ctr"/>
            <a:r>
              <a:rPr lang="en-US" sz="1400" b="1" dirty="0">
                <a:solidFill>
                  <a:schemeClr val="accent1">
                    <a:lumMod val="75000"/>
                  </a:schemeClr>
                </a:solidFill>
                <a:latin typeface="APPLE CHANCERY" panose="03020702040506060504" pitchFamily="66" charset="-79"/>
                <a:cs typeface="APPLE CHANCERY" panose="03020702040506060504" pitchFamily="66" charset="-79"/>
              </a:rPr>
              <a:t>Memorial</a:t>
            </a:r>
          </a:p>
          <a:p>
            <a:pPr algn="ctr"/>
            <a:r>
              <a:rPr lang="en-US" sz="1400" dirty="0">
                <a:solidFill>
                  <a:schemeClr val="accent1">
                    <a:lumMod val="75000"/>
                  </a:schemeClr>
                </a:solidFill>
                <a:latin typeface="Apple Chancery" panose="03020702040506060504" pitchFamily="66" charset="-79"/>
                <a:cs typeface="Apple Chancery" panose="03020702040506060504" pitchFamily="66" charset="-79"/>
              </a:rPr>
              <a:t>A recording of its speaking and witnessing by others having heard the spoken expression</a:t>
            </a:r>
          </a:p>
        </p:txBody>
      </p:sp>
      <p:pic>
        <p:nvPicPr>
          <p:cNvPr id="7" name="Picture 6">
            <a:extLst>
              <a:ext uri="{FF2B5EF4-FFF2-40B4-BE49-F238E27FC236}">
                <a16:creationId xmlns:a16="http://schemas.microsoft.com/office/drawing/2014/main" id="{68DE3437-BA4F-3577-11E7-9EA0C843A77A}"/>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8016814" y="1628325"/>
            <a:ext cx="3794078" cy="4412404"/>
          </a:xfrm>
          <a:prstGeom prst="rect">
            <a:avLst/>
          </a:prstGeom>
        </p:spPr>
      </p:pic>
      <p:sp>
        <p:nvSpPr>
          <p:cNvPr id="11" name="TextBox 10">
            <a:extLst>
              <a:ext uri="{FF2B5EF4-FFF2-40B4-BE49-F238E27FC236}">
                <a16:creationId xmlns:a16="http://schemas.microsoft.com/office/drawing/2014/main" id="{E98A3463-C35F-A046-4FD3-AD467FA9E274}"/>
              </a:ext>
            </a:extLst>
          </p:cNvPr>
          <p:cNvSpPr txBox="1"/>
          <p:nvPr/>
        </p:nvSpPr>
        <p:spPr>
          <a:xfrm>
            <a:off x="8982409" y="2252240"/>
            <a:ext cx="1797982" cy="2585323"/>
          </a:xfrm>
          <a:prstGeom prst="rect">
            <a:avLst/>
          </a:prstGeom>
          <a:noFill/>
        </p:spPr>
        <p:txBody>
          <a:bodyPr wrap="square" rtlCol="0">
            <a:spAutoFit/>
          </a:bodyPr>
          <a:lstStyle/>
          <a:p>
            <a:pPr algn="ctr"/>
            <a:r>
              <a:rPr lang="en-US" dirty="0">
                <a:solidFill>
                  <a:schemeClr val="accent1">
                    <a:lumMod val="75000"/>
                  </a:schemeClr>
                </a:solidFill>
                <a:latin typeface="Apple Chancery" panose="03020702040506060504" pitchFamily="66" charset="-79"/>
                <a:cs typeface="Apple Chancery" panose="03020702040506060504" pitchFamily="66" charset="-79"/>
              </a:rPr>
              <a:t>The </a:t>
            </a:r>
            <a:r>
              <a:rPr lang="en-US" b="1" dirty="0">
                <a:solidFill>
                  <a:schemeClr val="accent1">
                    <a:lumMod val="75000"/>
                  </a:schemeClr>
                </a:solidFill>
                <a:latin typeface="APPLE CHANCERY" panose="03020702040506060504" pitchFamily="66" charset="-79"/>
                <a:cs typeface="APPLE CHANCERY" panose="03020702040506060504" pitchFamily="66" charset="-79"/>
              </a:rPr>
              <a:t>Deed</a:t>
            </a:r>
            <a:r>
              <a:rPr lang="en-US" dirty="0">
                <a:solidFill>
                  <a:schemeClr val="accent1">
                    <a:lumMod val="75000"/>
                  </a:schemeClr>
                </a:solidFill>
                <a:latin typeface="Apple Chancery" panose="03020702040506060504" pitchFamily="66" charset="-79"/>
                <a:cs typeface="Apple Chancery" panose="03020702040506060504" pitchFamily="66" charset="-79"/>
              </a:rPr>
              <a:t> part</a:t>
            </a:r>
          </a:p>
          <a:p>
            <a:pPr algn="ctr"/>
            <a:endParaRPr lang="en-US" dirty="0">
              <a:solidFill>
                <a:schemeClr val="accent1">
                  <a:lumMod val="75000"/>
                </a:schemeClr>
              </a:solidFill>
              <a:latin typeface="Apple Chancery" panose="03020702040506060504" pitchFamily="66" charset="-79"/>
              <a:cs typeface="Apple Chancery" panose="03020702040506060504" pitchFamily="66" charset="-79"/>
            </a:endParaRPr>
          </a:p>
          <a:p>
            <a:pPr algn="ctr"/>
            <a:r>
              <a:rPr lang="en-US" sz="1400" b="1" dirty="0">
                <a:solidFill>
                  <a:schemeClr val="accent1">
                    <a:lumMod val="75000"/>
                  </a:schemeClr>
                </a:solidFill>
                <a:latin typeface="APPLE CHANCERY" panose="03020702040506060504" pitchFamily="66" charset="-79"/>
                <a:cs typeface="APPLE CHANCERY" panose="03020702040506060504" pitchFamily="66" charset="-79"/>
              </a:rPr>
              <a:t>Deed</a:t>
            </a:r>
          </a:p>
          <a:p>
            <a:pPr algn="ctr"/>
            <a:r>
              <a:rPr lang="en-US" sz="1400" dirty="0">
                <a:solidFill>
                  <a:schemeClr val="accent1">
                    <a:lumMod val="75000"/>
                  </a:schemeClr>
                </a:solidFill>
                <a:latin typeface="Apple Chancery" panose="03020702040506060504" pitchFamily="66" charset="-79"/>
                <a:cs typeface="Apple Chancery" panose="03020702040506060504" pitchFamily="66" charset="-79"/>
              </a:rPr>
              <a:t>A written instrument granting, donating, assigning, delegating one or more rights to others, witnessed and sealed to prove authority to grant such Rights</a:t>
            </a:r>
          </a:p>
        </p:txBody>
      </p:sp>
      <p:pic>
        <p:nvPicPr>
          <p:cNvPr id="12" name="Picture 11">
            <a:extLst>
              <a:ext uri="{FF2B5EF4-FFF2-40B4-BE49-F238E27FC236}">
                <a16:creationId xmlns:a16="http://schemas.microsoft.com/office/drawing/2014/main" id="{40B6BACD-E2B4-8F28-9FAD-FD805C193111}"/>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4060994" y="3755878"/>
            <a:ext cx="3794078" cy="3132476"/>
          </a:xfrm>
          <a:prstGeom prst="rect">
            <a:avLst/>
          </a:prstGeom>
        </p:spPr>
      </p:pic>
      <p:sp>
        <p:nvSpPr>
          <p:cNvPr id="13" name="TextBox 12">
            <a:extLst>
              <a:ext uri="{FF2B5EF4-FFF2-40B4-BE49-F238E27FC236}">
                <a16:creationId xmlns:a16="http://schemas.microsoft.com/office/drawing/2014/main" id="{1679DB75-7595-8038-1838-D69C57E54872}"/>
              </a:ext>
            </a:extLst>
          </p:cNvPr>
          <p:cNvSpPr txBox="1"/>
          <p:nvPr/>
        </p:nvSpPr>
        <p:spPr>
          <a:xfrm>
            <a:off x="4942633" y="4101737"/>
            <a:ext cx="2043680" cy="1938992"/>
          </a:xfrm>
          <a:prstGeom prst="rect">
            <a:avLst/>
          </a:prstGeom>
          <a:noFill/>
        </p:spPr>
        <p:txBody>
          <a:bodyPr wrap="square" rtlCol="0">
            <a:spAutoFit/>
          </a:bodyPr>
          <a:lstStyle/>
          <a:p>
            <a:pPr algn="ctr"/>
            <a:r>
              <a:rPr lang="en-US" dirty="0">
                <a:solidFill>
                  <a:schemeClr val="accent1">
                    <a:lumMod val="75000"/>
                  </a:schemeClr>
                </a:solidFill>
                <a:latin typeface="Apple Chancery" panose="03020702040506060504" pitchFamily="66" charset="-79"/>
                <a:cs typeface="Apple Chancery" panose="03020702040506060504" pitchFamily="66" charset="-79"/>
              </a:rPr>
              <a:t>The </a:t>
            </a:r>
            <a:r>
              <a:rPr lang="en-US" b="1" dirty="0">
                <a:solidFill>
                  <a:schemeClr val="accent1">
                    <a:lumMod val="75000"/>
                  </a:schemeClr>
                </a:solidFill>
                <a:latin typeface="APPLE CHANCERY" panose="03020702040506060504" pitchFamily="66" charset="-79"/>
                <a:cs typeface="APPLE CHANCERY" panose="03020702040506060504" pitchFamily="66" charset="-79"/>
              </a:rPr>
              <a:t>Trust </a:t>
            </a:r>
            <a:r>
              <a:rPr lang="en-US" dirty="0">
                <a:solidFill>
                  <a:schemeClr val="accent1">
                    <a:lumMod val="75000"/>
                  </a:schemeClr>
                </a:solidFill>
                <a:latin typeface="Apple Chancery" panose="03020702040506060504" pitchFamily="66" charset="-79"/>
                <a:cs typeface="Apple Chancery" panose="03020702040506060504" pitchFamily="66" charset="-79"/>
              </a:rPr>
              <a:t>part</a:t>
            </a:r>
          </a:p>
          <a:p>
            <a:pPr algn="ctr"/>
            <a:endParaRPr lang="en-US" dirty="0">
              <a:solidFill>
                <a:schemeClr val="accent1">
                  <a:lumMod val="75000"/>
                </a:schemeClr>
              </a:solidFill>
              <a:latin typeface="Apple Chancery" panose="03020702040506060504" pitchFamily="66" charset="-79"/>
              <a:cs typeface="Apple Chancery" panose="03020702040506060504" pitchFamily="66" charset="-79"/>
            </a:endParaRPr>
          </a:p>
          <a:p>
            <a:pPr algn="ctr"/>
            <a:r>
              <a:rPr lang="en-US" sz="1400" b="1" dirty="0">
                <a:solidFill>
                  <a:schemeClr val="accent1">
                    <a:lumMod val="75000"/>
                  </a:schemeClr>
                </a:solidFill>
                <a:latin typeface="APPLE CHANCERY" panose="03020702040506060504" pitchFamily="66" charset="-79"/>
                <a:cs typeface="APPLE CHANCERY" panose="03020702040506060504" pitchFamily="66" charset="-79"/>
              </a:rPr>
              <a:t>Trust</a:t>
            </a:r>
          </a:p>
          <a:p>
            <a:pPr algn="ctr"/>
            <a:r>
              <a:rPr lang="en-US" sz="1400" dirty="0">
                <a:solidFill>
                  <a:schemeClr val="accent1">
                    <a:lumMod val="75000"/>
                  </a:schemeClr>
                </a:solidFill>
                <a:latin typeface="Apple Chancery" panose="03020702040506060504" pitchFamily="66" charset="-79"/>
                <a:cs typeface="Apple Chancery" panose="03020702040506060504" pitchFamily="66" charset="-79"/>
              </a:rPr>
              <a:t>A written Trust agreement giving clear instructions and terms to any fiduciary once the Trustee is appointed</a:t>
            </a:r>
          </a:p>
        </p:txBody>
      </p:sp>
    </p:spTree>
    <p:extLst>
      <p:ext uri="{BB962C8B-B14F-4D97-AF65-F5344CB8AC3E}">
        <p14:creationId xmlns:p14="http://schemas.microsoft.com/office/powerpoint/2010/main" val="4054441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b="1" dirty="0">
                <a:solidFill>
                  <a:schemeClr val="accent5">
                    <a:lumMod val="50000"/>
                  </a:schemeClr>
                </a:solidFill>
              </a:rPr>
              <a:t>The Ancient History of Testaments</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18" name="Picture 17">
            <a:extLst>
              <a:ext uri="{FF2B5EF4-FFF2-40B4-BE49-F238E27FC236}">
                <a16:creationId xmlns:a16="http://schemas.microsoft.com/office/drawing/2014/main" id="{5692C62D-C402-4029-9CCE-E9667C2A212B}"/>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13389" y="948702"/>
            <a:ext cx="6098225" cy="5720112"/>
          </a:xfrm>
          <a:prstGeom prst="rect">
            <a:avLst/>
          </a:prstGeom>
        </p:spPr>
      </p:pic>
      <p:sp>
        <p:nvSpPr>
          <p:cNvPr id="9" name="TextBox 8">
            <a:extLst>
              <a:ext uri="{FF2B5EF4-FFF2-40B4-BE49-F238E27FC236}">
                <a16:creationId xmlns:a16="http://schemas.microsoft.com/office/drawing/2014/main" id="{13A5B3E2-AB02-B30C-123A-02FC91D3EEA4}"/>
              </a:ext>
            </a:extLst>
          </p:cNvPr>
          <p:cNvSpPr txBox="1"/>
          <p:nvPr/>
        </p:nvSpPr>
        <p:spPr>
          <a:xfrm>
            <a:off x="1590370" y="1997839"/>
            <a:ext cx="3454595" cy="2862322"/>
          </a:xfrm>
          <a:prstGeom prst="rect">
            <a:avLst/>
          </a:prstGeom>
          <a:noFill/>
        </p:spPr>
        <p:txBody>
          <a:bodyPr wrap="square" rtlCol="0">
            <a:spAutoFit/>
          </a:bodyPr>
          <a:lstStyle/>
          <a:p>
            <a:pPr algn="ctr"/>
            <a:r>
              <a:rPr lang="en-US" b="1" dirty="0">
                <a:solidFill>
                  <a:schemeClr val="accent1">
                    <a:lumMod val="75000"/>
                  </a:schemeClr>
                </a:solidFill>
                <a:latin typeface="APPLE CHANCERY" panose="03020702040506060504" pitchFamily="66" charset="-79"/>
                <a:cs typeface="APPLE CHANCERY" panose="03020702040506060504" pitchFamily="66" charset="-79"/>
              </a:rPr>
              <a:t>3 Key Concepts</a:t>
            </a:r>
          </a:p>
          <a:p>
            <a:endParaRPr lang="en-US" dirty="0">
              <a:solidFill>
                <a:schemeClr val="accent1">
                  <a:lumMod val="75000"/>
                </a:schemeClr>
              </a:solidFill>
              <a:latin typeface="Apple Chancery" panose="03020702040506060504" pitchFamily="66" charset="-79"/>
              <a:cs typeface="Apple Chancery" panose="03020702040506060504" pitchFamily="66" charset="-79"/>
            </a:endParaRPr>
          </a:p>
          <a:p>
            <a:pPr marL="342900" indent="-342900">
              <a:buFont typeface="+mj-lt"/>
              <a:buAutoNum type="arabicPeriod"/>
            </a:pPr>
            <a:r>
              <a:rPr lang="en-US" dirty="0">
                <a:solidFill>
                  <a:schemeClr val="accent1">
                    <a:lumMod val="75000"/>
                  </a:schemeClr>
                </a:solidFill>
                <a:latin typeface="Apple Chancery" panose="03020702040506060504" pitchFamily="66" charset="-79"/>
                <a:cs typeface="Apple Chancery" panose="03020702040506060504" pitchFamily="66" charset="-79"/>
              </a:rPr>
              <a:t>It was spoken to be valid (hence why it’s called a testament)</a:t>
            </a:r>
          </a:p>
          <a:p>
            <a:pPr marL="342900" indent="-342900">
              <a:buFont typeface="+mj-lt"/>
              <a:buAutoNum type="arabicPeriod"/>
            </a:pPr>
            <a:r>
              <a:rPr lang="en-US" dirty="0">
                <a:solidFill>
                  <a:schemeClr val="accent1">
                    <a:lumMod val="75000"/>
                  </a:schemeClr>
                </a:solidFill>
                <a:latin typeface="Apple Chancery" panose="03020702040506060504" pitchFamily="66" charset="-79"/>
                <a:cs typeface="Apple Chancery" panose="03020702040506060504" pitchFamily="66" charset="-79"/>
              </a:rPr>
              <a:t>It was spoken before witnesses</a:t>
            </a:r>
          </a:p>
          <a:p>
            <a:pPr marL="342900" indent="-342900">
              <a:buFont typeface="+mj-lt"/>
              <a:buAutoNum type="arabicPeriod"/>
            </a:pPr>
            <a:r>
              <a:rPr lang="en-US" dirty="0">
                <a:solidFill>
                  <a:schemeClr val="accent1">
                    <a:lumMod val="75000"/>
                  </a:schemeClr>
                </a:solidFill>
                <a:latin typeface="Apple Chancery" panose="03020702040506060504" pitchFamily="66" charset="-79"/>
                <a:cs typeface="Apple Chancery" panose="03020702040506060504" pitchFamily="66" charset="-79"/>
              </a:rPr>
              <a:t>The writing or recording of it was merely a memorial of the event and secondary, not primary</a:t>
            </a:r>
          </a:p>
        </p:txBody>
      </p:sp>
      <p:pic>
        <p:nvPicPr>
          <p:cNvPr id="10" name="Picture 9">
            <a:extLst>
              <a:ext uri="{FF2B5EF4-FFF2-40B4-BE49-F238E27FC236}">
                <a16:creationId xmlns:a16="http://schemas.microsoft.com/office/drawing/2014/main" id="{D3A219AC-B1A9-FC74-9E59-F4A311B76BDD}"/>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5958033" y="948701"/>
            <a:ext cx="6098225" cy="5720113"/>
          </a:xfrm>
          <a:prstGeom prst="rect">
            <a:avLst/>
          </a:prstGeom>
        </p:spPr>
      </p:pic>
      <p:sp>
        <p:nvSpPr>
          <p:cNvPr id="14" name="TextBox 13">
            <a:extLst>
              <a:ext uri="{FF2B5EF4-FFF2-40B4-BE49-F238E27FC236}">
                <a16:creationId xmlns:a16="http://schemas.microsoft.com/office/drawing/2014/main" id="{DD7F0F3A-8A1F-AA14-1E4B-08C7CD034F36}"/>
              </a:ext>
            </a:extLst>
          </p:cNvPr>
          <p:cNvSpPr txBox="1"/>
          <p:nvPr/>
        </p:nvSpPr>
        <p:spPr>
          <a:xfrm>
            <a:off x="7814719" y="1720840"/>
            <a:ext cx="2941784" cy="3416320"/>
          </a:xfrm>
          <a:prstGeom prst="rect">
            <a:avLst/>
          </a:prstGeom>
          <a:noFill/>
        </p:spPr>
        <p:txBody>
          <a:bodyPr wrap="square" rtlCol="0">
            <a:spAutoFit/>
          </a:bodyPr>
          <a:lstStyle/>
          <a:p>
            <a:r>
              <a:rPr lang="en-US" dirty="0">
                <a:solidFill>
                  <a:schemeClr val="accent1">
                    <a:lumMod val="75000"/>
                  </a:schemeClr>
                </a:solidFill>
                <a:latin typeface="Apple Chancery" panose="03020702040506060504" pitchFamily="66" charset="-79"/>
                <a:cs typeface="Apple Chancery" panose="03020702040506060504" pitchFamily="66" charset="-79"/>
              </a:rPr>
              <a:t>The right to make a valid Testament is one of the oldest legal principles of civilization</a:t>
            </a:r>
          </a:p>
          <a:p>
            <a:endParaRPr lang="en-US" dirty="0">
              <a:solidFill>
                <a:schemeClr val="accent1">
                  <a:lumMod val="75000"/>
                </a:schemeClr>
              </a:solidFill>
              <a:latin typeface="Apple Chancery" panose="03020702040506060504" pitchFamily="66" charset="-79"/>
              <a:cs typeface="Apple Chancery" panose="03020702040506060504" pitchFamily="66" charset="-79"/>
            </a:endParaRPr>
          </a:p>
          <a:p>
            <a:r>
              <a:rPr lang="en-US" dirty="0">
                <a:solidFill>
                  <a:schemeClr val="accent1">
                    <a:lumMod val="75000"/>
                  </a:schemeClr>
                </a:solidFill>
                <a:latin typeface="Apple Chancery" panose="03020702040506060504" pitchFamily="66" charset="-79"/>
                <a:cs typeface="Apple Chancery" panose="03020702040506060504" pitchFamily="66" charset="-79"/>
              </a:rPr>
              <a:t>Form has overtaken much of the emphasis of law with the use of writing, supplanting knowledge and competence of substance with the “privatization” of legal apparatus</a:t>
            </a:r>
          </a:p>
        </p:txBody>
      </p:sp>
    </p:spTree>
    <p:extLst>
      <p:ext uri="{BB962C8B-B14F-4D97-AF65-F5344CB8AC3E}">
        <p14:creationId xmlns:p14="http://schemas.microsoft.com/office/powerpoint/2010/main" val="1422635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F1436EFA-76F1-9A64-0724-506652F53BE4}"/>
              </a:ext>
            </a:extLst>
          </p:cNvPr>
          <p:cNvSpPr/>
          <p:nvPr/>
        </p:nvSpPr>
        <p:spPr>
          <a:xfrm>
            <a:off x="783190" y="5272671"/>
            <a:ext cx="10856848" cy="831781"/>
          </a:xfrm>
          <a:prstGeom prst="roundRect">
            <a:avLst/>
          </a:prstGeom>
          <a:solidFill>
            <a:schemeClr val="accent1">
              <a:lumMod val="75000"/>
            </a:schemeClr>
          </a:solidFill>
          <a:ln w="57150">
            <a:solidFill>
              <a:schemeClr val="accent1">
                <a:alpha val="72000"/>
              </a:schemeClr>
            </a:solid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highlight>
                <a:srgbClr val="FFFF00"/>
              </a:highlight>
            </a:endParaRPr>
          </a:p>
        </p:txBody>
      </p:sp>
      <p:sp>
        <p:nvSpPr>
          <p:cNvPr id="2" name="Title 1">
            <a:extLst>
              <a:ext uri="{FF2B5EF4-FFF2-40B4-BE49-F238E27FC236}">
                <a16:creationId xmlns:a16="http://schemas.microsoft.com/office/drawing/2014/main" id="{CBB42952-600A-312F-6D10-5FD427A1E097}"/>
              </a:ext>
            </a:extLst>
          </p:cNvPr>
          <p:cNvSpPr>
            <a:spLocks noGrp="1"/>
          </p:cNvSpPr>
          <p:nvPr>
            <p:ph type="ctrTitle"/>
          </p:nvPr>
        </p:nvSpPr>
        <p:spPr>
          <a:xfrm>
            <a:off x="830250" y="470865"/>
            <a:ext cx="9144000" cy="477837"/>
          </a:xfrm>
        </p:spPr>
        <p:txBody>
          <a:bodyPr>
            <a:noAutofit/>
          </a:bodyPr>
          <a:lstStyle/>
          <a:p>
            <a:pPr algn="l"/>
            <a:r>
              <a:rPr lang="en-US" sz="2800" b="1" dirty="0">
                <a:solidFill>
                  <a:schemeClr val="accent5">
                    <a:lumMod val="50000"/>
                  </a:schemeClr>
                </a:solidFill>
              </a:rPr>
              <a:t>The Enclosure of “Free Will” in the 16</a:t>
            </a:r>
            <a:r>
              <a:rPr lang="en-US" sz="2800" b="1" baseline="30000" dirty="0">
                <a:solidFill>
                  <a:schemeClr val="accent5">
                    <a:lumMod val="50000"/>
                  </a:schemeClr>
                </a:solidFill>
              </a:rPr>
              <a:t>th</a:t>
            </a:r>
            <a:r>
              <a:rPr lang="en-US" sz="2800" b="1" dirty="0">
                <a:solidFill>
                  <a:schemeClr val="accent5">
                    <a:lumMod val="50000"/>
                  </a:schemeClr>
                </a:solidFill>
              </a:rPr>
              <a:t> C</a:t>
            </a:r>
          </a:p>
        </p:txBody>
      </p:sp>
      <p:cxnSp>
        <p:nvCxnSpPr>
          <p:cNvPr id="5" name="Straight Connector 4">
            <a:extLst>
              <a:ext uri="{FF2B5EF4-FFF2-40B4-BE49-F238E27FC236}">
                <a16:creationId xmlns:a16="http://schemas.microsoft.com/office/drawing/2014/main" id="{FC44E05C-A12A-55CA-756E-70941C3F15FB}"/>
              </a:ext>
            </a:extLst>
          </p:cNvPr>
          <p:cNvCxnSpPr>
            <a:cxnSpLocks/>
          </p:cNvCxnSpPr>
          <p:nvPr/>
        </p:nvCxnSpPr>
        <p:spPr>
          <a:xfrm>
            <a:off x="696686" y="955497"/>
            <a:ext cx="1052269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Pentagon 7">
            <a:extLst>
              <a:ext uri="{FF2B5EF4-FFF2-40B4-BE49-F238E27FC236}">
                <a16:creationId xmlns:a16="http://schemas.microsoft.com/office/drawing/2014/main" id="{C1177EBF-1E8E-8665-D1F5-976B9F271CB3}"/>
              </a:ext>
            </a:extLst>
          </p:cNvPr>
          <p:cNvSpPr/>
          <p:nvPr/>
        </p:nvSpPr>
        <p:spPr>
          <a:xfrm>
            <a:off x="36509" y="470865"/>
            <a:ext cx="69411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FF"/>
              </a:highlight>
            </a:endParaRPr>
          </a:p>
        </p:txBody>
      </p:sp>
      <p:pic>
        <p:nvPicPr>
          <p:cNvPr id="18" name="Picture 17">
            <a:extLst>
              <a:ext uri="{FF2B5EF4-FFF2-40B4-BE49-F238E27FC236}">
                <a16:creationId xmlns:a16="http://schemas.microsoft.com/office/drawing/2014/main" id="{5692C62D-C402-4029-9CCE-E9667C2A212B}"/>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13389" y="948703"/>
            <a:ext cx="6098225" cy="5431633"/>
          </a:xfrm>
          <a:prstGeom prst="rect">
            <a:avLst/>
          </a:prstGeom>
        </p:spPr>
      </p:pic>
      <p:sp>
        <p:nvSpPr>
          <p:cNvPr id="9" name="TextBox 8">
            <a:extLst>
              <a:ext uri="{FF2B5EF4-FFF2-40B4-BE49-F238E27FC236}">
                <a16:creationId xmlns:a16="http://schemas.microsoft.com/office/drawing/2014/main" id="{13A5B3E2-AB02-B30C-123A-02FC91D3EEA4}"/>
              </a:ext>
            </a:extLst>
          </p:cNvPr>
          <p:cNvSpPr txBox="1"/>
          <p:nvPr/>
        </p:nvSpPr>
        <p:spPr>
          <a:xfrm>
            <a:off x="1534958" y="1219732"/>
            <a:ext cx="3454595" cy="3693319"/>
          </a:xfrm>
          <a:prstGeom prst="rect">
            <a:avLst/>
          </a:prstGeom>
          <a:noFill/>
        </p:spPr>
        <p:txBody>
          <a:bodyPr wrap="square" rtlCol="0">
            <a:spAutoFit/>
          </a:bodyPr>
          <a:lstStyle/>
          <a:p>
            <a:pPr algn="ctr"/>
            <a:endParaRPr lang="en-US" b="1" dirty="0">
              <a:solidFill>
                <a:schemeClr val="accent1">
                  <a:lumMod val="75000"/>
                </a:schemeClr>
              </a:solidFill>
            </a:endParaRPr>
          </a:p>
          <a:p>
            <a:pPr algn="ctr"/>
            <a:r>
              <a:rPr lang="en-US" b="1" dirty="0">
                <a:solidFill>
                  <a:schemeClr val="accent1">
                    <a:lumMod val="75000"/>
                  </a:schemeClr>
                </a:solidFill>
                <a:latin typeface="APPLE CHANCERY" panose="03020702040506060504" pitchFamily="66" charset="-79"/>
                <a:cs typeface="APPLE CHANCERY" panose="03020702040506060504" pitchFamily="66" charset="-79"/>
              </a:rPr>
              <a:t>Henry VIII &amp;Venetian/Pisan Bankers</a:t>
            </a:r>
          </a:p>
          <a:p>
            <a:pPr algn="ctr"/>
            <a:endParaRPr lang="en-US" b="1" dirty="0">
              <a:solidFill>
                <a:schemeClr val="accent1">
                  <a:lumMod val="75000"/>
                </a:schemeClr>
              </a:solidFill>
              <a:latin typeface="APPLE CHANCERY" panose="03020702040506060504" pitchFamily="66" charset="-79"/>
              <a:cs typeface="APPLE CHANCERY" panose="03020702040506060504" pitchFamily="66" charset="-79"/>
            </a:endParaRPr>
          </a:p>
          <a:p>
            <a:pPr marL="342900" indent="-342900">
              <a:buFont typeface="+mj-lt"/>
              <a:buAutoNum type="arabicPeriod"/>
            </a:pPr>
            <a:r>
              <a:rPr lang="en-US" dirty="0">
                <a:solidFill>
                  <a:schemeClr val="accent1">
                    <a:lumMod val="75000"/>
                  </a:schemeClr>
                </a:solidFill>
                <a:latin typeface="Apple Chancery" panose="03020702040506060504" pitchFamily="66" charset="-79"/>
                <a:cs typeface="Apple Chancery" panose="03020702040506060504" pitchFamily="66" charset="-79"/>
              </a:rPr>
              <a:t>The notion of “testament” was depreciated </a:t>
            </a:r>
          </a:p>
          <a:p>
            <a:pPr marL="342900" indent="-342900">
              <a:buFont typeface="+mj-lt"/>
              <a:buAutoNum type="arabicPeriod"/>
            </a:pPr>
            <a:r>
              <a:rPr lang="en-US" dirty="0">
                <a:solidFill>
                  <a:schemeClr val="accent1">
                    <a:lumMod val="75000"/>
                  </a:schemeClr>
                </a:solidFill>
                <a:latin typeface="Apple Chancery" panose="03020702040506060504" pitchFamily="66" charset="-79"/>
                <a:cs typeface="Apple Chancery" panose="03020702040506060504" pitchFamily="66" charset="-79"/>
              </a:rPr>
              <a:t>Inheritance was only valid when a document was registered as to the intention of the testator, called a “will"</a:t>
            </a:r>
          </a:p>
          <a:p>
            <a:pPr marL="342900" indent="-342900">
              <a:buFont typeface="+mj-lt"/>
              <a:buAutoNum type="arabicPeriod"/>
            </a:pPr>
            <a:r>
              <a:rPr lang="en-US" dirty="0">
                <a:solidFill>
                  <a:schemeClr val="accent1">
                    <a:lumMod val="75000"/>
                  </a:schemeClr>
                </a:solidFill>
                <a:latin typeface="Apple Chancery" panose="03020702040506060504" pitchFamily="66" charset="-79"/>
                <a:cs typeface="Apple Chancery" panose="03020702040506060504" pitchFamily="66" charset="-79"/>
              </a:rPr>
              <a:t>They could not eliminate the concept of “testament”, so they hid the concept in plain sight</a:t>
            </a:r>
          </a:p>
        </p:txBody>
      </p:sp>
      <p:pic>
        <p:nvPicPr>
          <p:cNvPr id="10" name="Picture 9">
            <a:extLst>
              <a:ext uri="{FF2B5EF4-FFF2-40B4-BE49-F238E27FC236}">
                <a16:creationId xmlns:a16="http://schemas.microsoft.com/office/drawing/2014/main" id="{D3A219AC-B1A9-FC74-9E59-F4A311B76BDD}"/>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5958033" y="993925"/>
            <a:ext cx="6098225" cy="5294440"/>
          </a:xfrm>
          <a:prstGeom prst="rect">
            <a:avLst/>
          </a:prstGeom>
        </p:spPr>
      </p:pic>
      <p:sp>
        <p:nvSpPr>
          <p:cNvPr id="14" name="TextBox 13">
            <a:extLst>
              <a:ext uri="{FF2B5EF4-FFF2-40B4-BE49-F238E27FC236}">
                <a16:creationId xmlns:a16="http://schemas.microsoft.com/office/drawing/2014/main" id="{DD7F0F3A-8A1F-AA14-1E4B-08C7CD034F36}"/>
              </a:ext>
            </a:extLst>
          </p:cNvPr>
          <p:cNvSpPr txBox="1"/>
          <p:nvPr/>
        </p:nvSpPr>
        <p:spPr>
          <a:xfrm>
            <a:off x="7715258" y="1870832"/>
            <a:ext cx="2941784" cy="2862322"/>
          </a:xfrm>
          <a:prstGeom prst="rect">
            <a:avLst/>
          </a:prstGeom>
          <a:noFill/>
        </p:spPr>
        <p:txBody>
          <a:bodyPr wrap="square" rtlCol="0">
            <a:spAutoFit/>
          </a:bodyPr>
          <a:lstStyle/>
          <a:p>
            <a:r>
              <a:rPr lang="en-US" dirty="0">
                <a:solidFill>
                  <a:schemeClr val="accent1">
                    <a:lumMod val="75000"/>
                  </a:schemeClr>
                </a:solidFill>
                <a:latin typeface="Apple Chancery" panose="03020702040506060504" pitchFamily="66" charset="-79"/>
                <a:cs typeface="Apple Chancery" panose="03020702040506060504" pitchFamily="66" charset="-79"/>
              </a:rPr>
              <a:t>The real power of introducing the concept that a will in writing </a:t>
            </a:r>
            <a:r>
              <a:rPr lang="en-US" b="1" dirty="0">
                <a:solidFill>
                  <a:schemeClr val="accent1">
                    <a:lumMod val="75000"/>
                  </a:schemeClr>
                </a:solidFill>
                <a:latin typeface="APPLE CHANCERY" panose="03020702040506060504" pitchFamily="66" charset="-79"/>
                <a:cs typeface="APPLE CHANCERY" panose="03020702040506060504" pitchFamily="66" charset="-79"/>
              </a:rPr>
              <a:t>is the only form of valid will and intent</a:t>
            </a:r>
            <a:r>
              <a:rPr lang="en-US" dirty="0">
                <a:solidFill>
                  <a:schemeClr val="accent1">
                    <a:lumMod val="75000"/>
                  </a:schemeClr>
                </a:solidFill>
                <a:latin typeface="Apple Chancery" panose="03020702040506060504" pitchFamily="66" charset="-79"/>
                <a:cs typeface="Apple Chancery" panose="03020702040506060504" pitchFamily="66" charset="-79"/>
              </a:rPr>
              <a:t> (free will), </a:t>
            </a:r>
            <a:r>
              <a:rPr lang="en-US" b="1" dirty="0">
                <a:solidFill>
                  <a:schemeClr val="accent1">
                    <a:lumMod val="75000"/>
                  </a:schemeClr>
                </a:solidFill>
                <a:latin typeface="APPLE CHANCERY" panose="03020702040506060504" pitchFamily="66" charset="-79"/>
                <a:cs typeface="APPLE CHANCERY" panose="03020702040506060504" pitchFamily="66" charset="-79"/>
              </a:rPr>
              <a:t>not executed until death</a:t>
            </a:r>
            <a:r>
              <a:rPr lang="en-US" dirty="0">
                <a:solidFill>
                  <a:schemeClr val="accent1">
                    <a:lumMod val="75000"/>
                  </a:schemeClr>
                </a:solidFill>
                <a:latin typeface="Apple Chancery" panose="03020702040506060504" pitchFamily="66" charset="-79"/>
                <a:cs typeface="Apple Chancery" panose="03020702040506060504" pitchFamily="66" charset="-79"/>
              </a:rPr>
              <a:t>, was a necessary legal fiction in order to make the concept of </a:t>
            </a:r>
            <a:r>
              <a:rPr lang="en-US" b="1" dirty="0">
                <a:solidFill>
                  <a:schemeClr val="accent1">
                    <a:lumMod val="75000"/>
                  </a:schemeClr>
                </a:solidFill>
                <a:latin typeface="APPLE CHANCERY" panose="03020702040506060504" pitchFamily="66" charset="-79"/>
                <a:cs typeface="APPLE CHANCERY" panose="03020702040506060504" pitchFamily="66" charset="-79"/>
              </a:rPr>
              <a:t>administering estates on behalf of others </a:t>
            </a:r>
            <a:r>
              <a:rPr lang="en-US" dirty="0">
                <a:solidFill>
                  <a:schemeClr val="accent1">
                    <a:lumMod val="75000"/>
                  </a:schemeClr>
                </a:solidFill>
                <a:latin typeface="Apple Chancery" panose="03020702040506060504" pitchFamily="66" charset="-79"/>
                <a:cs typeface="Apple Chancery" panose="03020702040506060504" pitchFamily="66" charset="-79"/>
              </a:rPr>
              <a:t>(cestui que vie use) function</a:t>
            </a:r>
          </a:p>
        </p:txBody>
      </p:sp>
      <p:sp>
        <p:nvSpPr>
          <p:cNvPr id="6" name="Rounded Rectangle 5">
            <a:extLst>
              <a:ext uri="{FF2B5EF4-FFF2-40B4-BE49-F238E27FC236}">
                <a16:creationId xmlns:a16="http://schemas.microsoft.com/office/drawing/2014/main" id="{ED3FA79E-7454-BB5A-757F-CFBDF5A34C57}"/>
              </a:ext>
            </a:extLst>
          </p:cNvPr>
          <p:cNvSpPr/>
          <p:nvPr/>
        </p:nvSpPr>
        <p:spPr>
          <a:xfrm>
            <a:off x="730627" y="6082971"/>
            <a:ext cx="10856848" cy="707887"/>
          </a:xfrm>
          <a:prstGeom prst="roundRect">
            <a:avLst/>
          </a:prstGeom>
          <a:solidFill>
            <a:schemeClr val="accent1">
              <a:lumMod val="75000"/>
            </a:schemeClr>
          </a:solidFill>
          <a:ln w="57150">
            <a:noFill/>
          </a:ln>
          <a:effectLst>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AE041783-8E3D-57E2-8BAD-40A4D1809A2F}"/>
              </a:ext>
            </a:extLst>
          </p:cNvPr>
          <p:cNvSpPr txBox="1"/>
          <p:nvPr/>
        </p:nvSpPr>
        <p:spPr>
          <a:xfrm>
            <a:off x="1263004" y="6082971"/>
            <a:ext cx="10050980" cy="707886"/>
          </a:xfrm>
          <a:prstGeom prst="rect">
            <a:avLst/>
          </a:prstGeom>
          <a:noFill/>
        </p:spPr>
        <p:txBody>
          <a:bodyPr wrap="square" rtlCol="0">
            <a:spAutoFit/>
          </a:bodyPr>
          <a:lstStyle/>
          <a:p>
            <a:pPr algn="ctr"/>
            <a:r>
              <a:rPr lang="en-US" sz="2000" dirty="0">
                <a:solidFill>
                  <a:schemeClr val="bg1"/>
                </a:solidFill>
                <a:latin typeface="Apple Chancery" panose="03020702040506060504" pitchFamily="66" charset="-79"/>
                <a:cs typeface="Apple Chancery" panose="03020702040506060504" pitchFamily="66" charset="-79"/>
              </a:rPr>
              <a:t>A man or woman, missing, presumed dead (after 7 years) without an operating will means their estate is therefore “intestate” and may be lawfully administered by the crown</a:t>
            </a:r>
          </a:p>
        </p:txBody>
      </p:sp>
    </p:spTree>
    <p:extLst>
      <p:ext uri="{BB962C8B-B14F-4D97-AF65-F5344CB8AC3E}">
        <p14:creationId xmlns:p14="http://schemas.microsoft.com/office/powerpoint/2010/main" val="1829879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2012</TotalTime>
  <Words>6319</Words>
  <Application>Microsoft Macintosh PowerPoint</Application>
  <PresentationFormat>Widescreen</PresentationFormat>
  <Paragraphs>341</Paragraphs>
  <Slides>40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Apple Chancery</vt:lpstr>
      <vt:lpstr>Apple Chancery</vt:lpstr>
      <vt:lpstr>Arial</vt:lpstr>
      <vt:lpstr>Calibri</vt:lpstr>
      <vt:lpstr>Calibri Light</vt:lpstr>
      <vt:lpstr>Helvetica</vt:lpstr>
      <vt:lpstr>Times</vt:lpstr>
      <vt:lpstr>Office Theme</vt:lpstr>
      <vt:lpstr>Will &amp; Testament</vt:lpstr>
      <vt:lpstr>Topics We Will Cover</vt:lpstr>
      <vt:lpstr>Competence</vt:lpstr>
      <vt:lpstr>Further Disclaimer…</vt:lpstr>
      <vt:lpstr>PowerPoint Presentation</vt:lpstr>
      <vt:lpstr>What is a Will &amp; Testament?</vt:lpstr>
      <vt:lpstr>Four Key Operating Functions of a Will &amp; Testament</vt:lpstr>
      <vt:lpstr>The Ancient History of Testaments</vt:lpstr>
      <vt:lpstr>The Enclosure of “Free Will” in the 16th C</vt:lpstr>
      <vt:lpstr>PowerPoint Presentation</vt:lpstr>
      <vt:lpstr>Cestui Que Vie Trust</vt:lpstr>
      <vt:lpstr>Cestui Que Vie Trust (cont…)</vt:lpstr>
      <vt:lpstr>Cestui Que Vie Trust (cont…)</vt:lpstr>
      <vt:lpstr>PowerPoint Presentation</vt:lpstr>
      <vt:lpstr>Cestui Que Vie &amp; Settlement (Birth) Certificate</vt:lpstr>
      <vt:lpstr>History of Cestui Que Vie &amp; Settlement (Birth) Certificate </vt:lpstr>
      <vt:lpstr>History of Cestui Que Vie &amp; Settlement (Birth) Certificate </vt:lpstr>
      <vt:lpstr>Birth Certificates Summary</vt:lpstr>
      <vt:lpstr>PowerPoint Presentation</vt:lpstr>
      <vt:lpstr>How Testament Was Enclosed – The Wills act 1837 Introduced….</vt:lpstr>
      <vt:lpstr>PowerPoint Presentation</vt:lpstr>
      <vt:lpstr>PowerPoint Presentation</vt:lpstr>
      <vt:lpstr>PowerPoint Presentation</vt:lpstr>
      <vt:lpstr>The Origin of “Person”</vt:lpstr>
      <vt:lpstr>Sacre Loi (Sacred Law)</vt:lpstr>
      <vt:lpstr>16th C Definition of Person</vt:lpstr>
      <vt:lpstr>Emergence of “Person” in the Modern Sense</vt:lpstr>
      <vt:lpstr>Commentaries on the Laws of England 18th C</vt:lpstr>
      <vt:lpstr>Categories of Person</vt:lpstr>
      <vt:lpstr>PowerPoint Presentation</vt:lpstr>
      <vt:lpstr>The Purpose and Function of ”person”</vt:lpstr>
      <vt:lpstr>Ranking “persons” according to Levels of Authority</vt:lpstr>
      <vt:lpstr>Ranking “persons” according to Levels of Authority</vt:lpstr>
      <vt:lpstr>Personal Jurisdiction and the Need for a Legal Person</vt:lpstr>
      <vt:lpstr>What if a Legal Person is Not Present?</vt:lpstr>
      <vt:lpstr>What if a 2nd Person (Agent-Principal Relation) is Not Present?</vt:lpstr>
      <vt:lpstr>Why Create a Will and Testament?</vt:lpstr>
      <vt:lpstr>The Valid Ucadia Will and Testament Model</vt:lpstr>
      <vt:lpstr>Requirements of a Valid Will &amp; Testament</vt:lpstr>
      <vt:lpstr>Competence and Honor…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 &amp; Testament</dc:title>
  <dc:creator>roger isaacs</dc:creator>
  <cp:lastModifiedBy>roger isaacs</cp:lastModifiedBy>
  <cp:revision>143</cp:revision>
  <dcterms:created xsi:type="dcterms:W3CDTF">2023-05-17T17:50:34Z</dcterms:created>
  <dcterms:modified xsi:type="dcterms:W3CDTF">2024-09-05T19:21:32Z</dcterms:modified>
</cp:coreProperties>
</file>