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2" r:id="rId3"/>
    <p:sldId id="261" r:id="rId4"/>
    <p:sldId id="267" r:id="rId5"/>
    <p:sldId id="263" r:id="rId6"/>
    <p:sldId id="277" r:id="rId7"/>
    <p:sldId id="274" r:id="rId8"/>
    <p:sldId id="265" r:id="rId9"/>
    <p:sldId id="275" r:id="rId10"/>
    <p:sldId id="276" r:id="rId11"/>
    <p:sldId id="271" r:id="rId12"/>
    <p:sldId id="278" r:id="rId13"/>
    <p:sldId id="279" r:id="rId14"/>
    <p:sldId id="284" r:id="rId15"/>
    <p:sldId id="283" r:id="rId16"/>
    <p:sldId id="268" r:id="rId17"/>
    <p:sldId id="273" r:id="rId18"/>
    <p:sldId id="281" r:id="rId19"/>
    <p:sldId id="269" r:id="rId20"/>
    <p:sldId id="286" r:id="rId21"/>
    <p:sldId id="287" r:id="rId22"/>
    <p:sldId id="285" r:id="rId23"/>
    <p:sldId id="289" r:id="rId24"/>
    <p:sldId id="266" r:id="rId25"/>
    <p:sldId id="272" r:id="rId26"/>
    <p:sldId id="270" r:id="rId27"/>
    <p:sldId id="288" r:id="rId28"/>
    <p:sldId id="280"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264"/>
    <p:restoredTop sz="96405"/>
  </p:normalViewPr>
  <p:slideViewPr>
    <p:cSldViewPr snapToGrid="0">
      <p:cViewPr varScale="1">
        <p:scale>
          <a:sx n="74" d="100"/>
          <a:sy n="74" d="100"/>
        </p:scale>
        <p:origin x="192" y="1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07EF-812E-64B5-ECB1-785C857701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7E0493-BC0C-4412-9BFA-1EED52FAA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106CDB-D156-CBAD-C30C-F3C866327D0F}"/>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5" name="Footer Placeholder 4">
            <a:extLst>
              <a:ext uri="{FF2B5EF4-FFF2-40B4-BE49-F238E27FC236}">
                <a16:creationId xmlns:a16="http://schemas.microsoft.com/office/drawing/2014/main" id="{31147A6A-D136-C2A7-BECA-C067D30D0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259D0-6B35-D3F4-D60B-ED3180ADE6A3}"/>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182490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6D96-9390-E34C-40D3-1D14A52AD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3210E-35FF-5A89-5665-E9AB09741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879B0-77D6-1E18-E224-69499AA49ABA}"/>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5" name="Footer Placeholder 4">
            <a:extLst>
              <a:ext uri="{FF2B5EF4-FFF2-40B4-BE49-F238E27FC236}">
                <a16:creationId xmlns:a16="http://schemas.microsoft.com/office/drawing/2014/main" id="{8D253BAB-AD85-46BD-D8A9-4DA79495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01695-F8F8-0BF7-2A15-ADC6DFBEB570}"/>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85978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67EA7-63D4-6BB4-A583-FB9064FEB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0C7FC-CFFE-B214-1B77-C8576B61C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866AC-8380-0975-DF3E-DE2DBFA50FDB}"/>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5" name="Footer Placeholder 4">
            <a:extLst>
              <a:ext uri="{FF2B5EF4-FFF2-40B4-BE49-F238E27FC236}">
                <a16:creationId xmlns:a16="http://schemas.microsoft.com/office/drawing/2014/main" id="{5C09D452-D84E-1066-DF45-B4ACA84CC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04500-DD9C-374D-7795-6CCD122F9835}"/>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199472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867F-6454-10B8-DD18-603966102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15B96-8C8D-5203-6076-3670D3BAA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EEBC7-8BAF-10D1-3CA5-D6AE1274B2EE}"/>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5" name="Footer Placeholder 4">
            <a:extLst>
              <a:ext uri="{FF2B5EF4-FFF2-40B4-BE49-F238E27FC236}">
                <a16:creationId xmlns:a16="http://schemas.microsoft.com/office/drawing/2014/main" id="{86813A56-609F-C7A2-1540-7AAEC03D7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A83AA-8D9B-6CE6-2D35-4C00FED1943B}"/>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83711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F8B4-D4DF-0816-2DA3-10625BEB3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8681DE-2AD7-AB99-3581-48BEA950F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1AE37-CB50-EB08-AF0B-8F6B59344FA3}"/>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5" name="Footer Placeholder 4">
            <a:extLst>
              <a:ext uri="{FF2B5EF4-FFF2-40B4-BE49-F238E27FC236}">
                <a16:creationId xmlns:a16="http://schemas.microsoft.com/office/drawing/2014/main" id="{1901A07A-154B-01D5-F31D-B04ACE45B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82713-80D4-C7FB-2B85-1F5A355B5A6B}"/>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290776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7985-5A8F-2BCE-C49C-546670D51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E5C65-BA0E-811A-1D6C-278675F38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B7760-58B4-8980-4502-15497EAC5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97C18-34C4-C6AE-1A75-76A3058DA8A6}"/>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6" name="Footer Placeholder 5">
            <a:extLst>
              <a:ext uri="{FF2B5EF4-FFF2-40B4-BE49-F238E27FC236}">
                <a16:creationId xmlns:a16="http://schemas.microsoft.com/office/drawing/2014/main" id="{F9D389E8-1715-528A-734A-E904F3A78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9F2F3-383D-3A44-3C26-A455041A4E61}"/>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111588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6AE-D553-B45B-FEDB-C0FBBBCCD7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1518-360A-916E-0646-FCEE47BC6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3F7B29-E2CE-9DCE-5ECE-1434310E0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3F9877-A466-09E1-3088-CB130ABEB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7B8F33-4717-BC22-CB83-7735478F9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F7632-46A1-8DBC-0F6D-525C51E2AB72}"/>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8" name="Footer Placeholder 7">
            <a:extLst>
              <a:ext uri="{FF2B5EF4-FFF2-40B4-BE49-F238E27FC236}">
                <a16:creationId xmlns:a16="http://schemas.microsoft.com/office/drawing/2014/main" id="{61DFCC6A-4A22-4A91-5F3D-24CAE17F86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34DB3-6037-1364-B0FB-F78971327177}"/>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33344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1406-3DF2-5339-579E-218D7756C2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0E980-41DB-0712-70A5-018C724D8970}"/>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4" name="Footer Placeholder 3">
            <a:extLst>
              <a:ext uri="{FF2B5EF4-FFF2-40B4-BE49-F238E27FC236}">
                <a16:creationId xmlns:a16="http://schemas.microsoft.com/office/drawing/2014/main" id="{D79E9C35-3EBC-244B-9278-A4DF8661BE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09929C-32C7-B354-F308-25FEC725CB37}"/>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212248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F3A1E-61FF-9DB6-AB1A-B1089EC05F6D}"/>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3" name="Footer Placeholder 2">
            <a:extLst>
              <a:ext uri="{FF2B5EF4-FFF2-40B4-BE49-F238E27FC236}">
                <a16:creationId xmlns:a16="http://schemas.microsoft.com/office/drawing/2014/main" id="{22B9BC25-6F90-3025-26A9-4E1EC1C472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DD472-6121-671A-12A1-6C09FD67FB7C}"/>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313197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22E4-89AE-6E73-3891-07D546CE9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50C8F-05DF-08B3-97F2-45BE50E02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7EC571-D6F7-6A67-4026-EFD126062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F18F6-B8D8-BBE8-44E7-4222BDBA75F5}"/>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6" name="Footer Placeholder 5">
            <a:extLst>
              <a:ext uri="{FF2B5EF4-FFF2-40B4-BE49-F238E27FC236}">
                <a16:creationId xmlns:a16="http://schemas.microsoft.com/office/drawing/2014/main" id="{1BDFFF18-687E-2AE3-C64B-3001260B0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78397-2E0E-92C9-5BD7-C4374CE84285}"/>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125063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A055-2880-A242-1319-47C3D5087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21ED76-1E31-5915-90AB-D8CBA3449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56F030-A3AE-6117-FD25-CE565FC8D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71337-5396-4523-7584-A3530366827B}"/>
              </a:ext>
            </a:extLst>
          </p:cNvPr>
          <p:cNvSpPr>
            <a:spLocks noGrp="1"/>
          </p:cNvSpPr>
          <p:nvPr>
            <p:ph type="dt" sz="half" idx="10"/>
          </p:nvPr>
        </p:nvSpPr>
        <p:spPr/>
        <p:txBody>
          <a:bodyPr/>
          <a:lstStyle/>
          <a:p>
            <a:fld id="{BB68169A-FDAF-C14E-9B0E-D1D2F4FDF603}" type="datetimeFigureOut">
              <a:rPr lang="en-US" smtClean="0"/>
              <a:t>6/24/24</a:t>
            </a:fld>
            <a:endParaRPr lang="en-US"/>
          </a:p>
        </p:txBody>
      </p:sp>
      <p:sp>
        <p:nvSpPr>
          <p:cNvPr id="6" name="Footer Placeholder 5">
            <a:extLst>
              <a:ext uri="{FF2B5EF4-FFF2-40B4-BE49-F238E27FC236}">
                <a16:creationId xmlns:a16="http://schemas.microsoft.com/office/drawing/2014/main" id="{DFCD8C1B-A0F7-F923-5651-42C9136D7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DC7B-A3BA-C0B4-F2BB-1C5E2CE6AB1C}"/>
              </a:ext>
            </a:extLst>
          </p:cNvPr>
          <p:cNvSpPr>
            <a:spLocks noGrp="1"/>
          </p:cNvSpPr>
          <p:nvPr>
            <p:ph type="sldNum" sz="quarter" idx="12"/>
          </p:nvPr>
        </p:nvSpPr>
        <p:spPr/>
        <p:txBody>
          <a:bodyPr/>
          <a:lstStyle/>
          <a:p>
            <a:fld id="{BFC85264-27D6-8D49-BABE-EE09B82C86CB}" type="slidenum">
              <a:rPr lang="en-US" smtClean="0"/>
              <a:t>‹#›</a:t>
            </a:fld>
            <a:endParaRPr lang="en-US"/>
          </a:p>
        </p:txBody>
      </p:sp>
    </p:spTree>
    <p:extLst>
      <p:ext uri="{BB962C8B-B14F-4D97-AF65-F5344CB8AC3E}">
        <p14:creationId xmlns:p14="http://schemas.microsoft.com/office/powerpoint/2010/main" val="156087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3B2BA-D95F-7955-74DD-986DAA4BA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535534-36B1-0385-AECD-1BBB4C792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E20CC-71C0-2B17-0C64-B7847DF98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8169A-FDAF-C14E-9B0E-D1D2F4FDF603}" type="datetimeFigureOut">
              <a:rPr lang="en-US" smtClean="0"/>
              <a:t>6/24/24</a:t>
            </a:fld>
            <a:endParaRPr lang="en-US"/>
          </a:p>
        </p:txBody>
      </p:sp>
      <p:sp>
        <p:nvSpPr>
          <p:cNvPr id="5" name="Footer Placeholder 4">
            <a:extLst>
              <a:ext uri="{FF2B5EF4-FFF2-40B4-BE49-F238E27FC236}">
                <a16:creationId xmlns:a16="http://schemas.microsoft.com/office/drawing/2014/main" id="{DD71CB02-35E7-ECD1-EF03-D0176E523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919A67-11E1-4668-A3E1-9FA0F7403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85264-27D6-8D49-BABE-EE09B82C86CB}" type="slidenum">
              <a:rPr lang="en-US" smtClean="0"/>
              <a:t>‹#›</a:t>
            </a:fld>
            <a:endParaRPr lang="en-US"/>
          </a:p>
        </p:txBody>
      </p:sp>
    </p:spTree>
    <p:extLst>
      <p:ext uri="{BB962C8B-B14F-4D97-AF65-F5344CB8AC3E}">
        <p14:creationId xmlns:p14="http://schemas.microsoft.com/office/powerpoint/2010/main" val="3200175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ecretummeummihi.blogspot.com/2013/04/exhortacion-de-francisco-sobre-el.html"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llpaperflare.com/religious-mary-jesus-mary-mother-of-jesus-nossa-senhora-de-fatima-wallpaper-spfks"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qsels.com/en/search?q=hospital&amp;page=3"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sarahmstewart/3200834974"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hyperlink" Target="https://pxhere.com/en/photo/553457"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hyperlink" Target="https://pngimg.com/download/70520" TargetMode="External"/><Relationship Id="rId7" Type="http://schemas.openxmlformats.org/officeDocument/2006/relationships/hyperlink" Target="https://www.deviantart.com/cmurr/art/Evil-Bob-Ross-V-Happy-Little-Ferryman-of-Hades-426457614"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s://www.publicdomainpictures.net/view-image.php?image=240863&amp;picture=treasury-sign"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knight-armor-chainmail-middle-ages-1996168/" TargetMode="External"/><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hyperlink" Target="https://www.wallpaperflare.com/search?wallpaper=traditional+ceremony"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hyperlink" Target="https://secretummeummihi.blogspot.com/2013/04/exhortacion-de-francisco-sobre-el.html"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38971527@N04/25338305438" TargetMode="External"/><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hyperlink" Target="https://es.wikipedia.org/wiki/Moloch" TargetMode="Externa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3" Type="http://schemas.openxmlformats.org/officeDocument/2006/relationships/hyperlink" Target="https://englishjoinsus.blogspot.com/2016/11/bbc-video-francescos-venice.html"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picserver.org/highway-signs2/b/bail-bond.html" TargetMode="External"/><Relationship Id="rId3" Type="http://schemas.openxmlformats.org/officeDocument/2006/relationships/hyperlink" Target="https://www.pxfuel.com/en/free-photo-oxtmm" TargetMode="External"/><Relationship Id="rId7"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hyperlink" Target="https://web.archive.org/web/20140715145502/http:/one-heaven.org/lexica/en/define/insolvent.html" TargetMode="External"/><Relationship Id="rId5" Type="http://schemas.openxmlformats.org/officeDocument/2006/relationships/hyperlink" Target="https://courses.lumenlearning.com/boundless-finance/chapter/types-of-stock/" TargetMode="Externa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roundup.org.za/article/corruption-watch-says-cps-must-pay-back-unlawful-r317-milion/" TargetMode="External"/><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214566&amp;picture=gold-coins" TargetMode="External"/><Relationship Id="rId7" Type="http://schemas.openxmlformats.org/officeDocument/2006/relationships/hyperlink" Target="https://www.picserver.org/highway-signs2/p/plea.html" TargetMode="External"/><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hyperlink" Target="https://www.flickr.com/photos/diversey/14325372612/" TargetMode="Externa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hyperlink" Target="https://lehighvalleyramblings.blogspot.com/2013/03/time-for-onembo-to-go.html" TargetMode="External"/><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pngall.com/lawyer-png/" TargetMode="External"/><Relationship Id="rId7" Type="http://schemas.openxmlformats.org/officeDocument/2006/relationships/hyperlink" Target="https://en.wikipedia.org/wiki/David_Russell_(barrister)" TargetMode="Externa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hyperlink" Target="https://pixabay.com/en/door-sign-nameplate-attorney-lawyer-469588/" TargetMode="Externa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lehighvalleyramblings.blogspot.com/2013/03/time-for-onembo-to-go.html" TargetMode="External"/><Relationship Id="rId7" Type="http://schemas.openxmlformats.org/officeDocument/2006/relationships/hyperlink" Target="https://pixabay.com/en/headache-image-man-stress-1557799/" TargetMode="External"/><Relationship Id="rId2" Type="http://schemas.openxmlformats.org/officeDocument/2006/relationships/image" Target="../media/image25.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hyperlink" Target="https://www.flickr.com/photos/icty/24788161430" TargetMode="External"/><Relationship Id="rId4" Type="http://schemas.openxmlformats.org/officeDocument/2006/relationships/image" Target="../media/image29.jpg"/><Relationship Id="rId9" Type="http://schemas.openxmlformats.org/officeDocument/2006/relationships/hyperlink" Target="https://hodges-model.blogspot.com/2017/03/locating-truth.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view-image.php?image=64112&amp;picture=paper-scrol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hristianity.com/wiki/sin/what-is-original-sin-meaning-and-consequences.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ikist.com/free-photo-vxrw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wallpaperflare.com/serious-christian-grace-faith-prayer-sun-beautiful-girl-wallpaper-eacpz"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907244" y="2506806"/>
            <a:ext cx="10377511" cy="922194"/>
          </a:xfrm>
        </p:spPr>
        <p:txBody>
          <a:bodyPr>
            <a:noAutofit/>
          </a:bodyPr>
          <a:lstStyle/>
          <a:p>
            <a:r>
              <a:rPr lang="en-US" sz="4800" dirty="0">
                <a:solidFill>
                  <a:schemeClr val="accent5">
                    <a:lumMod val="50000"/>
                  </a:schemeClr>
                </a:solidFill>
                <a:latin typeface="Apple Chancery" panose="03020702040506060504" pitchFamily="66" charset="-79"/>
                <a:cs typeface="Apple Chancery" panose="03020702040506060504" pitchFamily="66" charset="-79"/>
              </a:rPr>
              <a:t>The Sacraments of Penance &amp; Baptism</a:t>
            </a:r>
          </a:p>
        </p:txBody>
      </p:sp>
      <p:sp>
        <p:nvSpPr>
          <p:cNvPr id="3" name="TextBox 2">
            <a:extLst>
              <a:ext uri="{FF2B5EF4-FFF2-40B4-BE49-F238E27FC236}">
                <a16:creationId xmlns:a16="http://schemas.microsoft.com/office/drawing/2014/main" id="{0657E63E-A4CA-A731-DB6A-F797B8B882DE}"/>
              </a:ext>
            </a:extLst>
          </p:cNvPr>
          <p:cNvSpPr txBox="1"/>
          <p:nvPr/>
        </p:nvSpPr>
        <p:spPr>
          <a:xfrm>
            <a:off x="2337246" y="3583575"/>
            <a:ext cx="7654660" cy="461665"/>
          </a:xfrm>
          <a:prstGeom prst="rect">
            <a:avLst/>
          </a:prstGeom>
          <a:noFill/>
        </p:spPr>
        <p:txBody>
          <a:bodyPr wrap="none" rtlCol="0">
            <a:spAutoFit/>
          </a:bodyPr>
          <a:lstStyle/>
          <a:p>
            <a:r>
              <a:rPr lang="en-US" sz="2400" dirty="0">
                <a:solidFill>
                  <a:schemeClr val="accent5">
                    <a:lumMod val="50000"/>
                  </a:schemeClr>
                </a:solidFill>
                <a:latin typeface="Apple Chancery" panose="03020702040506060504" pitchFamily="66" charset="-79"/>
                <a:cs typeface="Apple Chancery" panose="03020702040506060504" pitchFamily="66" charset="-79"/>
              </a:rPr>
              <a:t>The central law that governs every Western Law court case</a:t>
            </a:r>
          </a:p>
        </p:txBody>
      </p:sp>
      <p:sp>
        <p:nvSpPr>
          <p:cNvPr id="4" name="TextBox 3">
            <a:extLst>
              <a:ext uri="{FF2B5EF4-FFF2-40B4-BE49-F238E27FC236}">
                <a16:creationId xmlns:a16="http://schemas.microsoft.com/office/drawing/2014/main" id="{F0992B11-353C-0CAB-6EA2-9AC4FD260092}"/>
              </a:ext>
            </a:extLst>
          </p:cNvPr>
          <p:cNvSpPr txBox="1"/>
          <p:nvPr/>
        </p:nvSpPr>
        <p:spPr>
          <a:xfrm>
            <a:off x="747131" y="5832089"/>
            <a:ext cx="10995102" cy="646331"/>
          </a:xfrm>
          <a:prstGeom prst="rect">
            <a:avLst/>
          </a:prstGeom>
          <a:noFill/>
        </p:spPr>
        <p:txBody>
          <a:bodyPr wrap="square" rtlCol="0">
            <a:spAutoFit/>
          </a:bodyPr>
          <a:lstStyle/>
          <a:p>
            <a:r>
              <a:rPr lang="en-US" sz="1200" b="1" dirty="0">
                <a:solidFill>
                  <a:schemeClr val="accent5">
                    <a:lumMod val="50000"/>
                  </a:schemeClr>
                </a:solidFill>
              </a:rPr>
              <a:t>Disclaimer: </a:t>
            </a:r>
            <a:r>
              <a:rPr lang="en-US" sz="1200" dirty="0">
                <a:solidFill>
                  <a:schemeClr val="accent5">
                    <a:lumMod val="50000"/>
                  </a:schemeClr>
                </a:solidFill>
              </a:rPr>
              <a:t>Roger Isaacs has received approval from Frank </a:t>
            </a:r>
            <a:r>
              <a:rPr lang="en-US" sz="1200" dirty="0" err="1">
                <a:solidFill>
                  <a:schemeClr val="accent5">
                    <a:lumMod val="50000"/>
                  </a:schemeClr>
                </a:solidFill>
              </a:rPr>
              <a:t>O’Collins</a:t>
            </a:r>
            <a:r>
              <a:rPr lang="en-US" sz="1200" dirty="0">
                <a:solidFill>
                  <a:schemeClr val="accent5">
                    <a:lumMod val="50000"/>
                  </a:schemeClr>
                </a:solidFill>
              </a:rPr>
              <a:t> to share </a:t>
            </a:r>
            <a:r>
              <a:rPr lang="en-US" sz="1200" dirty="0" err="1">
                <a:solidFill>
                  <a:schemeClr val="accent5">
                    <a:lumMod val="50000"/>
                  </a:schemeClr>
                </a:solidFill>
              </a:rPr>
              <a:t>Ucadia</a:t>
            </a:r>
            <a:r>
              <a:rPr lang="en-US" sz="1200" dirty="0">
                <a:solidFill>
                  <a:schemeClr val="accent5">
                    <a:lumMod val="50000"/>
                  </a:schemeClr>
                </a:solidFill>
              </a:rPr>
              <a:t> material for information and learning purposes only. This presentation is not to be considered legal advice nor is it to be shared beyond the TPC Law Group. </a:t>
            </a:r>
            <a:r>
              <a:rPr lang="en-US" sz="1200" dirty="0" err="1">
                <a:solidFill>
                  <a:schemeClr val="accent5">
                    <a:lumMod val="50000"/>
                  </a:schemeClr>
                </a:solidFill>
              </a:rPr>
              <a:t>Ucadia</a:t>
            </a:r>
            <a:r>
              <a:rPr lang="en-US" sz="1200" dirty="0">
                <a:solidFill>
                  <a:schemeClr val="accent5">
                    <a:lumMod val="50000"/>
                  </a:schemeClr>
                </a:solidFill>
              </a:rPr>
              <a:t> material is copyrighted in trust and cannot be used for commercial purposes, sold or used to generate income. By joining the TPC Law Group you have consented to these terms.</a:t>
            </a:r>
          </a:p>
        </p:txBody>
      </p:sp>
    </p:spTree>
    <p:extLst>
      <p:ext uri="{BB962C8B-B14F-4D97-AF65-F5344CB8AC3E}">
        <p14:creationId xmlns:p14="http://schemas.microsoft.com/office/powerpoint/2010/main" val="382329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B43E12C-31B6-71A9-FBF2-FF8A3AD86E50}"/>
              </a:ext>
            </a:extLst>
          </p:cNvPr>
          <p:cNvSpPr/>
          <p:nvPr/>
        </p:nvSpPr>
        <p:spPr>
          <a:xfrm>
            <a:off x="80525" y="5902502"/>
            <a:ext cx="12030950" cy="613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Penance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7692407" y="2047287"/>
            <a:ext cx="4324975" cy="2893100"/>
          </a:xfrm>
          <a:prstGeom prst="rect">
            <a:avLst/>
          </a:prstGeom>
          <a:noFill/>
        </p:spPr>
        <p:txBody>
          <a:bodyPr wrap="square">
            <a:spAutoFit/>
          </a:bodyPr>
          <a:lstStyle/>
          <a:p>
            <a:pPr algn="ctr"/>
            <a:r>
              <a:rPr lang="en-CA" sz="1400" b="1" dirty="0">
                <a:solidFill>
                  <a:schemeClr val="accent5">
                    <a:lumMod val="50000"/>
                  </a:schemeClr>
                </a:solidFill>
                <a:latin typeface="Apple Chancery" panose="03020702040506060504" pitchFamily="66" charset="-79"/>
                <a:cs typeface="Apple Chancery" panose="03020702040506060504" pitchFamily="66" charset="-79"/>
              </a:rPr>
              <a:t>Why t</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he false dogma of original sin converts all people into </a:t>
            </a:r>
            <a:r>
              <a:rPr lang="en-CA" sz="1400" b="1" dirty="0">
                <a:solidFill>
                  <a:schemeClr val="accent5">
                    <a:lumMod val="50000"/>
                  </a:schemeClr>
                </a:solidFill>
                <a:latin typeface="Apple Chancery" panose="03020702040506060504" pitchFamily="66" charset="-79"/>
                <a:cs typeface="Apple Chancery" panose="03020702040506060504" pitchFamily="66" charset="-79"/>
              </a:rPr>
              <a:t>debt </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slaves and criminals under the control of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Vatican:</a:t>
            </a:r>
          </a:p>
          <a:p>
            <a:endParaRPr lang="en-CA" sz="1400" b="0" i="0" dirty="0">
              <a:solidFill>
                <a:schemeClr val="accent5">
                  <a:lumMod val="50000"/>
                </a:schemeClr>
              </a:solidFill>
              <a:effectLst/>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he ancient principle of requiring an </a:t>
            </a:r>
            <a:r>
              <a:rPr lang="en-CA" sz="1400" dirty="0">
                <a:solidFill>
                  <a:schemeClr val="accent5">
                    <a:lumMod val="50000"/>
                  </a:schemeClr>
                </a:solidFill>
                <a:latin typeface="Apple Chancery" panose="03020702040506060504" pitchFamily="66" charset="-79"/>
                <a:cs typeface="Apple Chancery" panose="03020702040506060504" pitchFamily="66" charset="-79"/>
              </a:rPr>
              <a:t>oath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or vow as a </a:t>
            </a:r>
            <a:r>
              <a:rPr lang="en-CA" sz="1400" dirty="0">
                <a:solidFill>
                  <a:schemeClr val="accent5">
                    <a:lumMod val="50000"/>
                  </a:schemeClr>
                </a:solidFill>
                <a:latin typeface="Apple Chancery" panose="03020702040506060504" pitchFamily="66" charset="-79"/>
                <a:cs typeface="Apple Chancery" panose="03020702040506060504" pitchFamily="66" charset="-79"/>
              </a:rPr>
              <a:t>valid contract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may be absent.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Consequently, in seeking to remain technically in honor with the ancient principles of law, the Vatican devised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concept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Penance so that people confess their crimes as sins </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legal </a:t>
            </a:r>
            <a:r>
              <a:rPr lang="en-CA" sz="1400" dirty="0">
                <a:solidFill>
                  <a:schemeClr val="accent5">
                    <a:lumMod val="50000"/>
                  </a:schemeClr>
                </a:solidFill>
                <a:latin typeface="Apple Chancery" panose="03020702040506060504" pitchFamily="66" charset="-79"/>
                <a:cs typeface="Apple Chancery" panose="03020702040506060504" pitchFamily="66" charset="-79"/>
              </a:rPr>
              <a:t>contract then</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exists for inflicting some </a:t>
            </a:r>
            <a:r>
              <a:rPr lang="en-CA" sz="1400" dirty="0">
                <a:solidFill>
                  <a:schemeClr val="accent5">
                    <a:lumMod val="50000"/>
                  </a:schemeClr>
                </a:solidFill>
                <a:latin typeface="Apple Chancery" panose="03020702040506060504" pitchFamily="66" charset="-79"/>
                <a:cs typeface="Apple Chancery" panose="03020702040506060504" pitchFamily="66" charset="-79"/>
              </a:rPr>
              <a:t>form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of punishment such as death, torture or taking of </a:t>
            </a:r>
            <a:r>
              <a:rPr lang="en-CA" sz="1400" dirty="0">
                <a:solidFill>
                  <a:schemeClr val="accent5">
                    <a:lumMod val="50000"/>
                  </a:schemeClr>
                </a:solidFill>
                <a:latin typeface="Apple Chancery" panose="03020702040506060504" pitchFamily="66" charset="-79"/>
                <a:cs typeface="Apple Chancery" panose="03020702040506060504" pitchFamily="66" charset="-79"/>
              </a:rPr>
              <a:t>property.</a:t>
            </a:r>
            <a:endParaRPr lang="en-CA" sz="1400"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6" name="Picture 5">
            <a:extLst>
              <a:ext uri="{FF2B5EF4-FFF2-40B4-BE49-F238E27FC236}">
                <a16:creationId xmlns:a16="http://schemas.microsoft.com/office/drawing/2014/main" id="{B48C2F61-83AE-ECF0-69AE-DCA84319ACA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24976" y="1776998"/>
            <a:ext cx="3137240" cy="3644520"/>
          </a:xfrm>
          <a:prstGeom prst="rect">
            <a:avLst/>
          </a:prstGeom>
        </p:spPr>
      </p:pic>
      <p:sp>
        <p:nvSpPr>
          <p:cNvPr id="10" name="TextBox 9">
            <a:extLst>
              <a:ext uri="{FF2B5EF4-FFF2-40B4-BE49-F238E27FC236}">
                <a16:creationId xmlns:a16="http://schemas.microsoft.com/office/drawing/2014/main" id="{DF38ED86-95CB-575B-6F5B-35F7914D4800}"/>
              </a:ext>
            </a:extLst>
          </p:cNvPr>
          <p:cNvSpPr txBox="1"/>
          <p:nvPr/>
        </p:nvSpPr>
        <p:spPr>
          <a:xfrm>
            <a:off x="292054" y="1910817"/>
            <a:ext cx="3575078" cy="3323987"/>
          </a:xfrm>
          <a:prstGeom prst="rect">
            <a:avLst/>
          </a:prstGeom>
          <a:noFill/>
        </p:spPr>
        <p:txBody>
          <a:bodyPr wrap="square" rtlCol="0">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Penance is a dogma first introduced by the Vatican in the 14th C whereby</a:t>
            </a:r>
            <a:r>
              <a:rPr lang="en-CA" sz="1400" b="1" dirty="0">
                <a:solidFill>
                  <a:schemeClr val="accent5">
                    <a:lumMod val="50000"/>
                  </a:schemeClr>
                </a:solidFill>
                <a:latin typeface="Apple Chancery" panose="03020702040506060504" pitchFamily="66" charset="-79"/>
                <a:cs typeface="Apple Chancery" panose="03020702040506060504" pitchFamily="66" charset="-79"/>
              </a:rPr>
              <a:t> a person:</a:t>
            </a:r>
          </a:p>
          <a:p>
            <a:pPr algn="ctr"/>
            <a:endParaRPr lang="en-CA" sz="1400" b="1"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W</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illingly and knowingly consents to punishment</a:t>
            </a:r>
            <a:r>
              <a:rPr lang="en-CA" sz="1400" dirty="0">
                <a:solidFill>
                  <a:schemeClr val="accent5">
                    <a:lumMod val="50000"/>
                  </a:schemeClr>
                </a:solidFill>
                <a:latin typeface="Apple Chancery" panose="03020702040506060504" pitchFamily="66" charset="-79"/>
                <a:cs typeface="Apple Chancery" panose="03020702040506060504" pitchFamily="66" charset="-79"/>
              </a:rPr>
              <a:t>, s</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ometimes even self-punishment….</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 repentance and atonement for some sin..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after their willing confession that lawfully converts their sins into to a crime and an unrecorded or recorded criminal conviction</a:t>
            </a:r>
            <a:r>
              <a:rPr lang="en-CA" sz="1400" b="0" i="0" dirty="0">
                <a:solidFill>
                  <a:srgbClr val="000000"/>
                </a:solidFill>
                <a:effectLst/>
                <a:latin typeface="Arial" panose="020B0604020202020204" pitchFamily="34" charset="0"/>
              </a:rPr>
              <a:t>…</a:t>
            </a:r>
          </a:p>
          <a:p>
            <a:endParaRPr lang="en-CA" sz="1400" b="0" i="0" dirty="0">
              <a:solidFill>
                <a:schemeClr val="accent5">
                  <a:lumMod val="50000"/>
                </a:schemeClr>
              </a:solidFill>
              <a:effectLst/>
              <a:latin typeface="Apple Chancery" panose="03020702040506060504" pitchFamily="66" charset="-79"/>
              <a:cs typeface="Apple Chancery" panose="03020702040506060504" pitchFamily="66" charset="-79"/>
            </a:endParaRPr>
          </a:p>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In Western Law, sin and crime are considered interchangeable and equivalent </a:t>
            </a:r>
            <a:r>
              <a:rPr lang="en-CA" sz="1400" b="1" dirty="0">
                <a:solidFill>
                  <a:schemeClr val="accent5">
                    <a:lumMod val="50000"/>
                  </a:schemeClr>
                </a:solidFill>
                <a:latin typeface="Apple Chancery" panose="03020702040506060504" pitchFamily="66" charset="-79"/>
                <a:cs typeface="Apple Chancery" panose="03020702040506060504" pitchFamily="66" charset="-79"/>
              </a:rPr>
              <a:t>terms.</a:t>
            </a:r>
            <a:endParaRPr lang="en-US" sz="14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1" name="TextBox 10">
            <a:extLst>
              <a:ext uri="{FF2B5EF4-FFF2-40B4-BE49-F238E27FC236}">
                <a16:creationId xmlns:a16="http://schemas.microsoft.com/office/drawing/2014/main" id="{D215C57C-5CB5-FE77-30F7-29FFE41CDD79}"/>
              </a:ext>
            </a:extLst>
          </p:cNvPr>
          <p:cNvSpPr txBox="1"/>
          <p:nvPr/>
        </p:nvSpPr>
        <p:spPr>
          <a:xfrm>
            <a:off x="292054" y="1166193"/>
            <a:ext cx="11793422" cy="400110"/>
          </a:xfrm>
          <a:prstGeom prst="rect">
            <a:avLst/>
          </a:prstGeom>
          <a:noFill/>
        </p:spPr>
        <p:txBody>
          <a:bodyPr wrap="square" rtlCol="0">
            <a:spAutoFit/>
          </a:bodyPr>
          <a:lstStyle/>
          <a:p>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Penance: 14</a:t>
            </a:r>
            <a:r>
              <a:rPr lang="en-CA" sz="2000" b="1" i="0" baseline="30000" dirty="0">
                <a:solidFill>
                  <a:schemeClr val="accent5">
                    <a:lumMod val="50000"/>
                  </a:schemeClr>
                </a:solidFill>
                <a:effectLst/>
                <a:latin typeface="APPLE CHANCERY" panose="03020702040506060504" pitchFamily="66" charset="-79"/>
                <a:cs typeface="APPLE CHANCERY" panose="03020702040506060504" pitchFamily="66" charset="-79"/>
              </a:rPr>
              <a:t>th</a:t>
            </a:r>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 C meaning derived from the ancient Latin word </a:t>
            </a:r>
            <a:r>
              <a:rPr lang="en-CA" sz="2000" b="1" i="1" dirty="0">
                <a:solidFill>
                  <a:schemeClr val="accent5">
                    <a:lumMod val="50000"/>
                  </a:schemeClr>
                </a:solidFill>
                <a:effectLst/>
                <a:latin typeface="APPLE CHANCERY" panose="03020702040506060504" pitchFamily="66" charset="-79"/>
                <a:cs typeface="APPLE CHANCERY" panose="03020702040506060504" pitchFamily="66" charset="-79"/>
              </a:rPr>
              <a:t>“</a:t>
            </a:r>
            <a:r>
              <a:rPr lang="en-CA" sz="2000" b="1" i="1" dirty="0" err="1">
                <a:solidFill>
                  <a:schemeClr val="accent5">
                    <a:lumMod val="50000"/>
                  </a:schemeClr>
                </a:solidFill>
                <a:effectLst/>
                <a:latin typeface="APPLE CHANCERY" panose="03020702040506060504" pitchFamily="66" charset="-79"/>
                <a:cs typeface="APPLE CHANCERY" panose="03020702040506060504" pitchFamily="66" charset="-79"/>
              </a:rPr>
              <a:t>poena</a:t>
            </a:r>
            <a:r>
              <a:rPr lang="en-CA" sz="2000" b="1" i="1"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sz="2000" b="1" dirty="0">
                <a:solidFill>
                  <a:schemeClr val="accent5">
                    <a:lumMod val="50000"/>
                  </a:schemeClr>
                </a:solidFill>
                <a:latin typeface="APPLE CHANCERY" panose="03020702040506060504" pitchFamily="66" charset="-79"/>
                <a:cs typeface="APPLE CHANCERY" panose="03020702040506060504" pitchFamily="66" charset="-79"/>
              </a:rPr>
              <a:t>meaning</a:t>
            </a:r>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 “punishment (for a crime)”.</a:t>
            </a:r>
            <a:endParaRPr lang="en-US" sz="20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2" name="TextBox 11">
            <a:extLst>
              <a:ext uri="{FF2B5EF4-FFF2-40B4-BE49-F238E27FC236}">
                <a16:creationId xmlns:a16="http://schemas.microsoft.com/office/drawing/2014/main" id="{6E1044D2-0B68-4D7B-2B7A-B2BC034D1CB5}"/>
              </a:ext>
            </a:extLst>
          </p:cNvPr>
          <p:cNvSpPr txBox="1"/>
          <p:nvPr/>
        </p:nvSpPr>
        <p:spPr>
          <a:xfrm>
            <a:off x="93524" y="5930978"/>
            <a:ext cx="12004951" cy="584775"/>
          </a:xfrm>
          <a:prstGeom prst="rect">
            <a:avLst/>
          </a:prstGeom>
          <a:noFill/>
        </p:spPr>
        <p:txBody>
          <a:bodyPr wrap="square" rtlCol="0">
            <a:spAutoFit/>
          </a:bodyPr>
          <a:lstStyle/>
          <a:p>
            <a:pPr algn="ctr"/>
            <a:r>
              <a:rPr lang="en-US" sz="1600" dirty="0">
                <a:solidFill>
                  <a:schemeClr val="bg1"/>
                </a:solidFill>
                <a:latin typeface="Apple Chancery" panose="03020702040506060504" pitchFamily="66" charset="-79"/>
                <a:cs typeface="Apple Chancery" panose="03020702040506060504" pitchFamily="66" charset="-79"/>
              </a:rPr>
              <a:t>The Vatican claims god in his infinite grace draws down from the credits in the Treasury of One Heaven to offset our sins (debt). With no comparable event on earth,, they invented concepts &amp; rituals to commoditize and  forgive  sin (debt) in the temporal world</a:t>
            </a:r>
          </a:p>
        </p:txBody>
      </p:sp>
    </p:spTree>
    <p:extLst>
      <p:ext uri="{BB962C8B-B14F-4D97-AF65-F5344CB8AC3E}">
        <p14:creationId xmlns:p14="http://schemas.microsoft.com/office/powerpoint/2010/main" val="192285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87D04-2036-E967-5E36-203B1010E9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78227" y="858441"/>
            <a:ext cx="8513805" cy="5141118"/>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3345830" y="2570206"/>
            <a:ext cx="5240215" cy="1481385"/>
          </a:xfrm>
        </p:spPr>
        <p:txBody>
          <a:bodyPr>
            <a:noAutofit/>
          </a:bodyPr>
          <a:lstStyle/>
          <a:p>
            <a:r>
              <a:rPr lang="en-US" sz="4800" dirty="0">
                <a:solidFill>
                  <a:schemeClr val="accent5">
                    <a:lumMod val="50000"/>
                  </a:schemeClr>
                </a:solidFill>
                <a:latin typeface="Apple Chancery" panose="03020702040506060504" pitchFamily="66" charset="-79"/>
                <a:cs typeface="Apple Chancery" panose="03020702040506060504" pitchFamily="66" charset="-79"/>
              </a:rPr>
              <a:t>The Sacrament of</a:t>
            </a:r>
            <a:br>
              <a:rPr lang="en-US" sz="4800" dirty="0">
                <a:solidFill>
                  <a:schemeClr val="accent5">
                    <a:lumMod val="50000"/>
                  </a:schemeClr>
                </a:solidFill>
                <a:latin typeface="Apple Chancery" panose="03020702040506060504" pitchFamily="66" charset="-79"/>
                <a:cs typeface="Apple Chancery" panose="03020702040506060504" pitchFamily="66" charset="-79"/>
              </a:rPr>
            </a:br>
            <a:r>
              <a:rPr lang="en-US" sz="4800" dirty="0">
                <a:solidFill>
                  <a:schemeClr val="accent5">
                    <a:lumMod val="50000"/>
                  </a:schemeClr>
                </a:solidFill>
                <a:latin typeface="Apple Chancery" panose="03020702040506060504" pitchFamily="66" charset="-79"/>
                <a:cs typeface="Apple Chancery" panose="03020702040506060504" pitchFamily="66" charset="-79"/>
              </a:rPr>
              <a:t>Baptism</a:t>
            </a:r>
          </a:p>
        </p:txBody>
      </p:sp>
    </p:spTree>
    <p:extLst>
      <p:ext uri="{BB962C8B-B14F-4D97-AF65-F5344CB8AC3E}">
        <p14:creationId xmlns:p14="http://schemas.microsoft.com/office/powerpoint/2010/main" val="175030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59D5BF18-6CBA-BDCD-8C3E-3854E645D2DE}"/>
              </a:ext>
            </a:extLst>
          </p:cNvPr>
          <p:cNvSpPr/>
          <p:nvPr/>
        </p:nvSpPr>
        <p:spPr>
          <a:xfrm>
            <a:off x="383568" y="5449541"/>
            <a:ext cx="11424864" cy="944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Origin of Baptism – A Christian Doctrine Since 314 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6" name="Picture 5">
            <a:extLst>
              <a:ext uri="{FF2B5EF4-FFF2-40B4-BE49-F238E27FC236}">
                <a16:creationId xmlns:a16="http://schemas.microsoft.com/office/drawing/2014/main" id="{47988A2A-C8F4-C761-201F-6B9E8F2514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57750" y="2188167"/>
            <a:ext cx="3009900" cy="2968205"/>
          </a:xfrm>
          <a:prstGeom prst="rect">
            <a:avLst/>
          </a:prstGeom>
        </p:spPr>
      </p:pic>
      <p:sp>
        <p:nvSpPr>
          <p:cNvPr id="7" name="TextBox 6">
            <a:extLst>
              <a:ext uri="{FF2B5EF4-FFF2-40B4-BE49-F238E27FC236}">
                <a16:creationId xmlns:a16="http://schemas.microsoft.com/office/drawing/2014/main" id="{94C9CCD8-DDAB-7BA4-283B-A9D48E51B472}"/>
              </a:ext>
            </a:extLst>
          </p:cNvPr>
          <p:cNvSpPr txBox="1"/>
          <p:nvPr/>
        </p:nvSpPr>
        <p:spPr>
          <a:xfrm>
            <a:off x="466928" y="1248667"/>
            <a:ext cx="11344071" cy="646331"/>
          </a:xfrm>
          <a:prstGeom prst="rect">
            <a:avLst/>
          </a:prstGeom>
          <a:noFill/>
        </p:spPr>
        <p:txBody>
          <a:bodyPr wrap="square" rtlCol="0">
            <a:spAutoFit/>
          </a:bodyPr>
          <a:lstStyle/>
          <a:p>
            <a:pPr algn="ctr"/>
            <a:r>
              <a:rPr lang="en-US" b="1" dirty="0">
                <a:solidFill>
                  <a:schemeClr val="accent5">
                    <a:lumMod val="50000"/>
                  </a:schemeClr>
                </a:solidFill>
                <a:latin typeface="APPLE CHANCERY" panose="03020702040506060504" pitchFamily="66" charset="-79"/>
                <a:cs typeface="APPLE CHANCERY" panose="03020702040506060504" pitchFamily="66" charset="-79"/>
              </a:rPr>
              <a:t>In the ancient world all water was seen as the bringer of life, hence all water was considered sacred, hence “holy water”. As the physical body is 75% water, no man or woman could ever be declared unsacred</a:t>
            </a:r>
          </a:p>
        </p:txBody>
      </p:sp>
      <p:sp>
        <p:nvSpPr>
          <p:cNvPr id="9" name="TextBox 8">
            <a:extLst>
              <a:ext uri="{FF2B5EF4-FFF2-40B4-BE49-F238E27FC236}">
                <a16:creationId xmlns:a16="http://schemas.microsoft.com/office/drawing/2014/main" id="{FF6FCADF-15FE-5704-1891-61B4D59C7679}"/>
              </a:ext>
            </a:extLst>
          </p:cNvPr>
          <p:cNvSpPr txBox="1"/>
          <p:nvPr/>
        </p:nvSpPr>
        <p:spPr>
          <a:xfrm>
            <a:off x="227206" y="2022786"/>
            <a:ext cx="4474182" cy="3416320"/>
          </a:xfrm>
          <a:prstGeom prst="rect">
            <a:avLst/>
          </a:prstGeom>
          <a:noFill/>
        </p:spPr>
        <p:txBody>
          <a:bodyPr wrap="square" rtlCol="0">
            <a:spAutoFit/>
          </a:bodyPr>
          <a:lstStyle/>
          <a:p>
            <a:endParaRPr lang="en-US" u="sng" dirty="0"/>
          </a:p>
          <a:p>
            <a:pPr algn="ctr"/>
            <a:r>
              <a:rPr lang="en-US" sz="1400" b="1" dirty="0">
                <a:solidFill>
                  <a:schemeClr val="accent5">
                    <a:lumMod val="50000"/>
                  </a:schemeClr>
                </a:solidFill>
                <a:latin typeface="Apple Chancery" panose="03020702040506060504" pitchFamily="66" charset="-79"/>
                <a:cs typeface="Apple Chancery" panose="03020702040506060504" pitchFamily="66" charset="-79"/>
              </a:rPr>
              <a:t>From Ancient Greek “</a:t>
            </a:r>
            <a:r>
              <a:rPr lang="en-US" sz="1400" b="1" dirty="0" err="1">
                <a:solidFill>
                  <a:schemeClr val="accent5">
                    <a:lumMod val="50000"/>
                  </a:schemeClr>
                </a:solidFill>
                <a:latin typeface="Apple Chancery" panose="03020702040506060504" pitchFamily="66" charset="-79"/>
                <a:cs typeface="Apple Chancery" panose="03020702040506060504" pitchFamily="66" charset="-79"/>
              </a:rPr>
              <a:t>Baptizmos</a:t>
            </a:r>
            <a:r>
              <a:rPr lang="en-US" sz="1400" b="1" dirty="0">
                <a:solidFill>
                  <a:schemeClr val="accent5">
                    <a:lumMod val="50000"/>
                  </a:schemeClr>
                </a:solidFill>
                <a:latin typeface="Apple Chancery" panose="03020702040506060504" pitchFamily="66" charset="-79"/>
                <a:cs typeface="Apple Chancery" panose="03020702040506060504" pitchFamily="66" charset="-79"/>
              </a:rPr>
              <a:t>”</a:t>
            </a:r>
          </a:p>
          <a:p>
            <a:pPr algn="ctr"/>
            <a:endParaRPr lang="en-US" sz="1400" b="1" u="sng" dirty="0">
              <a:solidFill>
                <a:schemeClr val="accent5">
                  <a:lumMod val="50000"/>
                </a:schemeClr>
              </a:solidFill>
              <a:latin typeface="Apple Chancery" panose="03020702040506060504" pitchFamily="66" charset="-79"/>
              <a:cs typeface="Apple Chancery" panose="03020702040506060504" pitchFamily="66" charset="-79"/>
            </a:endParaRPr>
          </a:p>
          <a:p>
            <a:r>
              <a:rPr lang="en-US" sz="1400" b="1" dirty="0" err="1">
                <a:solidFill>
                  <a:schemeClr val="accent5">
                    <a:lumMod val="50000"/>
                  </a:schemeClr>
                </a:solidFill>
                <a:latin typeface="APPLE CHANCERY" panose="03020702040506060504" pitchFamily="66" charset="-79"/>
                <a:cs typeface="APPLE CHANCERY" panose="03020702040506060504" pitchFamily="66" charset="-79"/>
              </a:rPr>
              <a:t>Bapto</a:t>
            </a:r>
            <a:r>
              <a:rPr lang="en-US" sz="1400" b="1" dirty="0">
                <a:solidFill>
                  <a:schemeClr val="accent5">
                    <a:lumMod val="50000"/>
                  </a:schemeClr>
                </a:solidFill>
                <a:latin typeface="APPLE CHANCERY" panose="03020702040506060504" pitchFamily="66" charset="-79"/>
                <a:cs typeface="APPLE CHANCERY" panose="03020702040506060504" pitchFamily="66" charset="-79"/>
              </a:rPr>
              <a:t>: </a:t>
            </a:r>
            <a:r>
              <a:rPr lang="en-US" sz="1400" dirty="0">
                <a:solidFill>
                  <a:schemeClr val="accent5">
                    <a:lumMod val="50000"/>
                  </a:schemeClr>
                </a:solidFill>
                <a:latin typeface="Apple Chancery" panose="03020702040506060504" pitchFamily="66" charset="-79"/>
                <a:cs typeface="Apple Chancery" panose="03020702040506060504" pitchFamily="66" charset="-79"/>
              </a:rPr>
              <a:t>I dip, I immerse</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a:t>
            </a:r>
            <a:r>
              <a:rPr lang="en-US" sz="1400" b="1" dirty="0" err="1">
                <a:solidFill>
                  <a:schemeClr val="accent5">
                    <a:lumMod val="50000"/>
                  </a:schemeClr>
                </a:solidFill>
                <a:latin typeface="APPLE CHANCERY" panose="03020702040506060504" pitchFamily="66" charset="-79"/>
                <a:cs typeface="APPLE CHANCERY" panose="03020702040506060504" pitchFamily="66" charset="-79"/>
              </a:rPr>
              <a:t>izmos</a:t>
            </a:r>
            <a:r>
              <a:rPr lang="en-US" sz="1400" b="1" dirty="0">
                <a:solidFill>
                  <a:schemeClr val="accent5">
                    <a:lumMod val="50000"/>
                  </a:schemeClr>
                </a:solidFill>
                <a:latin typeface="APPLE CHANCERY" panose="03020702040506060504" pitchFamily="66" charset="-79"/>
                <a:cs typeface="APPLE CHANCERY" panose="03020702040506060504" pitchFamily="66" charset="-79"/>
              </a:rPr>
              <a:t>: </a:t>
            </a:r>
            <a:r>
              <a:rPr lang="en-US" sz="1400" dirty="0">
                <a:solidFill>
                  <a:schemeClr val="accent5">
                    <a:lumMod val="50000"/>
                  </a:schemeClr>
                </a:solidFill>
                <a:latin typeface="Apple Chancery" panose="03020702040506060504" pitchFamily="66" charset="-79"/>
                <a:cs typeface="Apple Chancery" panose="03020702040506060504" pitchFamily="66" charset="-79"/>
              </a:rPr>
              <a:t>suffix that forms abstract nouns of action, state, condition, doctrine</a:t>
            </a:r>
          </a:p>
          <a:p>
            <a:endParaRPr lang="en-US" sz="1400" u="sng"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400" b="1" dirty="0">
                <a:solidFill>
                  <a:schemeClr val="accent5">
                    <a:lumMod val="50000"/>
                  </a:schemeClr>
                </a:solidFill>
                <a:latin typeface="Apple Chancery" panose="03020702040506060504" pitchFamily="66" charset="-79"/>
                <a:cs typeface="Apple Chancery" panose="03020702040506060504" pitchFamily="66" charset="-79"/>
              </a:rPr>
              <a:t>The true Christian sacrament of “</a:t>
            </a:r>
            <a:r>
              <a:rPr lang="en-US" sz="1400" b="1" dirty="0" err="1">
                <a:solidFill>
                  <a:schemeClr val="accent5">
                    <a:lumMod val="50000"/>
                  </a:schemeClr>
                </a:solidFill>
                <a:latin typeface="Apple Chancery" panose="03020702040506060504" pitchFamily="66" charset="-79"/>
                <a:cs typeface="Apple Chancery" panose="03020702040506060504" pitchFamily="66" charset="-79"/>
              </a:rPr>
              <a:t>Baptizmos</a:t>
            </a:r>
            <a:r>
              <a:rPr lang="en-US" sz="1400" b="1" dirty="0">
                <a:solidFill>
                  <a:schemeClr val="accent5">
                    <a:lumMod val="50000"/>
                  </a:schemeClr>
                </a:solidFill>
                <a:latin typeface="Apple Chancery" panose="03020702040506060504" pitchFamily="66" charset="-79"/>
                <a:cs typeface="Apple Chancery" panose="03020702040506060504" pitchFamily="66" charset="-79"/>
              </a:rPr>
              <a:t>”:</a:t>
            </a:r>
          </a:p>
          <a:p>
            <a:pPr algn="ctr"/>
            <a:endParaRPr lang="en-US" sz="1400" b="1" u="sng"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Explicitly forbid any notion such as original sin, imperfection, blemish, curse, slavery or bondage and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Any claim a child could be born inheriting the crimes and debts of the parents was considered an absurdity and abomination</a:t>
            </a:r>
          </a:p>
          <a:p>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1" name="TextBox 10">
            <a:extLst>
              <a:ext uri="{FF2B5EF4-FFF2-40B4-BE49-F238E27FC236}">
                <a16:creationId xmlns:a16="http://schemas.microsoft.com/office/drawing/2014/main" id="{FFD05861-0B2B-AD52-0B9F-BAFDC341C690}"/>
              </a:ext>
            </a:extLst>
          </p:cNvPr>
          <p:cNvSpPr txBox="1"/>
          <p:nvPr/>
        </p:nvSpPr>
        <p:spPr>
          <a:xfrm>
            <a:off x="8180375" y="2333441"/>
            <a:ext cx="3587750" cy="2677656"/>
          </a:xfrm>
          <a:prstGeom prst="rect">
            <a:avLst/>
          </a:prstGeom>
          <a:noFill/>
        </p:spPr>
        <p:txBody>
          <a:bodyPr wrap="square" rtlCol="0">
            <a:spAutoFit/>
          </a:bodyPr>
          <a:lstStyle/>
          <a:p>
            <a:pPr algn="ctr"/>
            <a:r>
              <a:rPr lang="en-US" sz="1400" b="1" dirty="0">
                <a:solidFill>
                  <a:schemeClr val="accent5">
                    <a:lumMod val="50000"/>
                  </a:schemeClr>
                </a:solidFill>
                <a:latin typeface="Apple Chancery" panose="03020702040506060504" pitchFamily="66" charset="-79"/>
                <a:cs typeface="Apple Chancery" panose="03020702040506060504" pitchFamily="66" charset="-79"/>
              </a:rPr>
              <a:t>In 1537 the Vatican, the false Roman Catholic Church, instituted a corruption of the Baptismal ceremony whereby:</a:t>
            </a:r>
          </a:p>
          <a:p>
            <a:pPr algn="ctr"/>
            <a:endParaRPr lang="en-US" sz="1400" b="1"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ritual represented the conveyance of the soul  of the child as property to the church in trust as a “deposit of faith”.</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Since 1933, this 3rd Cestui Que Vie Trust is used to justify that persons baptized no longer “own” their own soul and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May be legally classed as things under Maritime Law</a:t>
            </a:r>
          </a:p>
        </p:txBody>
      </p:sp>
      <p:sp>
        <p:nvSpPr>
          <p:cNvPr id="12" name="TextBox 11">
            <a:extLst>
              <a:ext uri="{FF2B5EF4-FFF2-40B4-BE49-F238E27FC236}">
                <a16:creationId xmlns:a16="http://schemas.microsoft.com/office/drawing/2014/main" id="{EFCF6477-A1EF-A095-61FE-4B971CED3344}"/>
              </a:ext>
            </a:extLst>
          </p:cNvPr>
          <p:cNvSpPr txBox="1"/>
          <p:nvPr/>
        </p:nvSpPr>
        <p:spPr>
          <a:xfrm>
            <a:off x="383567" y="5498420"/>
            <a:ext cx="11384557" cy="830997"/>
          </a:xfrm>
          <a:prstGeom prst="rect">
            <a:avLst/>
          </a:prstGeom>
          <a:noFill/>
        </p:spPr>
        <p:txBody>
          <a:bodyPr wrap="square" rtlCol="0">
            <a:spAutoFit/>
          </a:bodyPr>
          <a:lstStyle/>
          <a:p>
            <a:pPr algn="ctr"/>
            <a:r>
              <a:rPr lang="en-US" sz="1600" dirty="0">
                <a:solidFill>
                  <a:schemeClr val="bg1"/>
                </a:solidFill>
                <a:latin typeface="Apple Chancery" panose="03020702040506060504" pitchFamily="66" charset="-79"/>
                <a:cs typeface="Apple Chancery" panose="03020702040506060504" pitchFamily="66" charset="-79"/>
              </a:rPr>
              <a:t>Anyone leading the false ceremony of Baptism as a simulated act of salvation of the spirit, or falsely declaring an infant that is alive to be dead, or the curse of original sin, blemish, enslavement is complicit and culpable of a grave transgression against Christianity, the laws of the Universe and the Divine Creator, and have no force or effect from the beginning</a:t>
            </a:r>
          </a:p>
        </p:txBody>
      </p:sp>
    </p:spTree>
    <p:extLst>
      <p:ext uri="{BB962C8B-B14F-4D97-AF65-F5344CB8AC3E}">
        <p14:creationId xmlns:p14="http://schemas.microsoft.com/office/powerpoint/2010/main" val="252182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DB97DB1C-2CE1-CE4F-20C0-00017172F459}"/>
              </a:ext>
            </a:extLst>
          </p:cNvPr>
          <p:cNvSpPr/>
          <p:nvPr/>
        </p:nvSpPr>
        <p:spPr>
          <a:xfrm>
            <a:off x="477812" y="5778061"/>
            <a:ext cx="11308694" cy="8023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Why is a Baby Baptized?</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6" name="Picture 5">
            <a:extLst>
              <a:ext uri="{FF2B5EF4-FFF2-40B4-BE49-F238E27FC236}">
                <a16:creationId xmlns:a16="http://schemas.microsoft.com/office/drawing/2014/main" id="{A5BC4CEB-C9AD-0211-060D-CCCD30A180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70615" y="2297332"/>
            <a:ext cx="3048000" cy="2739887"/>
          </a:xfrm>
          <a:prstGeom prst="rect">
            <a:avLst/>
          </a:prstGeom>
        </p:spPr>
      </p:pic>
      <p:sp>
        <p:nvSpPr>
          <p:cNvPr id="7" name="TextBox 6">
            <a:extLst>
              <a:ext uri="{FF2B5EF4-FFF2-40B4-BE49-F238E27FC236}">
                <a16:creationId xmlns:a16="http://schemas.microsoft.com/office/drawing/2014/main" id="{C2BA0A33-502C-02FA-59C2-DCD4BAF89AD5}"/>
              </a:ext>
            </a:extLst>
          </p:cNvPr>
          <p:cNvSpPr txBox="1"/>
          <p:nvPr/>
        </p:nvSpPr>
        <p:spPr>
          <a:xfrm>
            <a:off x="830250" y="1242032"/>
            <a:ext cx="10961700" cy="646331"/>
          </a:xfrm>
          <a:prstGeom prst="rect">
            <a:avLst/>
          </a:prstGeom>
          <a:noFill/>
        </p:spPr>
        <p:txBody>
          <a:bodyPr wrap="square" rtlCol="0">
            <a:spAutoFit/>
          </a:bodyPr>
          <a:lstStyle/>
          <a:p>
            <a:pPr algn="ctr"/>
            <a:r>
              <a:rPr lang="en-US" b="1" dirty="0">
                <a:solidFill>
                  <a:schemeClr val="accent5">
                    <a:lumMod val="50000"/>
                  </a:schemeClr>
                </a:solidFill>
                <a:latin typeface="APPLE CHANCERY" panose="03020702040506060504" pitchFamily="66" charset="-79"/>
                <a:cs typeface="APPLE CHANCERY" panose="03020702040506060504" pitchFamily="66" charset="-79"/>
              </a:rPr>
              <a:t>The concept of infant baptism was started by the Jesuits in the 16</a:t>
            </a:r>
            <a:r>
              <a:rPr lang="en-US" b="1"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b="1" dirty="0">
                <a:solidFill>
                  <a:schemeClr val="accent5">
                    <a:lumMod val="50000"/>
                  </a:schemeClr>
                </a:solidFill>
                <a:latin typeface="APPLE CHANCERY" panose="03020702040506060504" pitchFamily="66" charset="-79"/>
                <a:cs typeface="APPLE CHANCERY" panose="03020702040506060504" pitchFamily="66" charset="-79"/>
              </a:rPr>
              <a:t> C. </a:t>
            </a:r>
          </a:p>
          <a:p>
            <a:pPr algn="ctr"/>
            <a:r>
              <a:rPr lang="en-US" b="1" dirty="0">
                <a:solidFill>
                  <a:schemeClr val="accent5">
                    <a:lumMod val="50000"/>
                  </a:schemeClr>
                </a:solidFill>
                <a:latin typeface="APPLE CHANCERY" panose="03020702040506060504" pitchFamily="66" charset="-79"/>
                <a:cs typeface="APPLE CHANCERY" panose="03020702040506060504" pitchFamily="66" charset="-79"/>
              </a:rPr>
              <a:t>Baptism was never meant for babies prior to that, babies cannot give consent, only an adult can give consent. </a:t>
            </a:r>
          </a:p>
        </p:txBody>
      </p:sp>
      <p:sp>
        <p:nvSpPr>
          <p:cNvPr id="9" name="TextBox 8">
            <a:extLst>
              <a:ext uri="{FF2B5EF4-FFF2-40B4-BE49-F238E27FC236}">
                <a16:creationId xmlns:a16="http://schemas.microsoft.com/office/drawing/2014/main" id="{CEDFBEF9-BF09-FDED-E12A-975AA08DE7F7}"/>
              </a:ext>
            </a:extLst>
          </p:cNvPr>
          <p:cNvSpPr txBox="1"/>
          <p:nvPr/>
        </p:nvSpPr>
        <p:spPr>
          <a:xfrm>
            <a:off x="335316" y="2266891"/>
            <a:ext cx="3844876" cy="2862322"/>
          </a:xfrm>
          <a:prstGeom prst="rect">
            <a:avLst/>
          </a:prstGeom>
          <a:noFill/>
        </p:spPr>
        <p:txBody>
          <a:bodyPr wrap="square" rtlCol="0">
            <a:spAutoFit/>
          </a:bodyPr>
          <a:lstStyle/>
          <a:p>
            <a:pPr algn="ctr"/>
            <a:r>
              <a:rPr lang="en-US" b="1" dirty="0">
                <a:solidFill>
                  <a:schemeClr val="accent5">
                    <a:lumMod val="50000"/>
                  </a:schemeClr>
                </a:solidFill>
                <a:latin typeface="Apple Chancery" panose="03020702040506060504" pitchFamily="66" charset="-79"/>
                <a:cs typeface="Apple Chancery" panose="03020702040506060504" pitchFamily="66" charset="-79"/>
              </a:rPr>
              <a:t>Meaning of </a:t>
            </a:r>
            <a:r>
              <a:rPr lang="en-US" b="1" dirty="0" err="1">
                <a:solidFill>
                  <a:schemeClr val="accent5">
                    <a:lumMod val="50000"/>
                  </a:schemeClr>
                </a:solidFill>
                <a:latin typeface="Apple Chancery" panose="03020702040506060504" pitchFamily="66" charset="-79"/>
                <a:cs typeface="Apple Chancery" panose="03020702040506060504" pitchFamily="66" charset="-79"/>
              </a:rPr>
              <a:t>Baptismo</a:t>
            </a:r>
            <a:endParaRPr lang="en-US" b="1" dirty="0">
              <a:solidFill>
                <a:schemeClr val="accent5">
                  <a:lumMod val="50000"/>
                </a:schemeClr>
              </a:solidFill>
              <a:latin typeface="Apple Chancery" panose="03020702040506060504" pitchFamily="66" charset="-79"/>
              <a:cs typeface="Apple Chancery" panose="03020702040506060504" pitchFamily="66" charset="-79"/>
            </a:endParaRPr>
          </a:p>
          <a:p>
            <a:pPr algn="ctr"/>
            <a:endParaRPr lang="en-US" u="sng" dirty="0">
              <a:solidFill>
                <a:schemeClr val="accent5">
                  <a:lumMod val="50000"/>
                </a:schemeClr>
              </a:solidFill>
              <a:latin typeface="Apple Chancery" panose="03020702040506060504" pitchFamily="66" charset="-79"/>
              <a:cs typeface="Apple Chancery" panose="03020702040506060504" pitchFamily="66" charset="-79"/>
            </a:endParaRPr>
          </a:p>
          <a:p>
            <a:r>
              <a:rPr lang="en-US" b="1" dirty="0">
                <a:solidFill>
                  <a:schemeClr val="accent5">
                    <a:lumMod val="50000"/>
                  </a:schemeClr>
                </a:solidFill>
                <a:latin typeface="APPLE CHANCERY" panose="03020702040506060504" pitchFamily="66" charset="-79"/>
                <a:cs typeface="APPLE CHANCERY" panose="03020702040506060504" pitchFamily="66" charset="-79"/>
              </a:rPr>
              <a:t>Ba: 	</a:t>
            </a:r>
            <a:r>
              <a:rPr lang="en-US" dirty="0">
                <a:solidFill>
                  <a:schemeClr val="accent5">
                    <a:lumMod val="50000"/>
                  </a:schemeClr>
                </a:solidFill>
                <a:latin typeface="Apple Chancery" panose="03020702040506060504" pitchFamily="66" charset="-79"/>
                <a:cs typeface="Apple Chancery" panose="03020702040506060504" pitchFamily="66" charset="-79"/>
              </a:rPr>
              <a:t>Soul (Egyptian)</a:t>
            </a:r>
          </a:p>
          <a:p>
            <a:r>
              <a:rPr lang="en-US" b="1" dirty="0" err="1">
                <a:solidFill>
                  <a:schemeClr val="accent5">
                    <a:lumMod val="50000"/>
                  </a:schemeClr>
                </a:solidFill>
                <a:latin typeface="Apple Chancery" panose="03020702040506060504" pitchFamily="66" charset="-79"/>
                <a:cs typeface="Apple Chancery" panose="03020702040506060504" pitchFamily="66" charset="-79"/>
              </a:rPr>
              <a:t>Apto</a:t>
            </a:r>
            <a:r>
              <a:rPr lang="en-US" b="1" dirty="0">
                <a:solidFill>
                  <a:schemeClr val="accent5">
                    <a:lumMod val="50000"/>
                  </a:schemeClr>
                </a:solidFill>
                <a:latin typeface="Apple Chancery" panose="03020702040506060504" pitchFamily="66" charset="-79"/>
                <a:cs typeface="Apple Chancery" panose="03020702040506060504" pitchFamily="66" charset="-79"/>
              </a:rPr>
              <a:t>: 	</a:t>
            </a:r>
            <a:r>
              <a:rPr lang="en-US" dirty="0">
                <a:solidFill>
                  <a:schemeClr val="accent5">
                    <a:lumMod val="50000"/>
                  </a:schemeClr>
                </a:solidFill>
                <a:latin typeface="Apple Chancery" panose="03020702040506060504" pitchFamily="66" charset="-79"/>
                <a:cs typeface="Apple Chancery" panose="03020702040506060504" pitchFamily="66" charset="-79"/>
              </a:rPr>
              <a:t>Prepare, fit</a:t>
            </a:r>
          </a:p>
          <a:p>
            <a:r>
              <a:rPr lang="en-US" b="1" dirty="0">
                <a:solidFill>
                  <a:schemeClr val="accent5">
                    <a:lumMod val="50000"/>
                  </a:schemeClr>
                </a:solidFill>
                <a:latin typeface="Apple Chancery" panose="03020702040506060504" pitchFamily="66" charset="-79"/>
                <a:cs typeface="Apple Chancery" panose="03020702040506060504" pitchFamily="66" charset="-79"/>
              </a:rPr>
              <a:t>Is:	</a:t>
            </a:r>
            <a:r>
              <a:rPr lang="en-US" dirty="0">
                <a:solidFill>
                  <a:schemeClr val="accent5">
                    <a:lumMod val="50000"/>
                  </a:schemeClr>
                </a:solidFill>
                <a:latin typeface="Apple Chancery" panose="03020702040506060504" pitchFamily="66" charset="-79"/>
                <a:cs typeface="Apple Chancery" panose="03020702040506060504" pitchFamily="66" charset="-79"/>
              </a:rPr>
              <a:t>for</a:t>
            </a:r>
          </a:p>
          <a:p>
            <a:r>
              <a:rPr lang="en-US" b="1" dirty="0">
                <a:solidFill>
                  <a:schemeClr val="accent5">
                    <a:lumMod val="50000"/>
                  </a:schemeClr>
                </a:solidFill>
                <a:latin typeface="Apple Chancery" panose="03020702040506060504" pitchFamily="66" charset="-79"/>
                <a:cs typeface="Apple Chancery" panose="03020702040506060504" pitchFamily="66" charset="-79"/>
              </a:rPr>
              <a:t>Mo:	</a:t>
            </a:r>
            <a:r>
              <a:rPr lang="en-US" dirty="0">
                <a:solidFill>
                  <a:schemeClr val="accent5">
                    <a:lumMod val="50000"/>
                  </a:schemeClr>
                </a:solidFill>
                <a:latin typeface="Apple Chancery" panose="03020702040506060504" pitchFamily="66" charset="-79"/>
                <a:cs typeface="Apple Chancery" panose="03020702040506060504" pitchFamily="66" charset="-79"/>
              </a:rPr>
              <a:t>Moloch (Satan)</a:t>
            </a:r>
          </a:p>
          <a:p>
            <a:endParaRPr lang="en-US" b="1" dirty="0">
              <a:solidFill>
                <a:schemeClr val="accent5">
                  <a:lumMod val="50000"/>
                </a:schemeClr>
              </a:solidFill>
              <a:latin typeface="Apple Chancery" panose="03020702040506060504" pitchFamily="66" charset="-79"/>
              <a:cs typeface="Apple Chancery" panose="03020702040506060504" pitchFamily="66" charset="-79"/>
            </a:endParaRPr>
          </a:p>
          <a:p>
            <a:r>
              <a:rPr lang="en-US" b="1" dirty="0">
                <a:solidFill>
                  <a:schemeClr val="accent5">
                    <a:lumMod val="50000"/>
                  </a:schemeClr>
                </a:solidFill>
                <a:latin typeface="Apple Chancery" panose="03020702040506060504" pitchFamily="66" charset="-79"/>
                <a:cs typeface="Apple Chancery" panose="03020702040506060504" pitchFamily="66" charset="-79"/>
              </a:rPr>
              <a:t>Ba-</a:t>
            </a:r>
            <a:r>
              <a:rPr lang="en-US" b="1" dirty="0" err="1">
                <a:solidFill>
                  <a:schemeClr val="accent5">
                    <a:lumMod val="50000"/>
                  </a:schemeClr>
                </a:solidFill>
                <a:latin typeface="Apple Chancery" panose="03020702040506060504" pitchFamily="66" charset="-79"/>
                <a:cs typeface="Apple Chancery" panose="03020702040506060504" pitchFamily="66" charset="-79"/>
              </a:rPr>
              <a:t>apto</a:t>
            </a:r>
            <a:r>
              <a:rPr lang="en-US" b="1" dirty="0">
                <a:solidFill>
                  <a:schemeClr val="accent5">
                    <a:lumMod val="50000"/>
                  </a:schemeClr>
                </a:solidFill>
                <a:latin typeface="Apple Chancery" panose="03020702040506060504" pitchFamily="66" charset="-79"/>
                <a:cs typeface="Apple Chancery" panose="03020702040506060504" pitchFamily="66" charset="-79"/>
              </a:rPr>
              <a:t>-is-</a:t>
            </a:r>
            <a:r>
              <a:rPr lang="en-US" b="1" dirty="0" err="1">
                <a:solidFill>
                  <a:schemeClr val="accent5">
                    <a:lumMod val="50000"/>
                  </a:schemeClr>
                </a:solidFill>
                <a:latin typeface="Apple Chancery" panose="03020702040506060504" pitchFamily="66" charset="-79"/>
                <a:cs typeface="Apple Chancery" panose="03020702040506060504" pitchFamily="66" charset="-79"/>
              </a:rPr>
              <a:t>mo</a:t>
            </a:r>
            <a:r>
              <a:rPr lang="en-US" dirty="0">
                <a:solidFill>
                  <a:schemeClr val="accent5">
                    <a:lumMod val="50000"/>
                  </a:schemeClr>
                </a:solidFill>
                <a:latin typeface="Apple Chancery" panose="03020702040506060504" pitchFamily="66" charset="-79"/>
                <a:cs typeface="Apple Chancery" panose="03020702040506060504" pitchFamily="66" charset="-79"/>
              </a:rPr>
              <a:t>: </a:t>
            </a:r>
          </a:p>
          <a:p>
            <a:r>
              <a:rPr lang="en-US" dirty="0">
                <a:solidFill>
                  <a:schemeClr val="accent5">
                    <a:lumMod val="50000"/>
                  </a:schemeClr>
                </a:solidFill>
                <a:latin typeface="Apple Chancery" panose="03020702040506060504" pitchFamily="66" charset="-79"/>
                <a:cs typeface="Apple Chancery" panose="03020702040506060504" pitchFamily="66" charset="-79"/>
              </a:rPr>
              <a:t>To prepare the soul for </a:t>
            </a:r>
            <a:r>
              <a:rPr lang="en-US" dirty="0" err="1">
                <a:solidFill>
                  <a:schemeClr val="accent5">
                    <a:lumMod val="50000"/>
                  </a:schemeClr>
                </a:solidFill>
                <a:latin typeface="Apple Chancery" panose="03020702040506060504" pitchFamily="66" charset="-79"/>
                <a:cs typeface="Apple Chancery" panose="03020702040506060504" pitchFamily="66" charset="-79"/>
              </a:rPr>
              <a:t>moloch</a:t>
            </a:r>
            <a:r>
              <a:rPr lang="en-US" dirty="0">
                <a:solidFill>
                  <a:schemeClr val="accent5">
                    <a:lumMod val="50000"/>
                  </a:schemeClr>
                </a:solidFill>
                <a:latin typeface="Apple Chancery" panose="03020702040506060504" pitchFamily="66" charset="-79"/>
                <a:cs typeface="Apple Chancery" panose="03020702040506060504" pitchFamily="66" charset="-79"/>
              </a:rPr>
              <a:t> (</a:t>
            </a:r>
            <a:r>
              <a:rPr lang="en-US" dirty="0" err="1">
                <a:solidFill>
                  <a:schemeClr val="accent5">
                    <a:lumMod val="50000"/>
                  </a:schemeClr>
                </a:solidFill>
                <a:latin typeface="Apple Chancery" panose="03020702040506060504" pitchFamily="66" charset="-79"/>
                <a:cs typeface="Apple Chancery" panose="03020702040506060504" pitchFamily="66" charset="-79"/>
              </a:rPr>
              <a:t>satan</a:t>
            </a:r>
            <a:r>
              <a:rPr lang="en-US" dirty="0">
                <a:solidFill>
                  <a:schemeClr val="accent5">
                    <a:lumMod val="50000"/>
                  </a:schemeClr>
                </a:solidFill>
                <a:latin typeface="Apple Chancery" panose="03020702040506060504" pitchFamily="66" charset="-79"/>
                <a:cs typeface="Apple Chancery" panose="03020702040506060504" pitchFamily="66" charset="-79"/>
              </a:rPr>
              <a:t>)</a:t>
            </a:r>
          </a:p>
          <a:p>
            <a:endParaRPr lang="en-US" u="sng"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0" name="TextBox 9">
            <a:extLst>
              <a:ext uri="{FF2B5EF4-FFF2-40B4-BE49-F238E27FC236}">
                <a16:creationId xmlns:a16="http://schemas.microsoft.com/office/drawing/2014/main" id="{8D644E9B-EBFF-8B3D-5DF5-AB898933DB8B}"/>
              </a:ext>
            </a:extLst>
          </p:cNvPr>
          <p:cNvSpPr txBox="1"/>
          <p:nvPr/>
        </p:nvSpPr>
        <p:spPr>
          <a:xfrm>
            <a:off x="7799461" y="2114431"/>
            <a:ext cx="3987045"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Baptism is a gateway sacrament necessary for the salvation (salvage)</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Validly conferred by washing with water and the proper form of words. </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Through baptism, men and women are freed (salvaged from sin)</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Are reborn (reborn is to die first) as children of God and configured to Christ by indelible character </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Are incorporated to the Church.</a:t>
            </a:r>
          </a:p>
          <a:p>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600" b="1" dirty="0">
                <a:solidFill>
                  <a:schemeClr val="accent5">
                    <a:lumMod val="50000"/>
                  </a:schemeClr>
                </a:solidFill>
                <a:latin typeface="Apple Chancery" panose="03020702040506060504" pitchFamily="66" charset="-79"/>
                <a:cs typeface="Apple Chancery" panose="03020702040506060504" pitchFamily="66" charset="-79"/>
              </a:rPr>
              <a:t>Configured means something replaces that, a body is created and incorporated</a:t>
            </a:r>
          </a:p>
        </p:txBody>
      </p:sp>
      <p:sp>
        <p:nvSpPr>
          <p:cNvPr id="12" name="TextBox 11">
            <a:extLst>
              <a:ext uri="{FF2B5EF4-FFF2-40B4-BE49-F238E27FC236}">
                <a16:creationId xmlns:a16="http://schemas.microsoft.com/office/drawing/2014/main" id="{9072EB6B-E323-8A3A-B967-3B8240468E34}"/>
              </a:ext>
            </a:extLst>
          </p:cNvPr>
          <p:cNvSpPr txBox="1"/>
          <p:nvPr/>
        </p:nvSpPr>
        <p:spPr>
          <a:xfrm>
            <a:off x="477812" y="5856071"/>
            <a:ext cx="11308694" cy="646331"/>
          </a:xfrm>
          <a:prstGeom prst="rect">
            <a:avLst/>
          </a:prstGeom>
          <a:noFill/>
        </p:spPr>
        <p:txBody>
          <a:bodyPr wrap="square" rtlCol="0">
            <a:spAutoFit/>
          </a:bodyPr>
          <a:lstStyle/>
          <a:p>
            <a:pPr algn="ctr"/>
            <a:r>
              <a:rPr lang="en-US" dirty="0">
                <a:solidFill>
                  <a:schemeClr val="bg1"/>
                </a:solidFill>
                <a:latin typeface="Apple Chancery" panose="03020702040506060504" pitchFamily="66" charset="-79"/>
                <a:cs typeface="Apple Chancery" panose="03020702040506060504" pitchFamily="66" charset="-79"/>
              </a:rPr>
              <a:t>Their ultimate source of power is their ultimate Achille’s heel, for a law without remedy and an act done through trickery and deceit, is a fraud, and fraud negates all claims and subsequent actions</a:t>
            </a:r>
          </a:p>
        </p:txBody>
      </p:sp>
    </p:spTree>
    <p:extLst>
      <p:ext uri="{BB962C8B-B14F-4D97-AF65-F5344CB8AC3E}">
        <p14:creationId xmlns:p14="http://schemas.microsoft.com/office/powerpoint/2010/main" val="2137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D395D8A6-C648-2D67-C961-53467D23C0DD}"/>
              </a:ext>
            </a:extLst>
          </p:cNvPr>
          <p:cNvSpPr/>
          <p:nvPr/>
        </p:nvSpPr>
        <p:spPr>
          <a:xfrm>
            <a:off x="7526544" y="1816316"/>
            <a:ext cx="4433690" cy="246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When &amp; How is a Baby Baptized?</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599407" y="2147116"/>
            <a:ext cx="4786008" cy="1384995"/>
          </a:xfrm>
          <a:prstGeom prst="rect">
            <a:avLst/>
          </a:prstGeom>
          <a:noFill/>
        </p:spPr>
        <p:txBody>
          <a:bodyPr wrap="square">
            <a:spAutoFit/>
          </a:bodyPr>
          <a:lstStyle/>
          <a:p>
            <a:pPr marL="285750" indent="-285750">
              <a:buFont typeface="Arial" panose="020B0604020202020204" pitchFamily="34" charset="0"/>
              <a:buChar char="•"/>
            </a:pPr>
            <a:r>
              <a:rPr lang="en-CA" sz="1400" dirty="0">
                <a:solidFill>
                  <a:schemeClr val="accent5">
                    <a:lumMod val="50000"/>
                  </a:schemeClr>
                </a:solidFill>
                <a:effectLst/>
                <a:latin typeface="Apple Chancery" panose="03020702040506060504" pitchFamily="66" charset="-79"/>
                <a:cs typeface="Apple Chancery" panose="03020702040506060504" pitchFamily="66" charset="-79"/>
              </a:rPr>
              <a:t>Midwives (nurses) are licensed under Ecclesiastical Law. </a:t>
            </a:r>
          </a:p>
          <a:p>
            <a:pPr marL="285750" indent="-285750">
              <a:buFont typeface="Arial" panose="020B0604020202020204" pitchFamily="34" charset="0"/>
              <a:buChar char="•"/>
            </a:pPr>
            <a:r>
              <a:rPr lang="en-CA" sz="1400" dirty="0">
                <a:solidFill>
                  <a:schemeClr val="accent5">
                    <a:lumMod val="50000"/>
                  </a:schemeClr>
                </a:solidFill>
                <a:effectLst/>
                <a:latin typeface="Apple Chancery" panose="03020702040506060504" pitchFamily="66" charset="-79"/>
                <a:cs typeface="Apple Chancery" panose="03020702040506060504" pitchFamily="66" charset="-79"/>
              </a:rPr>
              <a:t>They have created a scenario whereby if a baby is claimed to be in imminent risk of death, a midwife or some other licensed people can perform the act of  Baptism</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I</a:t>
            </a:r>
            <a:r>
              <a:rPr lang="en-CA" sz="1400" dirty="0">
                <a:solidFill>
                  <a:schemeClr val="accent5">
                    <a:lumMod val="50000"/>
                  </a:schemeClr>
                </a:solidFill>
                <a:effectLst/>
                <a:latin typeface="Apple Chancery" panose="03020702040506060504" pitchFamily="66" charset="-79"/>
                <a:cs typeface="Apple Chancery" panose="03020702040506060504" pitchFamily="66" charset="-79"/>
              </a:rPr>
              <a:t>nvolves the salvage of the soul as the baby is claimed dead and has to be reborn through the ritual</a:t>
            </a:r>
          </a:p>
        </p:txBody>
      </p:sp>
      <p:sp>
        <p:nvSpPr>
          <p:cNvPr id="9" name="TextBox 8">
            <a:extLst>
              <a:ext uri="{FF2B5EF4-FFF2-40B4-BE49-F238E27FC236}">
                <a16:creationId xmlns:a16="http://schemas.microsoft.com/office/drawing/2014/main" id="{17A3C4FF-B1AF-CFEC-5F27-3ACFC1ACE370}"/>
              </a:ext>
            </a:extLst>
          </p:cNvPr>
          <p:cNvSpPr txBox="1"/>
          <p:nvPr/>
        </p:nvSpPr>
        <p:spPr>
          <a:xfrm>
            <a:off x="651039" y="1110168"/>
            <a:ext cx="10613985" cy="646331"/>
          </a:xfrm>
          <a:prstGeom prst="rect">
            <a:avLst/>
          </a:prstGeom>
          <a:noFill/>
        </p:spPr>
        <p:txBody>
          <a:bodyPr wrap="square" rtlCol="0">
            <a:spAutoFit/>
          </a:bodyPr>
          <a:lstStyle/>
          <a:p>
            <a:pPr algn="ctr"/>
            <a:r>
              <a:rPr lang="en-US" b="1" dirty="0">
                <a:solidFill>
                  <a:schemeClr val="accent5">
                    <a:lumMod val="50000"/>
                  </a:schemeClr>
                </a:solidFill>
                <a:latin typeface="APPLE CHANCERY" panose="03020702040506060504" pitchFamily="66" charset="-79"/>
                <a:cs typeface="APPLE CHANCERY" panose="03020702040506060504" pitchFamily="66" charset="-79"/>
              </a:rPr>
              <a:t>A person other than an Ordinary (priest) is allowed to confer a Baptism in the case of an emergency, necessity, like when a baby is about to die, and only those things required for validity are observed</a:t>
            </a:r>
          </a:p>
        </p:txBody>
      </p:sp>
      <p:pic>
        <p:nvPicPr>
          <p:cNvPr id="12" name="Picture 11">
            <a:extLst>
              <a:ext uri="{FF2B5EF4-FFF2-40B4-BE49-F238E27FC236}">
                <a16:creationId xmlns:a16="http://schemas.microsoft.com/office/drawing/2014/main" id="{43756F95-6DBA-CB8E-E981-10F37789B4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9910" y="1992268"/>
            <a:ext cx="1948368" cy="1815883"/>
          </a:xfrm>
          <a:prstGeom prst="rect">
            <a:avLst/>
          </a:prstGeom>
        </p:spPr>
      </p:pic>
      <p:pic>
        <p:nvPicPr>
          <p:cNvPr id="16" name="Picture 15">
            <a:extLst>
              <a:ext uri="{FF2B5EF4-FFF2-40B4-BE49-F238E27FC236}">
                <a16:creationId xmlns:a16="http://schemas.microsoft.com/office/drawing/2014/main" id="{E504224A-EBBB-A429-4905-755849B4B4C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96015" y="4498904"/>
            <a:ext cx="2403244" cy="1888231"/>
          </a:xfrm>
          <a:prstGeom prst="rect">
            <a:avLst/>
          </a:prstGeom>
        </p:spPr>
      </p:pic>
      <p:sp>
        <p:nvSpPr>
          <p:cNvPr id="17" name="TextBox 16">
            <a:extLst>
              <a:ext uri="{FF2B5EF4-FFF2-40B4-BE49-F238E27FC236}">
                <a16:creationId xmlns:a16="http://schemas.microsoft.com/office/drawing/2014/main" id="{0227040A-845E-E677-E7CB-B0D31D5E585A}"/>
              </a:ext>
            </a:extLst>
          </p:cNvPr>
          <p:cNvSpPr txBox="1"/>
          <p:nvPr/>
        </p:nvSpPr>
        <p:spPr>
          <a:xfrm>
            <a:off x="517071" y="4339908"/>
            <a:ext cx="7695858" cy="2062103"/>
          </a:xfrm>
          <a:prstGeom prst="rect">
            <a:avLst/>
          </a:prstGeom>
          <a:noFill/>
        </p:spPr>
        <p:txBody>
          <a:bodyPr wrap="square" rtlCol="0">
            <a:spAutoFit/>
          </a:bodyPr>
          <a:lstStyle/>
          <a:p>
            <a:pPr algn="ctr"/>
            <a:r>
              <a:rPr lang="en-US" sz="1600" b="1" u="sng" dirty="0">
                <a:solidFill>
                  <a:schemeClr val="accent5">
                    <a:lumMod val="50000"/>
                  </a:schemeClr>
                </a:solidFill>
                <a:latin typeface="Apple Chancery" panose="03020702040506060504" pitchFamily="66" charset="-79"/>
                <a:cs typeface="Apple Chancery" panose="03020702040506060504" pitchFamily="66" charset="-79"/>
              </a:rPr>
              <a:t>The Birth Ritual</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Mother in great pain, suffering represents the Sacrament of Penance</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This makes the birth a remittance, a gift</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umbilical cord is cut, the baby is separated, becomes abandoned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baby is cleaned, a ritual performed on the dead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Oil is wiped across the baby’s forehead, the anointment of last rites before death, a sealing</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Water diluted with silver nitrate is used to wipe the baby’s eyes and mouth</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Silver nitrate, all gold atoms removed, represents the ancient ritual of placing 3 coins on the dead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coins pay the ferry man to salvage the souls across the River Styx</a:t>
            </a:r>
          </a:p>
        </p:txBody>
      </p:sp>
      <p:sp>
        <p:nvSpPr>
          <p:cNvPr id="18" name="TextBox 17">
            <a:extLst>
              <a:ext uri="{FF2B5EF4-FFF2-40B4-BE49-F238E27FC236}">
                <a16:creationId xmlns:a16="http://schemas.microsoft.com/office/drawing/2014/main" id="{53830EB7-4FF5-5C6D-174F-BE591FCD8423}"/>
              </a:ext>
            </a:extLst>
          </p:cNvPr>
          <p:cNvSpPr txBox="1"/>
          <p:nvPr/>
        </p:nvSpPr>
        <p:spPr>
          <a:xfrm>
            <a:off x="7665616" y="1950677"/>
            <a:ext cx="4155546" cy="2031325"/>
          </a:xfrm>
          <a:prstGeom prst="rect">
            <a:avLst/>
          </a:prstGeom>
          <a:noFill/>
        </p:spPr>
        <p:txBody>
          <a:bodyPr wrap="square" rtlCol="0">
            <a:spAutoFit/>
          </a:bodyPr>
          <a:lstStyle/>
          <a:p>
            <a:pPr algn="ctr"/>
            <a:r>
              <a:rPr lang="en-US" sz="1400" b="1" u="sng" dirty="0">
                <a:solidFill>
                  <a:schemeClr val="bg1"/>
                </a:solidFill>
                <a:latin typeface="APPLE CHANCERY" panose="03020702040506060504" pitchFamily="66" charset="-79"/>
                <a:cs typeface="APPLE CHANCERY" panose="03020702040506060504" pitchFamily="66" charset="-79"/>
              </a:rPr>
              <a:t>3 Rituals</a:t>
            </a:r>
          </a:p>
          <a:p>
            <a:pPr algn="ctr"/>
            <a:endParaRPr lang="en-US" sz="1400" b="1" u="sng" dirty="0">
              <a:solidFill>
                <a:schemeClr val="bg1"/>
              </a:solidFill>
              <a:latin typeface="APPLE CHANCERY" panose="03020702040506060504" pitchFamily="66" charset="-79"/>
              <a:cs typeface="APPLE CHANCERY" panose="03020702040506060504" pitchFamily="66" charset="-79"/>
            </a:endParaRPr>
          </a:p>
          <a:p>
            <a:pPr algn="ctr"/>
            <a:r>
              <a:rPr lang="en-US" sz="1400" dirty="0">
                <a:solidFill>
                  <a:schemeClr val="bg1"/>
                </a:solidFill>
                <a:latin typeface="Apple Chancery" panose="03020702040506060504" pitchFamily="66" charset="-79"/>
                <a:cs typeface="Apple Chancery" panose="03020702040506060504" pitchFamily="66" charset="-79"/>
              </a:rPr>
              <a:t>     Sacrament of Penance</a:t>
            </a:r>
          </a:p>
          <a:p>
            <a:pPr algn="ctr"/>
            <a:r>
              <a:rPr lang="en-US" sz="1400" dirty="0">
                <a:solidFill>
                  <a:schemeClr val="bg1"/>
                </a:solidFill>
                <a:latin typeface="Apple Chancery" panose="03020702040506060504" pitchFamily="66" charset="-79"/>
                <a:cs typeface="Apple Chancery" panose="03020702040506060504" pitchFamily="66" charset="-79"/>
              </a:rPr>
              <a:t>     Sacrament of Baptism</a:t>
            </a:r>
          </a:p>
          <a:p>
            <a:pPr algn="ctr"/>
            <a:r>
              <a:rPr lang="en-US" sz="1400" dirty="0">
                <a:solidFill>
                  <a:schemeClr val="bg1"/>
                </a:solidFill>
                <a:latin typeface="Apple Chancery" panose="03020702040506060504" pitchFamily="66" charset="-79"/>
                <a:cs typeface="Apple Chancery" panose="03020702040506060504" pitchFamily="66" charset="-79"/>
              </a:rPr>
              <a:t>     Sacrament of </a:t>
            </a:r>
            <a:r>
              <a:rPr lang="en-US" sz="1400" dirty="0" err="1">
                <a:solidFill>
                  <a:schemeClr val="bg1"/>
                </a:solidFill>
                <a:latin typeface="Apple Chancery" panose="03020702040506060504" pitchFamily="66" charset="-79"/>
                <a:cs typeface="Apple Chancery" panose="03020702040506060504" pitchFamily="66" charset="-79"/>
              </a:rPr>
              <a:t>Annointing</a:t>
            </a:r>
            <a:r>
              <a:rPr lang="en-US" sz="1400" dirty="0">
                <a:solidFill>
                  <a:schemeClr val="bg1"/>
                </a:solidFill>
                <a:latin typeface="Apple Chancery" panose="03020702040506060504" pitchFamily="66" charset="-79"/>
                <a:cs typeface="Apple Chancery" panose="03020702040506060504" pitchFamily="66" charset="-79"/>
              </a:rPr>
              <a:t> the Sick</a:t>
            </a:r>
          </a:p>
          <a:p>
            <a:pPr marL="285750" indent="-285750">
              <a:buFontTx/>
              <a:buChar char="-"/>
            </a:pPr>
            <a:endParaRPr lang="en-US" sz="1400" dirty="0">
              <a:solidFill>
                <a:schemeClr val="bg1"/>
              </a:solidFill>
              <a:latin typeface="Apple Chancery" panose="03020702040506060504" pitchFamily="66" charset="-79"/>
              <a:cs typeface="Apple Chancery" panose="03020702040506060504" pitchFamily="66" charset="-79"/>
            </a:endParaRPr>
          </a:p>
          <a:p>
            <a:pPr algn="ctr"/>
            <a:r>
              <a:rPr lang="en-US" sz="1400" dirty="0">
                <a:solidFill>
                  <a:schemeClr val="bg1"/>
                </a:solidFill>
                <a:latin typeface="Apple Chancery" panose="03020702040506060504" pitchFamily="66" charset="-79"/>
                <a:cs typeface="Apple Chancery" panose="03020702040506060504" pitchFamily="66" charset="-79"/>
              </a:rPr>
              <a:t>The hermetic sealing, a void is formed, the holy spirit fills the void, it is not the baby’s soul because it has been taken by the Ferryman to Moloch (Satan)</a:t>
            </a:r>
          </a:p>
        </p:txBody>
      </p:sp>
    </p:spTree>
    <p:extLst>
      <p:ext uri="{BB962C8B-B14F-4D97-AF65-F5344CB8AC3E}">
        <p14:creationId xmlns:p14="http://schemas.microsoft.com/office/powerpoint/2010/main" val="80732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8D733D2E-F600-9A5A-2449-3BB0AF798E67}"/>
              </a:ext>
            </a:extLst>
          </p:cNvPr>
          <p:cNvSpPr/>
          <p:nvPr/>
        </p:nvSpPr>
        <p:spPr>
          <a:xfrm>
            <a:off x="576598" y="5770296"/>
            <a:ext cx="11365373"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Baptism – What Is Going On?</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7" name="Picture 6">
            <a:extLst>
              <a:ext uri="{FF2B5EF4-FFF2-40B4-BE49-F238E27FC236}">
                <a16:creationId xmlns:a16="http://schemas.microsoft.com/office/drawing/2014/main" id="{F369B744-77C4-6D18-329B-F9E04D6490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02745" y="2257827"/>
            <a:ext cx="1602401" cy="1392894"/>
          </a:xfrm>
          <a:prstGeom prst="rect">
            <a:avLst/>
          </a:prstGeom>
        </p:spPr>
      </p:pic>
      <p:sp>
        <p:nvSpPr>
          <p:cNvPr id="10" name="TextBox 9">
            <a:extLst>
              <a:ext uri="{FF2B5EF4-FFF2-40B4-BE49-F238E27FC236}">
                <a16:creationId xmlns:a16="http://schemas.microsoft.com/office/drawing/2014/main" id="{10553B91-5C7F-1961-A84B-AEB826723267}"/>
              </a:ext>
            </a:extLst>
          </p:cNvPr>
          <p:cNvSpPr txBox="1"/>
          <p:nvPr/>
        </p:nvSpPr>
        <p:spPr>
          <a:xfrm>
            <a:off x="215275" y="3895581"/>
            <a:ext cx="3777343" cy="1384995"/>
          </a:xfrm>
          <a:prstGeom prst="rect">
            <a:avLst/>
          </a:prstGeom>
          <a:noFill/>
        </p:spPr>
        <p:txBody>
          <a:bodyPr wrap="square" rtlCol="0">
            <a:spAutoFit/>
          </a:bodyPr>
          <a:lstStyle/>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What is a Bank?</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                    Ba: </a:t>
            </a:r>
            <a:r>
              <a:rPr lang="en-US" sz="1400" dirty="0">
                <a:solidFill>
                  <a:schemeClr val="accent5">
                    <a:lumMod val="50000"/>
                  </a:schemeClr>
                </a:solidFill>
                <a:latin typeface="Apple Chancery" panose="03020702040506060504" pitchFamily="66" charset="-79"/>
                <a:cs typeface="Apple Chancery" panose="03020702040506060504" pitchFamily="66" charset="-79"/>
              </a:rPr>
              <a:t>Soul (Egyptian)</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      Ankh: </a:t>
            </a:r>
            <a:r>
              <a:rPr lang="en-US" sz="1400" dirty="0">
                <a:solidFill>
                  <a:schemeClr val="accent5">
                    <a:lumMod val="50000"/>
                  </a:schemeClr>
                </a:solidFill>
                <a:latin typeface="Apple Chancery" panose="03020702040506060504" pitchFamily="66" charset="-79"/>
                <a:cs typeface="Apple Chancery" panose="03020702040506060504" pitchFamily="66" charset="-79"/>
              </a:rPr>
              <a:t>Symbol of Isis,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Luciferia</a:t>
            </a:r>
            <a:r>
              <a:rPr lang="en-US" sz="1400" dirty="0">
                <a:solidFill>
                  <a:schemeClr val="accent5">
                    <a:lumMod val="50000"/>
                  </a:schemeClr>
                </a:solidFill>
                <a:latin typeface="Apple Chancery" panose="03020702040506060504" pitchFamily="66" charset="-79"/>
                <a:cs typeface="Apple Chancery" panose="03020702040506060504" pitchFamily="66" charset="-79"/>
              </a:rPr>
              <a:t>, Lucifer</a:t>
            </a:r>
          </a:p>
          <a:p>
            <a:endParaRPr lang="en-US" sz="1400" b="1" u="sng"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Ba-Ankh (Bank): </a:t>
            </a:r>
          </a:p>
          <a:p>
            <a:r>
              <a:rPr lang="en-US" sz="1400" dirty="0">
                <a:solidFill>
                  <a:schemeClr val="accent5">
                    <a:lumMod val="50000"/>
                  </a:schemeClr>
                </a:solidFill>
                <a:latin typeface="Apple Chancery" panose="03020702040506060504" pitchFamily="66" charset="-79"/>
                <a:cs typeface="Apple Chancery" panose="03020702040506060504" pitchFamily="66" charset="-79"/>
              </a:rPr>
              <a:t>                   Soul of Lucifer (Satan)</a:t>
            </a:r>
          </a:p>
        </p:txBody>
      </p:sp>
      <p:pic>
        <p:nvPicPr>
          <p:cNvPr id="15" name="Picture 14">
            <a:extLst>
              <a:ext uri="{FF2B5EF4-FFF2-40B4-BE49-F238E27FC236}">
                <a16:creationId xmlns:a16="http://schemas.microsoft.com/office/drawing/2014/main" id="{A8E1D014-DCCB-14DC-43B2-5A34E4D8D3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51614" y="2235186"/>
            <a:ext cx="1650837" cy="1392893"/>
          </a:xfrm>
          <a:prstGeom prst="rect">
            <a:avLst/>
          </a:prstGeom>
        </p:spPr>
      </p:pic>
      <p:sp>
        <p:nvSpPr>
          <p:cNvPr id="16" name="TextBox 15">
            <a:extLst>
              <a:ext uri="{FF2B5EF4-FFF2-40B4-BE49-F238E27FC236}">
                <a16:creationId xmlns:a16="http://schemas.microsoft.com/office/drawing/2014/main" id="{0930CE3C-8A26-C4EF-6137-A1C7C9BDF45A}"/>
              </a:ext>
            </a:extLst>
          </p:cNvPr>
          <p:cNvSpPr txBox="1"/>
          <p:nvPr/>
        </p:nvSpPr>
        <p:spPr>
          <a:xfrm>
            <a:off x="8593756" y="3872939"/>
            <a:ext cx="3566554" cy="1815882"/>
          </a:xfrm>
          <a:prstGeom prst="rect">
            <a:avLst/>
          </a:prstGeom>
          <a:noFill/>
        </p:spPr>
        <p:txBody>
          <a:bodyPr wrap="square" rtlCol="0">
            <a:spAutoFit/>
          </a:bodyPr>
          <a:lstStyle/>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What is Treasure?</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                       Tre: </a:t>
            </a:r>
            <a:r>
              <a:rPr lang="en-US" sz="1400" dirty="0">
                <a:solidFill>
                  <a:schemeClr val="accent5">
                    <a:lumMod val="50000"/>
                  </a:schemeClr>
                </a:solidFill>
                <a:latin typeface="Apple Chancery" panose="03020702040506060504" pitchFamily="66" charset="-79"/>
                <a:cs typeface="Apple Chancery" panose="03020702040506060504" pitchFamily="66" charset="-79"/>
              </a:rPr>
              <a:t>3, trinity</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                         As:  </a:t>
            </a:r>
            <a:r>
              <a:rPr lang="en-US" sz="1400" dirty="0">
                <a:solidFill>
                  <a:schemeClr val="accent5">
                    <a:lumMod val="50000"/>
                  </a:schemeClr>
                </a:solidFill>
                <a:latin typeface="Apple Chancery" panose="03020702040506060504" pitchFamily="66" charset="-79"/>
                <a:cs typeface="Apple Chancery" panose="03020702040506060504" pitchFamily="66" charset="-79"/>
              </a:rPr>
              <a:t>Bronze coins</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                         </a:t>
            </a:r>
            <a:r>
              <a:rPr lang="en-US" sz="1400" b="1" dirty="0" err="1">
                <a:solidFill>
                  <a:schemeClr val="accent5">
                    <a:lumMod val="50000"/>
                  </a:schemeClr>
                </a:solidFill>
                <a:latin typeface="Apple Chancery" panose="03020702040506060504" pitchFamily="66" charset="-79"/>
                <a:cs typeface="Apple Chancery" panose="03020702040506060504" pitchFamily="66" charset="-79"/>
              </a:rPr>
              <a:t>Su</a:t>
            </a:r>
            <a:r>
              <a:rPr lang="en-US" sz="1400" b="1" dirty="0">
                <a:solidFill>
                  <a:schemeClr val="accent5">
                    <a:lumMod val="50000"/>
                  </a:schemeClr>
                </a:solidFill>
                <a:latin typeface="Apple Chancery" panose="03020702040506060504" pitchFamily="66" charset="-79"/>
                <a:cs typeface="Apple Chancery" panose="03020702040506060504" pitchFamily="66" charset="-79"/>
              </a:rPr>
              <a:t>:  </a:t>
            </a:r>
            <a:r>
              <a:rPr lang="en-US" sz="1400" dirty="0">
                <a:solidFill>
                  <a:schemeClr val="accent5">
                    <a:lumMod val="50000"/>
                  </a:schemeClr>
                </a:solidFill>
                <a:latin typeface="Apple Chancery" panose="03020702040506060504" pitchFamily="66" charset="-79"/>
                <a:cs typeface="Apple Chancery" panose="03020702040506060504" pitchFamily="66" charset="-79"/>
              </a:rPr>
              <a:t>Close to </a:t>
            </a:r>
          </a:p>
          <a:p>
            <a:r>
              <a:rPr lang="en-US" sz="1400" b="1" dirty="0">
                <a:solidFill>
                  <a:schemeClr val="accent5">
                    <a:lumMod val="50000"/>
                  </a:schemeClr>
                </a:solidFill>
                <a:latin typeface="Apple Chancery" panose="03020702040506060504" pitchFamily="66" charset="-79"/>
                <a:cs typeface="Apple Chancery" panose="03020702040506060504" pitchFamily="66" charset="-79"/>
              </a:rPr>
              <a:t>                         Re: </a:t>
            </a:r>
            <a:r>
              <a:rPr lang="en-US" sz="1400" dirty="0">
                <a:solidFill>
                  <a:schemeClr val="accent5">
                    <a:lumMod val="50000"/>
                  </a:schemeClr>
                </a:solidFill>
                <a:latin typeface="Apple Chancery" panose="03020702040506060504" pitchFamily="66" charset="-79"/>
                <a:cs typeface="Apple Chancery" panose="03020702040506060504" pitchFamily="66" charset="-79"/>
              </a:rPr>
              <a:t>Property</a:t>
            </a:r>
          </a:p>
          <a:p>
            <a:pPr algn="ctr"/>
            <a:endParaRPr lang="en-US" sz="1400" b="1" u="sng"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Treasure: </a:t>
            </a:r>
          </a:p>
          <a:p>
            <a:pPr algn="ctr"/>
            <a:r>
              <a:rPr lang="en-US" sz="1400" dirty="0">
                <a:solidFill>
                  <a:schemeClr val="accent5">
                    <a:lumMod val="50000"/>
                  </a:schemeClr>
                </a:solidFill>
                <a:latin typeface="Apple Chancery" panose="03020702040506060504" pitchFamily="66" charset="-79"/>
                <a:cs typeface="Apple Chancery" panose="03020702040506060504" pitchFamily="66" charset="-79"/>
              </a:rPr>
              <a:t>  3 bronze coins on or near the property</a:t>
            </a:r>
            <a:endParaRPr lang="en-US" sz="14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7" name="TextBox 16">
            <a:extLst>
              <a:ext uri="{FF2B5EF4-FFF2-40B4-BE49-F238E27FC236}">
                <a16:creationId xmlns:a16="http://schemas.microsoft.com/office/drawing/2014/main" id="{2CF44361-3DE9-5674-74BF-C799E8E5712F}"/>
              </a:ext>
            </a:extLst>
          </p:cNvPr>
          <p:cNvSpPr txBox="1"/>
          <p:nvPr/>
        </p:nvSpPr>
        <p:spPr>
          <a:xfrm>
            <a:off x="3870503" y="3872939"/>
            <a:ext cx="4450991" cy="1600438"/>
          </a:xfrm>
          <a:prstGeom prst="rect">
            <a:avLst/>
          </a:prstGeom>
          <a:noFill/>
        </p:spPr>
        <p:txBody>
          <a:bodyPr wrap="square" rtlCol="0">
            <a:spAutoFit/>
          </a:bodyPr>
          <a:lstStyle/>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Ancient Death Ritual</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Egyptians placed 3 bronze coins on the body as practitioners of salvagers of souls. </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ferry man took those coins as a fee as he ferried the soul across the River Styx. </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Embedded in treasure is the soul, the most valuable thing in their system.</a:t>
            </a:r>
          </a:p>
        </p:txBody>
      </p:sp>
      <p:sp>
        <p:nvSpPr>
          <p:cNvPr id="18" name="TextBox 17">
            <a:extLst>
              <a:ext uri="{FF2B5EF4-FFF2-40B4-BE49-F238E27FC236}">
                <a16:creationId xmlns:a16="http://schemas.microsoft.com/office/drawing/2014/main" id="{0A0191FD-26DD-96BE-1937-9844DA1D171B}"/>
              </a:ext>
            </a:extLst>
          </p:cNvPr>
          <p:cNvSpPr txBox="1"/>
          <p:nvPr/>
        </p:nvSpPr>
        <p:spPr>
          <a:xfrm>
            <a:off x="576597" y="5811997"/>
            <a:ext cx="11365373" cy="830997"/>
          </a:xfrm>
          <a:prstGeom prst="rect">
            <a:avLst/>
          </a:prstGeom>
          <a:noFill/>
        </p:spPr>
        <p:txBody>
          <a:bodyPr wrap="square" rtlCol="0">
            <a:spAutoFit/>
          </a:bodyPr>
          <a:lstStyle/>
          <a:p>
            <a:pPr algn="ctr"/>
            <a:r>
              <a:rPr lang="en-US" sz="1600" dirty="0">
                <a:solidFill>
                  <a:schemeClr val="bg1"/>
                </a:solidFill>
                <a:latin typeface="Apple Chancery" panose="03020702040506060504" pitchFamily="66" charset="-79"/>
                <a:cs typeface="Apple Chancery" panose="03020702040506060504" pitchFamily="66" charset="-79"/>
              </a:rPr>
              <a:t>Baptism creates 3 CQV Trusts enabling them to write Bonds of extraordinary value against the baby. A bond is a perfected indulgence. Private is the ritual, public is the bond, that’s the separation of Church and State. Every public ritual is the perfection of a private ritual. They cannot write a bond unless the ritual is performed</a:t>
            </a:r>
          </a:p>
        </p:txBody>
      </p:sp>
      <p:sp>
        <p:nvSpPr>
          <p:cNvPr id="20" name="TextBox 19">
            <a:extLst>
              <a:ext uri="{FF2B5EF4-FFF2-40B4-BE49-F238E27FC236}">
                <a16:creationId xmlns:a16="http://schemas.microsoft.com/office/drawing/2014/main" id="{D92C6301-EBAB-BDC8-7EF2-47E97964A31E}"/>
              </a:ext>
            </a:extLst>
          </p:cNvPr>
          <p:cNvSpPr txBox="1"/>
          <p:nvPr/>
        </p:nvSpPr>
        <p:spPr>
          <a:xfrm>
            <a:off x="390281" y="1089553"/>
            <a:ext cx="11135504" cy="923330"/>
          </a:xfrm>
          <a:prstGeom prst="rect">
            <a:avLst/>
          </a:prstGeom>
          <a:noFill/>
        </p:spPr>
        <p:txBody>
          <a:bodyPr wrap="square" rtlCol="0">
            <a:spAutoFit/>
          </a:bodyPr>
          <a:lstStyle/>
          <a:p>
            <a:pPr algn="ctr"/>
            <a:r>
              <a:rPr lang="en-US" b="1" dirty="0">
                <a:solidFill>
                  <a:schemeClr val="accent5">
                    <a:lumMod val="50000"/>
                  </a:schemeClr>
                </a:solidFill>
                <a:latin typeface="APPLE CHANCERY" panose="03020702040506060504" pitchFamily="66" charset="-79"/>
                <a:cs typeface="APPLE CHANCERY" panose="03020702040506060504" pitchFamily="66" charset="-79"/>
              </a:rPr>
              <a:t>The Indulgence are their Bonds, the receipt of goods and payment received by the Vatican for “salvaging souls”, and the right to control the monetization of Sin, essential for underpinning debt and almost all money systems today. Sin is a commercial Claim of Right dressed up as religious dogma</a:t>
            </a:r>
          </a:p>
        </p:txBody>
      </p:sp>
      <p:sp>
        <p:nvSpPr>
          <p:cNvPr id="21" name="TextBox 20">
            <a:extLst>
              <a:ext uri="{FF2B5EF4-FFF2-40B4-BE49-F238E27FC236}">
                <a16:creationId xmlns:a16="http://schemas.microsoft.com/office/drawing/2014/main" id="{63F0BF0D-9326-7AF4-6FE7-0A01C91D1776}"/>
              </a:ext>
            </a:extLst>
          </p:cNvPr>
          <p:cNvSpPr txBox="1"/>
          <p:nvPr/>
        </p:nvSpPr>
        <p:spPr>
          <a:xfrm>
            <a:off x="5715000" y="2383971"/>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94DD0007-45CB-8191-27E7-A3198C7B3D3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25995" y="2261923"/>
            <a:ext cx="1740005" cy="1426234"/>
          </a:xfrm>
          <a:prstGeom prst="rect">
            <a:avLst/>
          </a:prstGeom>
        </p:spPr>
      </p:pic>
    </p:spTree>
    <p:extLst>
      <p:ext uri="{BB962C8B-B14F-4D97-AF65-F5344CB8AC3E}">
        <p14:creationId xmlns:p14="http://schemas.microsoft.com/office/powerpoint/2010/main" val="289525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87D04-2036-E967-5E36-203B1010E9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78227" y="858441"/>
            <a:ext cx="8513805" cy="5141118"/>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3345830" y="2570206"/>
            <a:ext cx="5240215" cy="1481385"/>
          </a:xfrm>
        </p:spPr>
        <p:txBody>
          <a:bodyPr>
            <a:noAutofit/>
          </a:bodyPr>
          <a:lstStyle/>
          <a:p>
            <a:r>
              <a:rPr lang="en-US" sz="4800" dirty="0">
                <a:solidFill>
                  <a:schemeClr val="accent5">
                    <a:lumMod val="50000"/>
                  </a:schemeClr>
                </a:solidFill>
                <a:latin typeface="Apple Chancery" panose="03020702040506060504" pitchFamily="66" charset="-79"/>
                <a:cs typeface="Apple Chancery" panose="03020702040506060504" pitchFamily="66" charset="-79"/>
              </a:rPr>
              <a:t>The Sacrament of</a:t>
            </a:r>
            <a:br>
              <a:rPr lang="en-US" sz="4800" dirty="0">
                <a:solidFill>
                  <a:schemeClr val="accent5">
                    <a:lumMod val="50000"/>
                  </a:schemeClr>
                </a:solidFill>
                <a:latin typeface="Apple Chancery" panose="03020702040506060504" pitchFamily="66" charset="-79"/>
                <a:cs typeface="Apple Chancery" panose="03020702040506060504" pitchFamily="66" charset="-79"/>
              </a:rPr>
            </a:br>
            <a:r>
              <a:rPr lang="en-US" sz="4800" dirty="0">
                <a:solidFill>
                  <a:schemeClr val="accent5">
                    <a:lumMod val="50000"/>
                  </a:schemeClr>
                </a:solidFill>
                <a:latin typeface="Apple Chancery" panose="03020702040506060504" pitchFamily="66" charset="-79"/>
                <a:cs typeface="Apple Chancery" panose="03020702040506060504" pitchFamily="66" charset="-79"/>
              </a:rPr>
              <a:t>Penance</a:t>
            </a:r>
          </a:p>
        </p:txBody>
      </p:sp>
    </p:spTree>
    <p:extLst>
      <p:ext uri="{BB962C8B-B14F-4D97-AF65-F5344CB8AC3E}">
        <p14:creationId xmlns:p14="http://schemas.microsoft.com/office/powerpoint/2010/main" val="79812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The Sacrament of Penance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3" name="Picture 2">
            <a:extLst>
              <a:ext uri="{FF2B5EF4-FFF2-40B4-BE49-F238E27FC236}">
                <a16:creationId xmlns:a16="http://schemas.microsoft.com/office/drawing/2014/main" id="{CC323723-2279-217E-CCA4-65F957492C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01130" y="1433334"/>
            <a:ext cx="8513805" cy="5141118"/>
          </a:xfrm>
          <a:prstGeom prst="rect">
            <a:avLst/>
          </a:prstGeom>
        </p:spPr>
      </p:pic>
      <p:sp>
        <p:nvSpPr>
          <p:cNvPr id="6" name="TextBox 5">
            <a:extLst>
              <a:ext uri="{FF2B5EF4-FFF2-40B4-BE49-F238E27FC236}">
                <a16:creationId xmlns:a16="http://schemas.microsoft.com/office/drawing/2014/main" id="{445FB627-AE29-46C8-1882-D401E072705A}"/>
              </a:ext>
            </a:extLst>
          </p:cNvPr>
          <p:cNvSpPr txBox="1"/>
          <p:nvPr/>
        </p:nvSpPr>
        <p:spPr>
          <a:xfrm>
            <a:off x="3599145" y="2678638"/>
            <a:ext cx="4532243" cy="2246769"/>
          </a:xfrm>
          <a:prstGeom prst="rect">
            <a:avLst/>
          </a:prstGeom>
          <a:noFill/>
        </p:spPr>
        <p:txBody>
          <a:bodyPr wrap="square" rtlCol="0">
            <a:spAutoFit/>
          </a:bodyPr>
          <a:lstStyle/>
          <a:p>
            <a:pPr algn="ctr"/>
            <a:r>
              <a:rPr lang="en-US" sz="2000" dirty="0">
                <a:solidFill>
                  <a:schemeClr val="accent5">
                    <a:lumMod val="50000"/>
                  </a:schemeClr>
                </a:solidFill>
                <a:latin typeface="Apple Chancery" panose="03020702040506060504" pitchFamily="66" charset="-79"/>
                <a:cs typeface="Apple Chancery" panose="03020702040506060504" pitchFamily="66" charset="-79"/>
              </a:rPr>
              <a:t>A formal collection of rituals </a:t>
            </a:r>
          </a:p>
          <a:p>
            <a:pPr algn="ctr"/>
            <a:r>
              <a:rPr lang="en-US" sz="2000" dirty="0">
                <a:solidFill>
                  <a:schemeClr val="accent5">
                    <a:lumMod val="50000"/>
                  </a:schemeClr>
                </a:solidFill>
                <a:latin typeface="Apple Chancery" panose="03020702040506060504" pitchFamily="66" charset="-79"/>
                <a:cs typeface="Apple Chancery" panose="03020702040506060504" pitchFamily="66" charset="-79"/>
              </a:rPr>
              <a:t>formed by the Vatican</a:t>
            </a:r>
          </a:p>
          <a:p>
            <a:pPr algn="ctr"/>
            <a:r>
              <a:rPr lang="en-US" sz="2000" dirty="0">
                <a:solidFill>
                  <a:schemeClr val="accent5">
                    <a:lumMod val="50000"/>
                  </a:schemeClr>
                </a:solidFill>
                <a:latin typeface="Apple Chancery" panose="03020702040506060504" pitchFamily="66" charset="-79"/>
                <a:cs typeface="Apple Chancery" panose="03020702040506060504" pitchFamily="66" charset="-79"/>
              </a:rPr>
              <a:t>in the 12</a:t>
            </a:r>
            <a:r>
              <a:rPr lang="en-US" sz="2000"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2000" dirty="0">
                <a:solidFill>
                  <a:schemeClr val="accent5">
                    <a:lumMod val="50000"/>
                  </a:schemeClr>
                </a:solidFill>
                <a:latin typeface="Apple Chancery" panose="03020702040506060504" pitchFamily="66" charset="-79"/>
                <a:cs typeface="Apple Chancery" panose="03020702040506060504" pitchFamily="66" charset="-79"/>
              </a:rPr>
              <a:t> C under Canon Law for the salvation, reconciliation monetization </a:t>
            </a:r>
          </a:p>
          <a:p>
            <a:pPr algn="ctr"/>
            <a:r>
              <a:rPr lang="en-US" sz="2000" dirty="0">
                <a:solidFill>
                  <a:schemeClr val="accent5">
                    <a:lumMod val="50000"/>
                  </a:schemeClr>
                </a:solidFill>
                <a:latin typeface="Apple Chancery" panose="03020702040506060504" pitchFamily="66" charset="-79"/>
                <a:cs typeface="Apple Chancery" panose="03020702040506060504" pitchFamily="66" charset="-79"/>
              </a:rPr>
              <a:t>and remittance of sin </a:t>
            </a:r>
          </a:p>
          <a:p>
            <a:pPr algn="ctr"/>
            <a:r>
              <a:rPr lang="en-US" sz="2000" dirty="0">
                <a:solidFill>
                  <a:schemeClr val="accent5">
                    <a:lumMod val="50000"/>
                  </a:schemeClr>
                </a:solidFill>
                <a:latin typeface="Apple Chancery" panose="03020702040506060504" pitchFamily="66" charset="-79"/>
                <a:cs typeface="Apple Chancery" panose="03020702040506060504" pitchFamily="66" charset="-79"/>
              </a:rPr>
              <a:t>in the form of indulgences, known as </a:t>
            </a:r>
          </a:p>
          <a:p>
            <a:pPr algn="ctr"/>
            <a:r>
              <a:rPr lang="en-US" sz="2000" dirty="0">
                <a:solidFill>
                  <a:schemeClr val="accent5">
                    <a:lumMod val="50000"/>
                  </a:schemeClr>
                </a:solidFill>
                <a:latin typeface="Apple Chancery" panose="03020702040506060504" pitchFamily="66" charset="-79"/>
                <a:cs typeface="Apple Chancery" panose="03020702040506060504" pitchFamily="66" charset="-79"/>
              </a:rPr>
              <a:t>Negotiable Instruments, after baptism. </a:t>
            </a:r>
          </a:p>
        </p:txBody>
      </p:sp>
    </p:spTree>
    <p:extLst>
      <p:ext uri="{BB962C8B-B14F-4D97-AF65-F5344CB8AC3E}">
        <p14:creationId xmlns:p14="http://schemas.microsoft.com/office/powerpoint/2010/main" val="203960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D142CEF-FC3E-39B3-104D-61BDD68F3CB1}"/>
              </a:ext>
            </a:extLst>
          </p:cNvPr>
          <p:cNvSpPr/>
          <p:nvPr/>
        </p:nvSpPr>
        <p:spPr>
          <a:xfrm>
            <a:off x="324964" y="5489639"/>
            <a:ext cx="11542069"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err="1">
                <a:solidFill>
                  <a:schemeClr val="accent5">
                    <a:lumMod val="50000"/>
                  </a:schemeClr>
                </a:solidFill>
              </a:rPr>
              <a:t>Penitus</a:t>
            </a:r>
            <a:r>
              <a:rPr lang="en-US" sz="2800" dirty="0">
                <a:solidFill>
                  <a:schemeClr val="accent5">
                    <a:lumMod val="50000"/>
                  </a:schemeClr>
                </a:solidFill>
              </a:rPr>
              <a:t> - Penitence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6" name="Picture 5">
            <a:extLst>
              <a:ext uri="{FF2B5EF4-FFF2-40B4-BE49-F238E27FC236}">
                <a16:creationId xmlns:a16="http://schemas.microsoft.com/office/drawing/2014/main" id="{5FAA779D-2729-E5E9-E35C-8812BBB7E1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09665" y="2029838"/>
            <a:ext cx="1797714" cy="1638598"/>
          </a:xfrm>
          <a:prstGeom prst="rect">
            <a:avLst/>
          </a:prstGeom>
        </p:spPr>
      </p:pic>
      <p:sp>
        <p:nvSpPr>
          <p:cNvPr id="7" name="TextBox 6">
            <a:extLst>
              <a:ext uri="{FF2B5EF4-FFF2-40B4-BE49-F238E27FC236}">
                <a16:creationId xmlns:a16="http://schemas.microsoft.com/office/drawing/2014/main" id="{4715DFF0-8607-1474-5626-DB8860643EC7}"/>
              </a:ext>
            </a:extLst>
          </p:cNvPr>
          <p:cNvSpPr txBox="1"/>
          <p:nvPr/>
        </p:nvSpPr>
        <p:spPr>
          <a:xfrm>
            <a:off x="240680" y="2095476"/>
            <a:ext cx="3777799" cy="2554545"/>
          </a:xfrm>
          <a:prstGeom prst="rect">
            <a:avLst/>
          </a:prstGeom>
          <a:noFill/>
        </p:spPr>
        <p:txBody>
          <a:bodyPr wrap="square" rtlCol="0">
            <a:spAutoFit/>
          </a:bodyPr>
          <a:lstStyle/>
          <a:p>
            <a:pPr algn="ctr"/>
            <a:r>
              <a:rPr lang="en-US" sz="1600" b="1" u="sng" dirty="0" err="1">
                <a:solidFill>
                  <a:schemeClr val="accent5">
                    <a:lumMod val="50000"/>
                  </a:schemeClr>
                </a:solidFill>
                <a:latin typeface="APPLE CHANCERY" panose="03020702040506060504" pitchFamily="66" charset="-79"/>
                <a:cs typeface="APPLE CHANCERY" panose="03020702040506060504" pitchFamily="66" charset="-79"/>
              </a:rPr>
              <a:t>Penitus</a:t>
            </a:r>
            <a:endParaRPr lang="en-US" sz="1600" b="1" u="sng" dirty="0">
              <a:solidFill>
                <a:schemeClr val="accent5">
                  <a:lumMod val="50000"/>
                </a:schemeClr>
              </a:solidFill>
              <a:latin typeface="APPLE CHANCERY" panose="03020702040506060504" pitchFamily="66" charset="-79"/>
              <a:cs typeface="APPLE CHANCERY" panose="03020702040506060504" pitchFamily="66" charset="-79"/>
            </a:endParaRPr>
          </a:p>
          <a:p>
            <a:pPr algn="ctr"/>
            <a:endParaRPr lang="en-US" sz="1600" b="1" u="sng"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Meaning honest self-examination,</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To look inside deeply, thoroughly</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The twin concepts of self-examination of ones own faults and</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Then the act of “</a:t>
            </a:r>
            <a:r>
              <a:rPr lang="en-US" sz="1600" dirty="0" err="1">
                <a:solidFill>
                  <a:schemeClr val="accent5">
                    <a:lumMod val="50000"/>
                  </a:schemeClr>
                </a:solidFill>
                <a:latin typeface="Apple Chancery" panose="03020702040506060504" pitchFamily="66" charset="-79"/>
                <a:cs typeface="Apple Chancery" panose="03020702040506060504" pitchFamily="66" charset="-79"/>
              </a:rPr>
              <a:t>purgo</a:t>
            </a:r>
            <a:r>
              <a:rPr lang="en-US" sz="1600" dirty="0">
                <a:solidFill>
                  <a:schemeClr val="accent5">
                    <a:lumMod val="50000"/>
                  </a:schemeClr>
                </a:solidFill>
                <a:latin typeface="Apple Chancery" panose="03020702040506060504" pitchFamily="66" charset="-79"/>
                <a:cs typeface="Apple Chancery" panose="03020702040506060504" pitchFamily="66" charset="-79"/>
              </a:rPr>
              <a:t>/</a:t>
            </a:r>
            <a:r>
              <a:rPr lang="en-US" sz="1600" dirty="0" err="1">
                <a:solidFill>
                  <a:schemeClr val="accent5">
                    <a:lumMod val="50000"/>
                  </a:schemeClr>
                </a:solidFill>
                <a:latin typeface="Apple Chancery" panose="03020702040506060504" pitchFamily="66" charset="-79"/>
                <a:cs typeface="Apple Chancery" panose="03020702040506060504" pitchFamily="66" charset="-79"/>
              </a:rPr>
              <a:t>purgare</a:t>
            </a:r>
            <a:r>
              <a:rPr lang="en-US" sz="1600" dirty="0">
                <a:solidFill>
                  <a:schemeClr val="accent5">
                    <a:lumMod val="50000"/>
                  </a:schemeClr>
                </a:solidFill>
                <a:latin typeface="Apple Chancery" panose="03020702040506060504" pitchFamily="66" charset="-79"/>
                <a:cs typeface="Apple Chancery" panose="03020702040506060504" pitchFamily="66" charset="-79"/>
              </a:rPr>
              <a:t>” to “cleanse, purify, purge, clear away”</a:t>
            </a:r>
          </a:p>
          <a:p>
            <a:pPr marL="285750" indent="-285750">
              <a:buFont typeface="Arial" panose="020B0604020202020204" pitchFamily="34" charset="0"/>
              <a:buChar char="•"/>
            </a:pPr>
            <a:r>
              <a:rPr lang="en-US" sz="1600" dirty="0">
                <a:solidFill>
                  <a:schemeClr val="accent5">
                    <a:lumMod val="50000"/>
                  </a:schemeClr>
                </a:solidFill>
                <a:latin typeface="Apple Chancery" panose="03020702040506060504" pitchFamily="66" charset="-79"/>
                <a:cs typeface="Apple Chancery" panose="03020702040506060504" pitchFamily="66" charset="-79"/>
              </a:rPr>
              <a:t>By acts of deep prayer, meditation, self-deprivation, humility &amp; charity</a:t>
            </a:r>
          </a:p>
        </p:txBody>
      </p:sp>
      <p:pic>
        <p:nvPicPr>
          <p:cNvPr id="10" name="Picture 9">
            <a:extLst>
              <a:ext uri="{FF2B5EF4-FFF2-40B4-BE49-F238E27FC236}">
                <a16:creationId xmlns:a16="http://schemas.microsoft.com/office/drawing/2014/main" id="{825F216E-C23F-1860-019A-DA5E29CD1B4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6000" y="3759703"/>
            <a:ext cx="1876742" cy="1471658"/>
          </a:xfrm>
          <a:prstGeom prst="rect">
            <a:avLst/>
          </a:prstGeom>
        </p:spPr>
      </p:pic>
      <p:sp>
        <p:nvSpPr>
          <p:cNvPr id="11" name="TextBox 10">
            <a:extLst>
              <a:ext uri="{FF2B5EF4-FFF2-40B4-BE49-F238E27FC236}">
                <a16:creationId xmlns:a16="http://schemas.microsoft.com/office/drawing/2014/main" id="{7E9470E2-484B-E873-D54A-14E1DAF254D8}"/>
              </a:ext>
            </a:extLst>
          </p:cNvPr>
          <p:cNvSpPr txBox="1"/>
          <p:nvPr/>
        </p:nvSpPr>
        <p:spPr>
          <a:xfrm>
            <a:off x="7813303" y="3668436"/>
            <a:ext cx="3777799" cy="1323439"/>
          </a:xfrm>
          <a:prstGeom prst="rect">
            <a:avLst/>
          </a:prstGeom>
          <a:noFill/>
        </p:spPr>
        <p:txBody>
          <a:bodyPr wrap="square" rtlCol="0">
            <a:spAutoFit/>
          </a:bodyPr>
          <a:lstStyle/>
          <a:p>
            <a:pPr algn="ctr"/>
            <a:r>
              <a:rPr lang="en-US" sz="1600" b="1" u="sng" dirty="0">
                <a:solidFill>
                  <a:schemeClr val="accent5">
                    <a:lumMod val="50000"/>
                  </a:schemeClr>
                </a:solidFill>
                <a:latin typeface="APPLE CHANCERY" panose="03020702040506060504" pitchFamily="66" charset="-79"/>
                <a:cs typeface="APPLE CHANCERY" panose="03020702040506060504" pitchFamily="66" charset="-79"/>
              </a:rPr>
              <a:t>Penitence</a:t>
            </a:r>
          </a:p>
          <a:p>
            <a:pPr algn="ctr"/>
            <a:endParaRPr lang="en-US" sz="1600" b="1" u="sng"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600" dirty="0">
                <a:solidFill>
                  <a:schemeClr val="accent5">
                    <a:lumMod val="50000"/>
                  </a:schemeClr>
                </a:solidFill>
                <a:latin typeface="Apple Chancery" panose="03020702040506060504" pitchFamily="66" charset="-79"/>
                <a:cs typeface="Apple Chancery" panose="03020702040506060504" pitchFamily="66" charset="-79"/>
              </a:rPr>
              <a:t>From Latin Poenitentia meaning</a:t>
            </a:r>
          </a:p>
          <a:p>
            <a:pPr algn="ctr"/>
            <a:r>
              <a:rPr lang="en-US" sz="1600" dirty="0">
                <a:solidFill>
                  <a:schemeClr val="accent5">
                    <a:lumMod val="50000"/>
                  </a:schemeClr>
                </a:solidFill>
                <a:latin typeface="Apple Chancery" panose="03020702040506060504" pitchFamily="66" charset="-79"/>
                <a:cs typeface="Apple Chancery" panose="03020702040506060504" pitchFamily="66" charset="-79"/>
              </a:rPr>
              <a:t> “the tiara of the Roman Pontiff </a:t>
            </a:r>
          </a:p>
          <a:p>
            <a:pPr algn="ctr"/>
            <a:r>
              <a:rPr lang="en-US" sz="1600" dirty="0">
                <a:solidFill>
                  <a:schemeClr val="accent5">
                    <a:lumMod val="50000"/>
                  </a:schemeClr>
                </a:solidFill>
                <a:latin typeface="Apple Chancery" panose="03020702040506060504" pitchFamily="66" charset="-79"/>
                <a:cs typeface="Apple Chancery" panose="03020702040506060504" pitchFamily="66" charset="-79"/>
              </a:rPr>
              <a:t>now controls punishment”</a:t>
            </a:r>
          </a:p>
        </p:txBody>
      </p:sp>
      <p:sp>
        <p:nvSpPr>
          <p:cNvPr id="12" name="TextBox 11">
            <a:extLst>
              <a:ext uri="{FF2B5EF4-FFF2-40B4-BE49-F238E27FC236}">
                <a16:creationId xmlns:a16="http://schemas.microsoft.com/office/drawing/2014/main" id="{8B0892B8-8F1C-F7EE-A746-84BC01EDEE5A}"/>
              </a:ext>
            </a:extLst>
          </p:cNvPr>
          <p:cNvSpPr txBox="1"/>
          <p:nvPr/>
        </p:nvSpPr>
        <p:spPr>
          <a:xfrm>
            <a:off x="564204" y="5623673"/>
            <a:ext cx="11167354" cy="646331"/>
          </a:xfrm>
          <a:prstGeom prst="rect">
            <a:avLst/>
          </a:prstGeom>
          <a:noFill/>
        </p:spPr>
        <p:txBody>
          <a:bodyPr wrap="square" rtlCol="0">
            <a:spAutoFit/>
          </a:bodyPr>
          <a:lstStyle/>
          <a:p>
            <a:pPr algn="ctr"/>
            <a:r>
              <a:rPr lang="en-US" dirty="0">
                <a:solidFill>
                  <a:schemeClr val="bg1"/>
                </a:solidFill>
                <a:latin typeface="Apple Chancery" panose="03020702040506060504" pitchFamily="66" charset="-79"/>
                <a:cs typeface="Apple Chancery" panose="03020702040506060504" pitchFamily="66" charset="-79"/>
              </a:rPr>
              <a:t>In the 12th C the Vatican promoted the concept of Penance, which  was no longer an act of self-learning, </a:t>
            </a:r>
          </a:p>
          <a:p>
            <a:pPr algn="ctr"/>
            <a:r>
              <a:rPr lang="en-US" dirty="0">
                <a:solidFill>
                  <a:schemeClr val="bg1"/>
                </a:solidFill>
                <a:latin typeface="Apple Chancery" panose="03020702040506060504" pitchFamily="66" charset="-79"/>
                <a:cs typeface="Apple Chancery" panose="03020702040506060504" pitchFamily="66" charset="-79"/>
              </a:rPr>
              <a:t>knowledge and honesty, but an act of pain, punishment and subjugation controlled by the Pope</a:t>
            </a:r>
          </a:p>
        </p:txBody>
      </p:sp>
      <p:sp>
        <p:nvSpPr>
          <p:cNvPr id="14" name="TextBox 13">
            <a:extLst>
              <a:ext uri="{FF2B5EF4-FFF2-40B4-BE49-F238E27FC236}">
                <a16:creationId xmlns:a16="http://schemas.microsoft.com/office/drawing/2014/main" id="{F4A67E8B-6E28-6744-FC30-0CD8DFC2847F}"/>
              </a:ext>
            </a:extLst>
          </p:cNvPr>
          <p:cNvSpPr txBox="1"/>
          <p:nvPr/>
        </p:nvSpPr>
        <p:spPr>
          <a:xfrm>
            <a:off x="1069974" y="1146396"/>
            <a:ext cx="9399233" cy="1015663"/>
          </a:xfrm>
          <a:prstGeom prst="rect">
            <a:avLst/>
          </a:prstGeom>
          <a:noFill/>
        </p:spPr>
        <p:txBody>
          <a:bodyPr wrap="square" rtlCol="0">
            <a:spAutoFit/>
          </a:bodyPr>
          <a:lstStyle/>
          <a:p>
            <a:pPr algn="ctr"/>
            <a:r>
              <a:rPr lang="en-US" sz="2000" b="1" dirty="0">
                <a:solidFill>
                  <a:schemeClr val="accent5">
                    <a:lumMod val="50000"/>
                  </a:schemeClr>
                </a:solidFill>
                <a:latin typeface="Apple Chancery" panose="03020702040506060504" pitchFamily="66" charset="-79"/>
                <a:cs typeface="Apple Chancery" panose="03020702040506060504" pitchFamily="66" charset="-79"/>
              </a:rPr>
              <a:t>When Frankish knights restored law and order in Europe through the 8</a:t>
            </a:r>
            <a:r>
              <a:rPr lang="en-US" sz="2000" b="1"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2000" b="1" dirty="0">
                <a:solidFill>
                  <a:schemeClr val="accent5">
                    <a:lumMod val="50000"/>
                  </a:schemeClr>
                </a:solidFill>
                <a:latin typeface="APPLE CHANCERY" panose="03020702040506060504" pitchFamily="66" charset="-79"/>
                <a:cs typeface="APPLE CHANCERY" panose="03020702040506060504" pitchFamily="66" charset="-79"/>
              </a:rPr>
              <a:t> C onwards, they promoted a Gnostic approach to Christianity and the concept of </a:t>
            </a:r>
            <a:r>
              <a:rPr lang="en-US" sz="2000" b="1" dirty="0" err="1">
                <a:solidFill>
                  <a:schemeClr val="accent5">
                    <a:lumMod val="50000"/>
                  </a:schemeClr>
                </a:solidFill>
                <a:latin typeface="Apple Chancery" panose="03020702040506060504" pitchFamily="66" charset="-79"/>
                <a:cs typeface="Apple Chancery" panose="03020702040506060504" pitchFamily="66" charset="-79"/>
              </a:rPr>
              <a:t>P</a:t>
            </a:r>
            <a:r>
              <a:rPr lang="en-US" sz="2000" b="1" dirty="0" err="1">
                <a:solidFill>
                  <a:schemeClr val="accent5">
                    <a:lumMod val="50000"/>
                  </a:schemeClr>
                </a:solidFill>
                <a:latin typeface="APPLE CHANCERY" panose="03020702040506060504" pitchFamily="66" charset="-79"/>
                <a:cs typeface="APPLE CHANCERY" panose="03020702040506060504" pitchFamily="66" charset="-79"/>
              </a:rPr>
              <a:t>enitus</a:t>
            </a:r>
            <a:endParaRPr lang="en-US" sz="2000" b="1" dirty="0">
              <a:solidFill>
                <a:schemeClr val="accent5">
                  <a:lumMod val="50000"/>
                </a:schemeClr>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109133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F03540D-C52B-17D9-DBB1-B0D21F5690DE}"/>
              </a:ext>
            </a:extLst>
          </p:cNvPr>
          <p:cNvSpPr/>
          <p:nvPr/>
        </p:nvSpPr>
        <p:spPr>
          <a:xfrm>
            <a:off x="845392" y="5476080"/>
            <a:ext cx="9931369"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3200" dirty="0">
                <a:solidFill>
                  <a:schemeClr val="accent5">
                    <a:lumMod val="50000"/>
                  </a:schemeClr>
                </a:solidFill>
              </a:rPr>
              <a:t>The Sacrament of Penance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6" name="Picture 5">
            <a:extLst>
              <a:ext uri="{FF2B5EF4-FFF2-40B4-BE49-F238E27FC236}">
                <a16:creationId xmlns:a16="http://schemas.microsoft.com/office/drawing/2014/main" id="{1E075872-7161-ABA9-52DE-0665B0C19A3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627" y="2137701"/>
            <a:ext cx="2648148" cy="2800767"/>
          </a:xfrm>
          <a:prstGeom prst="rect">
            <a:avLst/>
          </a:prstGeom>
        </p:spPr>
      </p:pic>
      <p:sp>
        <p:nvSpPr>
          <p:cNvPr id="9" name="TextBox 8">
            <a:extLst>
              <a:ext uri="{FF2B5EF4-FFF2-40B4-BE49-F238E27FC236}">
                <a16:creationId xmlns:a16="http://schemas.microsoft.com/office/drawing/2014/main" id="{8EC30251-A100-B9CA-FB16-A1023767FCCD}"/>
              </a:ext>
            </a:extLst>
          </p:cNvPr>
          <p:cNvSpPr txBox="1"/>
          <p:nvPr/>
        </p:nvSpPr>
        <p:spPr>
          <a:xfrm>
            <a:off x="3881612" y="2127755"/>
            <a:ext cx="6911149" cy="2800767"/>
          </a:xfrm>
          <a:prstGeom prst="rect">
            <a:avLst/>
          </a:prstGeom>
          <a:noFill/>
        </p:spPr>
        <p:txBody>
          <a:bodyPr wrap="square" rtlCol="0">
            <a:spAutoFit/>
          </a:bodyPr>
          <a:lstStyle/>
          <a:p>
            <a:pPr marL="457200" indent="-457200">
              <a:buFont typeface="+mj-lt"/>
              <a:buAutoNum type="arabicPeriod"/>
            </a:pPr>
            <a:r>
              <a:rPr lang="en-US" sz="1600" b="1" dirty="0" err="1">
                <a:solidFill>
                  <a:schemeClr val="accent5">
                    <a:lumMod val="50000"/>
                  </a:schemeClr>
                </a:solidFill>
                <a:latin typeface="Apple Chancery" panose="03020702040506060504" pitchFamily="66" charset="-79"/>
                <a:cs typeface="Apple Chancery" panose="03020702040506060504" pitchFamily="66" charset="-79"/>
              </a:rPr>
              <a:t>Contritio</a:t>
            </a:r>
            <a:r>
              <a:rPr lang="en-US" sz="1600" b="1" dirty="0">
                <a:solidFill>
                  <a:schemeClr val="accent5">
                    <a:lumMod val="50000"/>
                  </a:schemeClr>
                </a:solidFill>
                <a:latin typeface="Apple Chancery" panose="03020702040506060504" pitchFamily="66" charset="-79"/>
                <a:cs typeface="Apple Chancery" panose="03020702040506060504" pitchFamily="66" charset="-79"/>
              </a:rPr>
              <a:t> (contrition)  </a:t>
            </a:r>
            <a:r>
              <a:rPr lang="en-US" sz="1600" dirty="0">
                <a:solidFill>
                  <a:schemeClr val="accent5">
                    <a:lumMod val="50000"/>
                  </a:schemeClr>
                </a:solidFill>
                <a:latin typeface="Apple Chancery" panose="03020702040506060504" pitchFamily="66" charset="-79"/>
                <a:cs typeface="Apple Chancery" panose="03020702040506060504" pitchFamily="66" charset="-79"/>
              </a:rPr>
              <a:t>is considered the willing repentance and remorse, free from fear or duress, before a minister called a “confessor” either as or on behalf of the “penitent”</a:t>
            </a:r>
          </a:p>
          <a:p>
            <a:pPr marL="457200" indent="-457200">
              <a:buFont typeface="+mj-lt"/>
              <a:buAutoNum type="arabicPeriod"/>
            </a:pPr>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a:p>
            <a:pPr marL="457200" indent="-457200">
              <a:buFont typeface="+mj-lt"/>
              <a:buAutoNum type="arabicPeriod"/>
            </a:pPr>
            <a:r>
              <a:rPr lang="en-US" sz="1600" b="1" dirty="0">
                <a:solidFill>
                  <a:schemeClr val="accent5">
                    <a:lumMod val="50000"/>
                  </a:schemeClr>
                </a:solidFill>
                <a:latin typeface="Apple Chancery" panose="03020702040506060504" pitchFamily="66" charset="-79"/>
                <a:cs typeface="Apple Chancery" panose="03020702040506060504" pitchFamily="66" charset="-79"/>
              </a:rPr>
              <a:t>Confession (confession) </a:t>
            </a:r>
            <a:r>
              <a:rPr lang="en-US" sz="1600" dirty="0">
                <a:solidFill>
                  <a:schemeClr val="accent5">
                    <a:lumMod val="50000"/>
                  </a:schemeClr>
                </a:solidFill>
                <a:latin typeface="Apple Chancery" panose="03020702040506060504" pitchFamily="66" charset="-79"/>
                <a:cs typeface="Apple Chancery" panose="03020702040506060504" pitchFamily="66" charset="-79"/>
              </a:rPr>
              <a:t>is the vocal confession by the confessant to the confessor of one or more sins, or crimes, free from fear or duress</a:t>
            </a:r>
          </a:p>
          <a:p>
            <a:pPr marL="457200" indent="-457200">
              <a:buFont typeface="+mj-lt"/>
              <a:buAutoNum type="arabicPeriod"/>
            </a:pPr>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a:p>
            <a:pPr marL="457200" indent="-457200">
              <a:buFont typeface="+mj-lt"/>
              <a:buAutoNum type="arabicPeriod"/>
            </a:pPr>
            <a:r>
              <a:rPr lang="en-US" sz="1600" b="1" dirty="0" err="1">
                <a:solidFill>
                  <a:schemeClr val="accent5">
                    <a:lumMod val="50000"/>
                  </a:schemeClr>
                </a:solidFill>
                <a:latin typeface="Apple Chancery" panose="03020702040506060504" pitchFamily="66" charset="-79"/>
                <a:cs typeface="Apple Chancery" panose="03020702040506060504" pitchFamily="66" charset="-79"/>
              </a:rPr>
              <a:t>Satisfactio</a:t>
            </a:r>
            <a:r>
              <a:rPr lang="en-US" sz="1600" b="1" dirty="0">
                <a:solidFill>
                  <a:schemeClr val="accent5">
                    <a:lumMod val="50000"/>
                  </a:schemeClr>
                </a:solidFill>
                <a:latin typeface="Apple Chancery" panose="03020702040506060504" pitchFamily="66" charset="-79"/>
                <a:cs typeface="Apple Chancery" panose="03020702040506060504" pitchFamily="66" charset="-79"/>
              </a:rPr>
              <a:t> (satisfaction) </a:t>
            </a:r>
            <a:r>
              <a:rPr lang="en-US" sz="1600" dirty="0">
                <a:solidFill>
                  <a:schemeClr val="accent5">
                    <a:lumMod val="50000"/>
                  </a:schemeClr>
                </a:solidFill>
                <a:latin typeface="Apple Chancery" panose="03020702040506060504" pitchFamily="66" charset="-79"/>
                <a:cs typeface="Apple Chancery" panose="03020702040506060504" pitchFamily="66" charset="-79"/>
              </a:rPr>
              <a:t>is the sentence issued by the confessor to the confessant who then must execute the sentence willingly. Once the sentence is uttered, the sin is completely separated from the confessant and “salvaged” by the confessor</a:t>
            </a:r>
          </a:p>
        </p:txBody>
      </p:sp>
      <p:sp>
        <p:nvSpPr>
          <p:cNvPr id="11" name="TextBox 10">
            <a:extLst>
              <a:ext uri="{FF2B5EF4-FFF2-40B4-BE49-F238E27FC236}">
                <a16:creationId xmlns:a16="http://schemas.microsoft.com/office/drawing/2014/main" id="{F3BC87B7-E463-39E6-7233-203E6E6A9E26}"/>
              </a:ext>
            </a:extLst>
          </p:cNvPr>
          <p:cNvSpPr txBox="1"/>
          <p:nvPr/>
        </p:nvSpPr>
        <p:spPr>
          <a:xfrm>
            <a:off x="316522" y="1248508"/>
            <a:ext cx="11517924" cy="523220"/>
          </a:xfrm>
          <a:prstGeom prst="rect">
            <a:avLst/>
          </a:prstGeom>
          <a:noFill/>
        </p:spPr>
        <p:txBody>
          <a:bodyPr wrap="square" rtlCol="0">
            <a:spAutoFit/>
          </a:bodyPr>
          <a:lstStyle/>
          <a:p>
            <a:pPr algn="ctr"/>
            <a:r>
              <a:rPr lang="en-US" sz="2800" b="1" dirty="0">
                <a:solidFill>
                  <a:schemeClr val="accent5">
                    <a:lumMod val="50000"/>
                  </a:schemeClr>
                </a:solidFill>
                <a:latin typeface="Apple Chancery" panose="03020702040506060504" pitchFamily="66" charset="-79"/>
                <a:cs typeface="Apple Chancery" panose="03020702040506060504" pitchFamily="66" charset="-79"/>
              </a:rPr>
              <a:t>The “unholy” Sacrament of  Penance involves 3 parts </a:t>
            </a:r>
          </a:p>
        </p:txBody>
      </p:sp>
      <p:sp>
        <p:nvSpPr>
          <p:cNvPr id="3" name="TextBox 2">
            <a:extLst>
              <a:ext uri="{FF2B5EF4-FFF2-40B4-BE49-F238E27FC236}">
                <a16:creationId xmlns:a16="http://schemas.microsoft.com/office/drawing/2014/main" id="{F38D6FCD-4474-0E9B-3042-32BE2BA14E95}"/>
              </a:ext>
            </a:extLst>
          </p:cNvPr>
          <p:cNvSpPr txBox="1"/>
          <p:nvPr/>
        </p:nvSpPr>
        <p:spPr>
          <a:xfrm>
            <a:off x="954156" y="5579337"/>
            <a:ext cx="9713843" cy="646331"/>
          </a:xfrm>
          <a:prstGeom prst="rect">
            <a:avLst/>
          </a:prstGeom>
          <a:noFill/>
        </p:spPr>
        <p:txBody>
          <a:bodyPr wrap="square" rtlCol="0">
            <a:spAutoFit/>
          </a:bodyPr>
          <a:lstStyle/>
          <a:p>
            <a:pPr algn="ctr"/>
            <a:r>
              <a:rPr lang="en-US" dirty="0">
                <a:solidFill>
                  <a:schemeClr val="bg1"/>
                </a:solidFill>
                <a:latin typeface="Apple Chancery" panose="03020702040506060504" pitchFamily="66" charset="-79"/>
                <a:cs typeface="Apple Chancery" panose="03020702040506060504" pitchFamily="66" charset="-79"/>
              </a:rPr>
              <a:t>A judicial process in which the penitent is at once the accuser, </a:t>
            </a:r>
          </a:p>
          <a:p>
            <a:pPr algn="ctr"/>
            <a:r>
              <a:rPr lang="en-US" dirty="0">
                <a:solidFill>
                  <a:schemeClr val="bg1"/>
                </a:solidFill>
                <a:latin typeface="Apple Chancery" panose="03020702040506060504" pitchFamily="66" charset="-79"/>
                <a:cs typeface="Apple Chancery" panose="03020702040506060504" pitchFamily="66" charset="-79"/>
              </a:rPr>
              <a:t>the person accused, and the witness while the priest pronounces judgement and sentence. </a:t>
            </a:r>
          </a:p>
        </p:txBody>
      </p:sp>
    </p:spTree>
    <p:extLst>
      <p:ext uri="{BB962C8B-B14F-4D97-AF65-F5344CB8AC3E}">
        <p14:creationId xmlns:p14="http://schemas.microsoft.com/office/powerpoint/2010/main" val="86709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94E4E5-3EA3-0E2D-8476-5513B40BA0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1015" y="1090248"/>
            <a:ext cx="11831821" cy="5591906"/>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Why Is This Important?</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3" name="TextBox 2">
            <a:extLst>
              <a:ext uri="{FF2B5EF4-FFF2-40B4-BE49-F238E27FC236}">
                <a16:creationId xmlns:a16="http://schemas.microsoft.com/office/drawing/2014/main" id="{74F7619A-E1BB-E487-4B0D-E31407BE6EFA}"/>
              </a:ext>
            </a:extLst>
          </p:cNvPr>
          <p:cNvSpPr txBox="1"/>
          <p:nvPr/>
        </p:nvSpPr>
        <p:spPr>
          <a:xfrm>
            <a:off x="2494986" y="2326055"/>
            <a:ext cx="6926094" cy="2677656"/>
          </a:xfrm>
          <a:prstGeom prst="rect">
            <a:avLst/>
          </a:prstGeom>
          <a:noFill/>
        </p:spPr>
        <p:txBody>
          <a:bodyPr wrap="square" rtlCol="0">
            <a:spAutoFit/>
          </a:bodyPr>
          <a:lstStyle/>
          <a:p>
            <a:pPr algn="ctr"/>
            <a:r>
              <a:rPr lang="en-US" sz="2800" dirty="0">
                <a:solidFill>
                  <a:schemeClr val="accent5">
                    <a:lumMod val="50000"/>
                  </a:schemeClr>
                </a:solidFill>
                <a:latin typeface="Apple Chancery" panose="03020702040506060504" pitchFamily="66" charset="-79"/>
                <a:cs typeface="Apple Chancery" panose="03020702040506060504" pitchFamily="66" charset="-79"/>
              </a:rPr>
              <a:t>We must separate the Tyrant from the Law so they can no longer hide behind the Law.</a:t>
            </a:r>
          </a:p>
          <a:p>
            <a:pPr algn="ctr"/>
            <a:r>
              <a:rPr lang="en-US" sz="2800" dirty="0">
                <a:solidFill>
                  <a:schemeClr val="accent5">
                    <a:lumMod val="50000"/>
                  </a:schemeClr>
                </a:solidFill>
                <a:latin typeface="Apple Chancery" panose="03020702040506060504" pitchFamily="66" charset="-79"/>
                <a:cs typeface="Apple Chancery" panose="03020702040506060504" pitchFamily="66" charset="-79"/>
              </a:rPr>
              <a:t>They do not represent the True Law and we need to expose them as criminals. </a:t>
            </a:r>
          </a:p>
          <a:p>
            <a:pPr algn="ctr"/>
            <a:r>
              <a:rPr lang="en-US" sz="2800" dirty="0">
                <a:solidFill>
                  <a:schemeClr val="accent5">
                    <a:lumMod val="50000"/>
                  </a:schemeClr>
                </a:solidFill>
                <a:latin typeface="Apple Chancery" panose="03020702040506060504" pitchFamily="66" charset="-79"/>
                <a:cs typeface="Apple Chancery" panose="03020702040506060504" pitchFamily="66" charset="-79"/>
              </a:rPr>
              <a:t>This is the first time in at least 1,000 years they have had to deal with competent people</a:t>
            </a:r>
          </a:p>
        </p:txBody>
      </p:sp>
    </p:spTree>
    <p:extLst>
      <p:ext uri="{BB962C8B-B14F-4D97-AF65-F5344CB8AC3E}">
        <p14:creationId xmlns:p14="http://schemas.microsoft.com/office/powerpoint/2010/main" val="122153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87D04-2036-E967-5E36-203B1010E9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78227" y="858441"/>
            <a:ext cx="8513805" cy="5141118"/>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3333955" y="2724586"/>
            <a:ext cx="5240215" cy="858794"/>
          </a:xfrm>
        </p:spPr>
        <p:txBody>
          <a:bodyPr>
            <a:noAutofit/>
          </a:bodyPr>
          <a:lstStyle/>
          <a:p>
            <a:r>
              <a:rPr lang="en-US" sz="4800" dirty="0">
                <a:solidFill>
                  <a:schemeClr val="accent5">
                    <a:lumMod val="50000"/>
                  </a:schemeClr>
                </a:solidFill>
                <a:latin typeface="Apple Chancery" panose="03020702040506060504" pitchFamily="66" charset="-79"/>
                <a:cs typeface="Apple Chancery" panose="03020702040506060504" pitchFamily="66" charset="-79"/>
              </a:rPr>
              <a:t>Court </a:t>
            </a:r>
          </a:p>
        </p:txBody>
      </p:sp>
    </p:spTree>
    <p:extLst>
      <p:ext uri="{BB962C8B-B14F-4D97-AF65-F5344CB8AC3E}">
        <p14:creationId xmlns:p14="http://schemas.microsoft.com/office/powerpoint/2010/main" val="1485088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the BAR?</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3" name="TextBox 2">
            <a:extLst>
              <a:ext uri="{FF2B5EF4-FFF2-40B4-BE49-F238E27FC236}">
                <a16:creationId xmlns:a16="http://schemas.microsoft.com/office/drawing/2014/main" id="{0A9CA603-6384-1B2E-D75D-441FCFDA650A}"/>
              </a:ext>
            </a:extLst>
          </p:cNvPr>
          <p:cNvSpPr txBox="1"/>
          <p:nvPr/>
        </p:nvSpPr>
        <p:spPr>
          <a:xfrm>
            <a:off x="249383" y="1144771"/>
            <a:ext cx="11579452" cy="830997"/>
          </a:xfrm>
          <a:prstGeom prst="rect">
            <a:avLst/>
          </a:prstGeom>
          <a:noFill/>
        </p:spPr>
        <p:txBody>
          <a:bodyPr wrap="square" rtlCol="0">
            <a:spAutoFit/>
          </a:bodyPr>
          <a:lstStyle/>
          <a:p>
            <a:pPr algn="ctr"/>
            <a:r>
              <a:rPr lang="en-US" sz="1600" b="1" dirty="0">
                <a:solidFill>
                  <a:schemeClr val="accent5">
                    <a:lumMod val="50000"/>
                  </a:schemeClr>
                </a:solidFill>
                <a:latin typeface="APPLE CHANCERY" panose="03020702040506060504" pitchFamily="66" charset="-79"/>
                <a:cs typeface="APPLE CHANCERY" panose="03020702040506060504" pitchFamily="66" charset="-79"/>
              </a:rPr>
              <a:t>The BAR Guilds are private societies that use merchant trading principles to commercialize law and personally</a:t>
            </a:r>
          </a:p>
          <a:p>
            <a:pPr algn="ctr"/>
            <a:r>
              <a:rPr lang="en-US" sz="1600" b="1" dirty="0">
                <a:solidFill>
                  <a:schemeClr val="accent5">
                    <a:lumMod val="50000"/>
                  </a:schemeClr>
                </a:solidFill>
                <a:latin typeface="APPLE CHANCERY" panose="03020702040506060504" pitchFamily="66" charset="-79"/>
                <a:cs typeface="APPLE CHANCERY" panose="03020702040506060504" pitchFamily="66" charset="-79"/>
              </a:rPr>
              <a:t>profit from crime. Today, the BAR Guilds control almost 100% of judicial assemblies around the world.</a:t>
            </a:r>
          </a:p>
          <a:p>
            <a:pPr algn="ctr"/>
            <a:r>
              <a:rPr lang="en-US" sz="1600" b="1" dirty="0">
                <a:solidFill>
                  <a:schemeClr val="accent5">
                    <a:lumMod val="50000"/>
                  </a:schemeClr>
                </a:solidFill>
                <a:latin typeface="APPLE CHANCERY" panose="03020702040506060504" pitchFamily="66" charset="-79"/>
                <a:cs typeface="APPLE CHANCERY" panose="03020702040506060504" pitchFamily="66" charset="-79"/>
              </a:rPr>
              <a:t>The primary p</a:t>
            </a:r>
            <a:r>
              <a:rPr lang="en-US" sz="1600" b="1" dirty="0">
                <a:solidFill>
                  <a:schemeClr val="accent5">
                    <a:lumMod val="50000"/>
                  </a:schemeClr>
                </a:solidFill>
                <a:latin typeface="Apple Chancery" panose="03020702040506060504" pitchFamily="66" charset="-79"/>
                <a:cs typeface="Apple Chancery" panose="03020702040506060504" pitchFamily="66" charset="-79"/>
              </a:rPr>
              <a:t>urpose of the Crown Temple &amp; members of the BAR is to salvage souls through salvation</a:t>
            </a:r>
            <a:endParaRPr lang="en-US" sz="1600" b="1" dirty="0">
              <a:solidFill>
                <a:schemeClr val="accent5">
                  <a:lumMod val="50000"/>
                </a:schemeClr>
              </a:solidFill>
              <a:latin typeface="APPLE CHANCERY" panose="03020702040506060504" pitchFamily="66" charset="-79"/>
              <a:cs typeface="APPLE CHANCERY" panose="03020702040506060504" pitchFamily="66" charset="-79"/>
            </a:endParaRPr>
          </a:p>
        </p:txBody>
      </p:sp>
      <p:pic>
        <p:nvPicPr>
          <p:cNvPr id="14" name="Picture 13">
            <a:extLst>
              <a:ext uri="{FF2B5EF4-FFF2-40B4-BE49-F238E27FC236}">
                <a16:creationId xmlns:a16="http://schemas.microsoft.com/office/drawing/2014/main" id="{6C773846-6363-BAD6-5DE2-6C4FBAA406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76268" y="2296880"/>
            <a:ext cx="2434561" cy="1825921"/>
          </a:xfrm>
          <a:prstGeom prst="rect">
            <a:avLst/>
          </a:prstGeom>
        </p:spPr>
      </p:pic>
      <p:sp>
        <p:nvSpPr>
          <p:cNvPr id="17" name="TextBox 16">
            <a:extLst>
              <a:ext uri="{FF2B5EF4-FFF2-40B4-BE49-F238E27FC236}">
                <a16:creationId xmlns:a16="http://schemas.microsoft.com/office/drawing/2014/main" id="{47C912CF-345D-A7A9-0494-D336A52CF0F5}"/>
              </a:ext>
            </a:extLst>
          </p:cNvPr>
          <p:cNvSpPr txBox="1"/>
          <p:nvPr/>
        </p:nvSpPr>
        <p:spPr>
          <a:xfrm>
            <a:off x="474134" y="2218288"/>
            <a:ext cx="8602134" cy="1661993"/>
          </a:xfrm>
          <a:prstGeom prst="rect">
            <a:avLst/>
          </a:prstGeom>
          <a:noFill/>
        </p:spPr>
        <p:txBody>
          <a:bodyPr wrap="square" rtlCol="0">
            <a:spAutoFit/>
          </a:bodyPr>
          <a:lstStyle/>
          <a:p>
            <a:r>
              <a:rPr lang="en-US" sz="1400" b="1" u="sng" dirty="0">
                <a:solidFill>
                  <a:schemeClr val="accent5">
                    <a:lumMod val="50000"/>
                  </a:schemeClr>
                </a:solidFill>
                <a:latin typeface="Apple Chancery" panose="03020702040506060504" pitchFamily="66" charset="-79"/>
                <a:cs typeface="Apple Chancery" panose="03020702040506060504" pitchFamily="66" charset="-79"/>
              </a:rPr>
              <a:t>Origins:</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Around 1,000 CE the city of UR was converted to the largest necropolis ever seen</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Galla</a:t>
            </a:r>
            <a:r>
              <a:rPr lang="en-US" sz="1400" dirty="0">
                <a:solidFill>
                  <a:schemeClr val="accent5">
                    <a:lumMod val="50000"/>
                  </a:schemeClr>
                </a:solidFill>
                <a:latin typeface="Apple Chancery" panose="03020702040506060504" pitchFamily="66" charset="-79"/>
                <a:cs typeface="Apple Chancery" panose="03020702040506060504" pitchFamily="66" charset="-79"/>
              </a:rPr>
              <a:t>” were the attendants of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Erishkigal</a:t>
            </a:r>
            <a:r>
              <a:rPr lang="en-US" sz="1400" dirty="0">
                <a:solidFill>
                  <a:schemeClr val="accent5">
                    <a:lumMod val="50000"/>
                  </a:schemeClr>
                </a:solidFill>
                <a:latin typeface="Apple Chancery" panose="03020702040506060504" pitchFamily="66" charset="-79"/>
                <a:cs typeface="Apple Chancery" panose="03020702040506060504" pitchFamily="66" charset="-79"/>
              </a:rPr>
              <a:t>, Goddess of the Underworld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They wore black robes, were considered grim reapers, with the power to steal/consume souls if not placated</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HQ of the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Galla</a:t>
            </a:r>
            <a:r>
              <a:rPr lang="en-US" sz="1400" dirty="0">
                <a:solidFill>
                  <a:schemeClr val="accent5">
                    <a:lumMod val="50000"/>
                  </a:schemeClr>
                </a:solidFill>
                <a:latin typeface="Apple Chancery" panose="03020702040506060504" pitchFamily="66" charset="-79"/>
                <a:cs typeface="Apple Chancery" panose="03020702040506060504" pitchFamily="66" charset="-79"/>
              </a:rPr>
              <a:t> was moved to Vatican Hill around 200BCE; hence, the Roman Pontiff has always been the High Priest of the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Galla</a:t>
            </a:r>
            <a:r>
              <a:rPr lang="en-US" sz="1400" dirty="0">
                <a:solidFill>
                  <a:schemeClr val="accent5">
                    <a:lumMod val="50000"/>
                  </a:schemeClr>
                </a:solidFill>
                <a:latin typeface="Apple Chancery" panose="03020702040506060504" pitchFamily="66" charset="-79"/>
                <a:cs typeface="Apple Chancery" panose="03020702040506060504" pitchFamily="66" charset="-79"/>
              </a:rPr>
              <a:t>, and only claimed to become Christian in the 11</a:t>
            </a:r>
            <a:r>
              <a:rPr lang="en-US" sz="1400"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400" dirty="0">
                <a:solidFill>
                  <a:schemeClr val="accent5">
                    <a:lumMod val="50000"/>
                  </a:schemeClr>
                </a:solidFill>
                <a:latin typeface="Apple Chancery" panose="03020702040506060504" pitchFamily="66" charset="-79"/>
                <a:cs typeface="Apple Chancery" panose="03020702040506060504" pitchFamily="66" charset="-79"/>
              </a:rPr>
              <a:t> C</a:t>
            </a:r>
          </a:p>
          <a:p>
            <a:pPr marL="285750" indent="-285750">
              <a:buFont typeface="Arial" panose="020B0604020202020204" pitchFamily="34" charset="0"/>
              <a:buChar char="•"/>
            </a:pPr>
            <a:endParaRPr lang="en-US" dirty="0"/>
          </a:p>
        </p:txBody>
      </p:sp>
      <p:pic>
        <p:nvPicPr>
          <p:cNvPr id="20" name="Picture 19">
            <a:extLst>
              <a:ext uri="{FF2B5EF4-FFF2-40B4-BE49-F238E27FC236}">
                <a16:creationId xmlns:a16="http://schemas.microsoft.com/office/drawing/2014/main" id="{B5075FCC-68E7-9246-7955-5D6942C8F55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83568" y="4253315"/>
            <a:ext cx="2019300" cy="2339818"/>
          </a:xfrm>
          <a:prstGeom prst="rect">
            <a:avLst/>
          </a:prstGeom>
        </p:spPr>
      </p:pic>
      <p:sp>
        <p:nvSpPr>
          <p:cNvPr id="22" name="TextBox 21">
            <a:extLst>
              <a:ext uri="{FF2B5EF4-FFF2-40B4-BE49-F238E27FC236}">
                <a16:creationId xmlns:a16="http://schemas.microsoft.com/office/drawing/2014/main" id="{024CAA95-2C6A-4F51-030F-CEB8207DEE2E}"/>
              </a:ext>
            </a:extLst>
          </p:cNvPr>
          <p:cNvSpPr txBox="1"/>
          <p:nvPr/>
        </p:nvSpPr>
        <p:spPr>
          <a:xfrm>
            <a:off x="2590502" y="4638394"/>
            <a:ext cx="8722766" cy="1384995"/>
          </a:xfrm>
          <a:prstGeom prst="rect">
            <a:avLst/>
          </a:prstGeom>
          <a:noFill/>
        </p:spPr>
        <p:txBody>
          <a:bodyPr wrap="square" rtlCol="0">
            <a:spAutoFit/>
          </a:bodyPr>
          <a:lstStyle/>
          <a:p>
            <a:r>
              <a:rPr lang="en-US" sz="1400" b="1" u="sng" dirty="0" err="1">
                <a:solidFill>
                  <a:schemeClr val="accent5">
                    <a:lumMod val="50000"/>
                  </a:schemeClr>
                </a:solidFill>
                <a:latin typeface="APPLE CHANCERY" panose="03020702040506060504" pitchFamily="66" charset="-79"/>
                <a:cs typeface="APPLE CHANCERY" panose="03020702040506060504" pitchFamily="66" charset="-79"/>
              </a:rPr>
              <a:t>Ba’al</a:t>
            </a:r>
            <a:r>
              <a:rPr lang="en-US" sz="1400" b="1" u="sng" dirty="0">
                <a:solidFill>
                  <a:schemeClr val="accent5">
                    <a:lumMod val="50000"/>
                  </a:schemeClr>
                </a:solidFill>
                <a:latin typeface="Apple Chancery" panose="03020702040506060504" pitchFamily="66" charset="-79"/>
                <a:cs typeface="Apple Chancery" panose="03020702040506060504" pitchFamily="66" charset="-79"/>
              </a:rPr>
              <a:t>/</a:t>
            </a:r>
            <a:r>
              <a:rPr lang="en-US" sz="1400" b="1" u="sng" dirty="0" err="1">
                <a:solidFill>
                  <a:schemeClr val="accent5">
                    <a:lumMod val="50000"/>
                  </a:schemeClr>
                </a:solidFill>
                <a:latin typeface="Apple Chancery" panose="03020702040506060504" pitchFamily="66" charset="-79"/>
                <a:cs typeface="Apple Chancery" panose="03020702040506060504" pitchFamily="66" charset="-79"/>
              </a:rPr>
              <a:t>Ba’el</a:t>
            </a:r>
            <a:r>
              <a:rPr lang="en-US" sz="1400" b="1" u="sng" dirty="0">
                <a:solidFill>
                  <a:schemeClr val="accent5">
                    <a:lumMod val="50000"/>
                  </a:schemeClr>
                </a:solidFill>
                <a:latin typeface="Apple Chancery" panose="03020702040506060504" pitchFamily="66" charset="-79"/>
                <a:cs typeface="Apple Chancery" panose="03020702040506060504" pitchFamily="66" charset="-79"/>
              </a:rPr>
              <a:t> = Master or Lord  (Bar Bar = Lord </a:t>
            </a:r>
            <a:r>
              <a:rPr lang="en-US" sz="1400" b="1" u="sng" dirty="0" err="1">
                <a:solidFill>
                  <a:schemeClr val="accent5">
                    <a:lumMod val="50000"/>
                  </a:schemeClr>
                </a:solidFill>
                <a:latin typeface="Apple Chancery" panose="03020702040506060504" pitchFamily="66" charset="-79"/>
                <a:cs typeface="Apple Chancery" panose="03020702040506060504" pitchFamily="66" charset="-79"/>
              </a:rPr>
              <a:t>Ba’al</a:t>
            </a:r>
            <a:r>
              <a:rPr lang="en-US" sz="1400" b="1" u="sng" dirty="0">
                <a:solidFill>
                  <a:schemeClr val="accent5">
                    <a:lumMod val="50000"/>
                  </a:schemeClr>
                </a:solidFill>
                <a:latin typeface="Apple Chancery" panose="03020702040506060504" pitchFamily="66" charset="-79"/>
                <a:cs typeface="Apple Chancery" panose="03020702040506060504" pitchFamily="66" charset="-79"/>
              </a:rPr>
              <a:t>/Satan)</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Baalism is an ancient fertility cult, known for being the most murderous cult known, engaging in sacrifice of the 1</a:t>
            </a:r>
            <a:r>
              <a:rPr lang="en-US" sz="1400" baseline="30000" dirty="0">
                <a:solidFill>
                  <a:schemeClr val="accent5">
                    <a:lumMod val="50000"/>
                  </a:schemeClr>
                </a:solidFill>
                <a:latin typeface="Apple Chancery" panose="03020702040506060504" pitchFamily="66" charset="-79"/>
                <a:cs typeface="Apple Chancery" panose="03020702040506060504" pitchFamily="66" charset="-79"/>
              </a:rPr>
              <a:t>st</a:t>
            </a:r>
            <a:r>
              <a:rPr lang="en-US" sz="1400" dirty="0">
                <a:solidFill>
                  <a:schemeClr val="accent5">
                    <a:lumMod val="50000"/>
                  </a:schemeClr>
                </a:solidFill>
                <a:latin typeface="Apple Chancery" panose="03020702040506060504" pitchFamily="66" charset="-79"/>
                <a:cs typeface="Apple Chancery" panose="03020702040506060504" pitchFamily="66" charset="-79"/>
              </a:rPr>
              <a:t> born, ritual murder of children, cannibalism and the sacred ritual of holocaust (burned alive) </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god “G” of freemasonry (spiritual home is the Crown Temple/Temple Bar, London) is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Ba’al</a:t>
            </a:r>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All judges, clerks, lawyers etc. of the Bar Societies and Associations knowingly or unknowingly, swear an oath to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Ba’al</a:t>
            </a:r>
            <a:r>
              <a:rPr lang="en-US" sz="1400" dirty="0">
                <a:solidFill>
                  <a:schemeClr val="accent5">
                    <a:lumMod val="50000"/>
                  </a:schemeClr>
                </a:solidFill>
                <a:latin typeface="Apple Chancery" panose="03020702040506060504" pitchFamily="66" charset="-79"/>
                <a:cs typeface="Apple Chancery" panose="03020702040506060504" pitchFamily="66" charset="-79"/>
              </a:rPr>
              <a:t> (god = gad =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saboath</a:t>
            </a:r>
            <a:r>
              <a:rPr lang="en-US" sz="1400" dirty="0">
                <a:solidFill>
                  <a:schemeClr val="accent5">
                    <a:lumMod val="50000"/>
                  </a:schemeClr>
                </a:solidFill>
                <a:latin typeface="Apple Chancery" panose="03020702040506060504" pitchFamily="66" charset="-79"/>
                <a:cs typeface="Apple Chancery" panose="03020702040506060504" pitchFamily="66" charset="-79"/>
              </a:rPr>
              <a:t> =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satan</a:t>
            </a:r>
            <a:r>
              <a:rPr lang="en-US" sz="1400" dirty="0">
                <a:solidFill>
                  <a:schemeClr val="accent5">
                    <a:lumMod val="50000"/>
                  </a:schemeClr>
                </a:solidFill>
                <a:latin typeface="Apple Chancery" panose="03020702040506060504" pitchFamily="66" charset="-79"/>
                <a:cs typeface="Apple Chancery" panose="03020702040506060504" pitchFamily="66" charset="-79"/>
              </a:rPr>
              <a:t> =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ba’al</a:t>
            </a:r>
            <a:r>
              <a:rPr lang="en-US" sz="1400" dirty="0">
                <a:solidFill>
                  <a:schemeClr val="accent5">
                    <a:lumMod val="50000"/>
                  </a:schemeClr>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60279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8046E0AC-7E0B-7BA8-9AC2-8DCBC3B50901}"/>
              </a:ext>
            </a:extLst>
          </p:cNvPr>
          <p:cNvSpPr/>
          <p:nvPr/>
        </p:nvSpPr>
        <p:spPr>
          <a:xfrm>
            <a:off x="510263" y="3586347"/>
            <a:ext cx="4567794" cy="24186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a Court?</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12" name="TextBox 11">
            <a:extLst>
              <a:ext uri="{FF2B5EF4-FFF2-40B4-BE49-F238E27FC236}">
                <a16:creationId xmlns:a16="http://schemas.microsoft.com/office/drawing/2014/main" id="{DD9683AA-DCE8-2714-010C-A2D5AB6F5F76}"/>
              </a:ext>
            </a:extLst>
          </p:cNvPr>
          <p:cNvSpPr txBox="1"/>
          <p:nvPr/>
        </p:nvSpPr>
        <p:spPr>
          <a:xfrm>
            <a:off x="383568" y="1179012"/>
            <a:ext cx="5433573"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Carolongians</a:t>
            </a:r>
            <a:r>
              <a:rPr lang="en-US" sz="1400" dirty="0">
                <a:solidFill>
                  <a:schemeClr val="accent5">
                    <a:lumMod val="50000"/>
                  </a:schemeClr>
                </a:solidFill>
                <a:latin typeface="Apple Chancery" panose="03020702040506060504" pitchFamily="66" charset="-79"/>
                <a:cs typeface="Apple Chancery" panose="03020702040506060504" pitchFamily="66" charset="-79"/>
              </a:rPr>
              <a:t> created the Universal Catholic Church in 751</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In 1057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GreGory</a:t>
            </a:r>
            <a:r>
              <a:rPr lang="en-US" sz="1400" dirty="0">
                <a:solidFill>
                  <a:schemeClr val="accent5">
                    <a:lumMod val="50000"/>
                  </a:schemeClr>
                </a:solidFill>
                <a:latin typeface="Apple Chancery" panose="03020702040506060504" pitchFamily="66" charset="-79"/>
                <a:cs typeface="Apple Chancery" panose="03020702040506060504" pitchFamily="66" charset="-79"/>
              </a:rPr>
              <a:t> VII became the 1</a:t>
            </a:r>
            <a:r>
              <a:rPr lang="en-US" sz="1400" baseline="30000" dirty="0">
                <a:solidFill>
                  <a:schemeClr val="accent5">
                    <a:lumMod val="50000"/>
                  </a:schemeClr>
                </a:solidFill>
                <a:latin typeface="Apple Chancery" panose="03020702040506060504" pitchFamily="66" charset="-79"/>
                <a:cs typeface="Apple Chancery" panose="03020702040506060504" pitchFamily="66" charset="-79"/>
              </a:rPr>
              <a:t>st</a:t>
            </a:r>
            <a:r>
              <a:rPr lang="en-US" sz="1400" dirty="0">
                <a:solidFill>
                  <a:schemeClr val="accent5">
                    <a:lumMod val="50000"/>
                  </a:schemeClr>
                </a:solidFill>
                <a:latin typeface="Apple Chancery" panose="03020702040506060504" pitchFamily="66" charset="-79"/>
                <a:cs typeface="Apple Chancery" panose="03020702040506060504" pitchFamily="66" charset="-79"/>
              </a:rPr>
              <a:t> satanic anti-Pope as the wealthy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Khazarian</a:t>
            </a:r>
            <a:r>
              <a:rPr lang="en-US" sz="1400" dirty="0">
                <a:solidFill>
                  <a:schemeClr val="accent5">
                    <a:lumMod val="50000"/>
                  </a:schemeClr>
                </a:solidFill>
                <a:latin typeface="Apple Chancery" panose="03020702040506060504" pitchFamily="66" charset="-79"/>
                <a:cs typeface="Apple Chancery" panose="03020702040506060504" pitchFamily="66" charset="-79"/>
              </a:rPr>
              <a:t> trading families of Venice, Genoa and Naples found new claims of right over Christianity</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These families were also known as the Phoenicians…</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Medici family helped organize a system of guilds known as Arti. </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One of the most powerful of these was the Arti de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Guidici</a:t>
            </a:r>
            <a:r>
              <a:rPr lang="en-US" sz="1400" dirty="0">
                <a:solidFill>
                  <a:schemeClr val="accent5">
                    <a:lumMod val="50000"/>
                  </a:schemeClr>
                </a:solidFill>
                <a:latin typeface="Apple Chancery" panose="03020702040506060504" pitchFamily="66" charset="-79"/>
                <a:cs typeface="Apple Chancery" panose="03020702040506060504" pitchFamily="66" charset="-79"/>
              </a:rPr>
              <a:t> e </a:t>
            </a:r>
            <a:r>
              <a:rPr lang="en-US" sz="1400" dirty="0" err="1">
                <a:solidFill>
                  <a:schemeClr val="accent5">
                    <a:lumMod val="50000"/>
                  </a:schemeClr>
                </a:solidFill>
                <a:latin typeface="Apple Chancery" panose="03020702040506060504" pitchFamily="66" charset="-79"/>
                <a:cs typeface="Apple Chancery" panose="03020702040506060504" pitchFamily="66" charset="-79"/>
              </a:rPr>
              <a:t>Notai</a:t>
            </a:r>
            <a:r>
              <a:rPr lang="en-US" sz="1400" dirty="0">
                <a:solidFill>
                  <a:schemeClr val="accent5">
                    <a:lumMod val="50000"/>
                  </a:schemeClr>
                </a:solidFill>
                <a:latin typeface="Apple Chancery" panose="03020702040506060504" pitchFamily="66" charset="-79"/>
                <a:cs typeface="Apple Chancery" panose="03020702040506060504" pitchFamily="66" charset="-79"/>
              </a:rPr>
              <a:t> (Guild of Judges and Notaries)</a:t>
            </a:r>
          </a:p>
        </p:txBody>
      </p:sp>
      <p:pic>
        <p:nvPicPr>
          <p:cNvPr id="14" name="Picture 13">
            <a:extLst>
              <a:ext uri="{FF2B5EF4-FFF2-40B4-BE49-F238E27FC236}">
                <a16:creationId xmlns:a16="http://schemas.microsoft.com/office/drawing/2014/main" id="{32900FEA-A283-8EAC-8826-845CC7D098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40104" y="1055929"/>
            <a:ext cx="3904180" cy="2277490"/>
          </a:xfrm>
          <a:prstGeom prst="rect">
            <a:avLst/>
          </a:prstGeom>
        </p:spPr>
      </p:pic>
      <p:sp>
        <p:nvSpPr>
          <p:cNvPr id="16" name="TextBox 15">
            <a:extLst>
              <a:ext uri="{FF2B5EF4-FFF2-40B4-BE49-F238E27FC236}">
                <a16:creationId xmlns:a16="http://schemas.microsoft.com/office/drawing/2014/main" id="{ED8DA290-68AB-DFCF-A3E3-95A05247B936}"/>
              </a:ext>
            </a:extLst>
          </p:cNvPr>
          <p:cNvSpPr txBox="1"/>
          <p:nvPr/>
        </p:nvSpPr>
        <p:spPr>
          <a:xfrm>
            <a:off x="5547202" y="3544152"/>
            <a:ext cx="6333067"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Rather than being professors, philosophers and experts of law first, they were merchants first and their product was the commercialization of penalties – known as bonding, securities, and bailment</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place where these merchants plied their trade was called a “cautio”, what we now know as a court.</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When these people saw how much money could be made from the commercialization of  sin through the Guild of Judges and Notaries, they invested heavily in the Roman Catholic Church</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By 1250 they had issued the 1</a:t>
            </a:r>
            <a:r>
              <a:rPr lang="en-US" sz="1400" baseline="30000" dirty="0">
                <a:solidFill>
                  <a:schemeClr val="accent5">
                    <a:lumMod val="50000"/>
                  </a:schemeClr>
                </a:solidFill>
                <a:latin typeface="Apple Chancery" panose="03020702040506060504" pitchFamily="66" charset="-79"/>
                <a:cs typeface="Apple Chancery" panose="03020702040506060504" pitchFamily="66" charset="-79"/>
              </a:rPr>
              <a:t>st</a:t>
            </a:r>
            <a:r>
              <a:rPr lang="en-US" sz="1400" dirty="0">
                <a:solidFill>
                  <a:schemeClr val="accent5">
                    <a:lumMod val="50000"/>
                  </a:schemeClr>
                </a:solidFill>
                <a:latin typeface="Apple Chancery" panose="03020702040506060504" pitchFamily="66" charset="-79"/>
                <a:cs typeface="Apple Chancery" panose="03020702040506060504" pitchFamily="66" charset="-79"/>
              </a:rPr>
              <a:t> forgiveness in retirement of all sins and debts, or insurance against sin, indulgences</a:t>
            </a:r>
          </a:p>
          <a:p>
            <a:pPr marL="285750" indent="-285750">
              <a:buFont typeface="Arial" panose="020B0604020202020204" pitchFamily="34" charset="0"/>
              <a:buChar char="•"/>
            </a:pPr>
            <a:r>
              <a:rPr lang="en-US" sz="1400" dirty="0">
                <a:solidFill>
                  <a:schemeClr val="accent5">
                    <a:lumMod val="50000"/>
                  </a:schemeClr>
                </a:solidFill>
                <a:latin typeface="Apple Chancery" panose="03020702040506060504" pitchFamily="66" charset="-79"/>
                <a:cs typeface="Apple Chancery" panose="03020702040506060504" pitchFamily="66" charset="-79"/>
              </a:rPr>
              <a:t>The BAR Guild and modern courts are the descendants of the Guilds of Judges and Notaries, maintaining the same model of commercialization of sin</a:t>
            </a:r>
          </a:p>
        </p:txBody>
      </p:sp>
      <p:sp>
        <p:nvSpPr>
          <p:cNvPr id="17" name="TextBox 16">
            <a:extLst>
              <a:ext uri="{FF2B5EF4-FFF2-40B4-BE49-F238E27FC236}">
                <a16:creationId xmlns:a16="http://schemas.microsoft.com/office/drawing/2014/main" id="{0C851FD0-78E8-0941-09D9-31D1E9BF5C40}"/>
              </a:ext>
            </a:extLst>
          </p:cNvPr>
          <p:cNvSpPr txBox="1"/>
          <p:nvPr/>
        </p:nvSpPr>
        <p:spPr>
          <a:xfrm flipH="1">
            <a:off x="396533" y="3986812"/>
            <a:ext cx="4681524" cy="1446550"/>
          </a:xfrm>
          <a:prstGeom prst="rect">
            <a:avLst/>
          </a:prstGeom>
          <a:noFill/>
        </p:spPr>
        <p:txBody>
          <a:bodyPr wrap="square" rtlCol="0">
            <a:spAutoFit/>
          </a:bodyPr>
          <a:lstStyle/>
          <a:p>
            <a:pPr algn="ctr"/>
            <a:r>
              <a:rPr lang="en-US" sz="2000" u="sng" dirty="0">
                <a:solidFill>
                  <a:schemeClr val="bg1"/>
                </a:solidFill>
                <a:latin typeface="Apple Chancery" panose="03020702040506060504" pitchFamily="66" charset="-79"/>
                <a:cs typeface="Apple Chancery" panose="03020702040506060504" pitchFamily="66" charset="-79"/>
              </a:rPr>
              <a:t>Court from Latin “cautio”</a:t>
            </a:r>
          </a:p>
          <a:p>
            <a:pPr algn="ctr"/>
            <a:endParaRPr lang="en-US" sz="2400" u="sng" dirty="0">
              <a:solidFill>
                <a:schemeClr val="bg1"/>
              </a:solidFill>
              <a:latin typeface="Apple Chancery" panose="03020702040506060504" pitchFamily="66" charset="-79"/>
              <a:cs typeface="Apple Chancery" panose="03020702040506060504" pitchFamily="66" charset="-79"/>
            </a:endParaRPr>
          </a:p>
          <a:p>
            <a:pPr algn="ctr"/>
            <a:r>
              <a:rPr lang="en-US" sz="2400" dirty="0">
                <a:solidFill>
                  <a:schemeClr val="bg1"/>
                </a:solidFill>
                <a:latin typeface="Apple Chancery" panose="03020702040506060504" pitchFamily="66" charset="-79"/>
                <a:cs typeface="Apple Chancery" panose="03020702040506060504" pitchFamily="66" charset="-79"/>
              </a:rPr>
              <a:t> </a:t>
            </a:r>
            <a:r>
              <a:rPr lang="en-US" sz="2000" dirty="0">
                <a:solidFill>
                  <a:schemeClr val="bg1"/>
                </a:solidFill>
                <a:latin typeface="Apple Chancery" panose="03020702040506060504" pitchFamily="66" charset="-79"/>
                <a:cs typeface="Apple Chancery" panose="03020702040506060504" pitchFamily="66" charset="-79"/>
              </a:rPr>
              <a:t>A place of bonding, securitization and bailment of oaths/vows/cases </a:t>
            </a:r>
          </a:p>
        </p:txBody>
      </p:sp>
    </p:spTree>
    <p:extLst>
      <p:ext uri="{BB962C8B-B14F-4D97-AF65-F5344CB8AC3E}">
        <p14:creationId xmlns:p14="http://schemas.microsoft.com/office/powerpoint/2010/main" val="108706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C9CD982A-0483-86A1-ECE9-12E35F787561}"/>
              </a:ext>
            </a:extLst>
          </p:cNvPr>
          <p:cNvSpPr/>
          <p:nvPr/>
        </p:nvSpPr>
        <p:spPr>
          <a:xfrm>
            <a:off x="353709" y="5886450"/>
            <a:ext cx="11666841" cy="8331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10389130" cy="477837"/>
          </a:xfrm>
        </p:spPr>
        <p:txBody>
          <a:bodyPr>
            <a:noAutofit/>
          </a:bodyPr>
          <a:lstStyle/>
          <a:p>
            <a:pPr algn="l"/>
            <a:r>
              <a:rPr lang="en-US" sz="2800" dirty="0">
                <a:solidFill>
                  <a:schemeClr val="accent5">
                    <a:lumMod val="50000"/>
                  </a:schemeClr>
                </a:solidFill>
              </a:rPr>
              <a:t>Corporate Securities – Instruments, Bonds, Bailments, Securities </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6" name="Picture 5">
            <a:extLst>
              <a:ext uri="{FF2B5EF4-FFF2-40B4-BE49-F238E27FC236}">
                <a16:creationId xmlns:a16="http://schemas.microsoft.com/office/drawing/2014/main" id="{D6F6E160-86B2-C0D3-9810-7ACA34C5D7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686885" y="1191672"/>
            <a:ext cx="2171701" cy="1441437"/>
          </a:xfrm>
          <a:prstGeom prst="rect">
            <a:avLst/>
          </a:prstGeom>
        </p:spPr>
      </p:pic>
      <p:sp>
        <p:nvSpPr>
          <p:cNvPr id="7" name="TextBox 6">
            <a:extLst>
              <a:ext uri="{FF2B5EF4-FFF2-40B4-BE49-F238E27FC236}">
                <a16:creationId xmlns:a16="http://schemas.microsoft.com/office/drawing/2014/main" id="{85DBF5DB-6BCC-B353-0136-D7A15132342A}"/>
              </a:ext>
            </a:extLst>
          </p:cNvPr>
          <p:cNvSpPr txBox="1"/>
          <p:nvPr/>
        </p:nvSpPr>
        <p:spPr>
          <a:xfrm>
            <a:off x="101272" y="2666176"/>
            <a:ext cx="3989551" cy="3170099"/>
          </a:xfrm>
          <a:prstGeom prst="rect">
            <a:avLst/>
          </a:prstGeom>
          <a:noFill/>
        </p:spPr>
        <p:txBody>
          <a:bodyPr wrap="square" rtlCol="0">
            <a:spAutoFit/>
          </a:bodyPr>
          <a:lstStyle/>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Security</a:t>
            </a:r>
          </a:p>
          <a:p>
            <a:pPr algn="ctr"/>
            <a:endParaRPr lang="en-US" sz="1400" b="1" u="sng"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Security</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from Latin term </a:t>
            </a:r>
            <a:r>
              <a:rPr lang="en-CA" sz="1400" b="1" dirty="0">
                <a:solidFill>
                  <a:schemeClr val="accent5">
                    <a:lumMod val="50000"/>
                  </a:schemeClr>
                </a:solidFill>
                <a:latin typeface="Apple Chancery" panose="03020702040506060504" pitchFamily="66" charset="-79"/>
                <a:cs typeface="Apple Chancery" panose="03020702040506060504" pitchFamily="66" charset="-79"/>
              </a:rPr>
              <a:t>”s</a:t>
            </a:r>
            <a:r>
              <a:rPr lang="en-CA" sz="1400" b="1" i="1" dirty="0">
                <a:solidFill>
                  <a:schemeClr val="accent5">
                    <a:lumMod val="50000"/>
                  </a:schemeClr>
                </a:solidFill>
                <a:effectLst/>
                <a:latin typeface="APPLE CHANCERY" panose="03020702040506060504" pitchFamily="66" charset="-79"/>
                <a:cs typeface="APPLE CHANCERY" panose="03020702040506060504" pitchFamily="66" charset="-79"/>
              </a:rPr>
              <a:t>ecures”</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-“axe; or the force and death blow of an axe”; or “supreme power”</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and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derivative</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sz="1400" b="0" i="1" dirty="0" err="1">
                <a:solidFill>
                  <a:schemeClr val="accent5">
                    <a:lumMod val="50000"/>
                  </a:schemeClr>
                </a:solidFill>
                <a:effectLst/>
                <a:latin typeface="APPLE CHANCERY" panose="03020702040506060504" pitchFamily="66" charset="-79"/>
                <a:cs typeface="APPLE CHANCERY" panose="03020702040506060504" pitchFamily="66" charset="-79"/>
              </a:rPr>
              <a:t>securitas</a:t>
            </a:r>
            <a:r>
              <a:rPr lang="en-CA" sz="1400" b="0" i="1" dirty="0">
                <a:solidFill>
                  <a:schemeClr val="accent5">
                    <a:lumMod val="50000"/>
                  </a:schemeClr>
                </a:solidFill>
                <a:effectLst/>
                <a:latin typeface="APPLE CHANCERY" panose="03020702040506060504" pitchFamily="66" charset="-79"/>
                <a:cs typeface="APPLE CHANCERY" panose="03020702040506060504" pitchFamily="66" charset="-79"/>
              </a:rPr>
              <a: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M</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eaning </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“safety through power and force”</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O</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r freedom from </a:t>
            </a:r>
            <a:r>
              <a:rPr lang="en-CA" sz="1400" i="0" dirty="0">
                <a:solidFill>
                  <a:schemeClr val="accent5">
                    <a:lumMod val="50000"/>
                  </a:schemeClr>
                </a:solidFill>
                <a:effectLst/>
                <a:latin typeface="Apple Chancery" panose="03020702040506060504" pitchFamily="66" charset="-79"/>
                <a:cs typeface="Apple Chancery" panose="03020702040506060504" pitchFamily="66" charset="-79"/>
              </a:rPr>
              <a:t>anxiety </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(through threat of power and force) </a:t>
            </a:r>
          </a:p>
          <a:p>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Thus Security is </a:t>
            </a:r>
            <a:r>
              <a:rPr lang="en-CA" sz="1400" b="1" dirty="0">
                <a:solidFill>
                  <a:schemeClr val="accent5">
                    <a:lumMod val="50000"/>
                  </a:schemeClr>
                </a:solidFill>
                <a:latin typeface="Apple Chancery" panose="03020702040506060504" pitchFamily="66" charset="-79"/>
                <a:cs typeface="Apple Chancery" panose="03020702040506060504" pitchFamily="66" charset="-79"/>
              </a:rPr>
              <a:t>Surety</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of performance not through </a:t>
            </a:r>
            <a:r>
              <a:rPr lang="en-CA" sz="1400" b="1" dirty="0">
                <a:solidFill>
                  <a:schemeClr val="accent5">
                    <a:lumMod val="50000"/>
                  </a:schemeClr>
                </a:solidFill>
                <a:latin typeface="Apple Chancery" panose="03020702040506060504" pitchFamily="66" charset="-79"/>
                <a:cs typeface="Apple Chancery" panose="03020702040506060504" pitchFamily="66" charset="-79"/>
              </a:rPr>
              <a:t>trust</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or honor but through their replacement by threat of power and fear of force. Security is therefore an absence of </a:t>
            </a:r>
            <a:r>
              <a:rPr lang="en-CA" sz="1400" b="1" dirty="0">
                <a:solidFill>
                  <a:schemeClr val="accent5">
                    <a:lumMod val="50000"/>
                  </a:schemeClr>
                </a:solidFill>
                <a:latin typeface="Apple Chancery" panose="03020702040506060504" pitchFamily="66" charset="-79"/>
                <a:cs typeface="Apple Chancery" panose="03020702040506060504" pitchFamily="66" charset="-79"/>
              </a:rPr>
              <a:t>trust</a:t>
            </a:r>
            <a:endParaRPr lang="en-US" sz="1400" b="1" dirty="0">
              <a:solidFill>
                <a:schemeClr val="accent5">
                  <a:lumMod val="50000"/>
                </a:schemeClr>
              </a:solidFill>
              <a:latin typeface="Apple Chancery" panose="03020702040506060504" pitchFamily="66" charset="-79"/>
              <a:cs typeface="Apple Chancery" panose="03020702040506060504" pitchFamily="66" charset="-79"/>
            </a:endParaRPr>
          </a:p>
          <a:p>
            <a:endParaRPr lang="en-US" dirty="0"/>
          </a:p>
        </p:txBody>
      </p:sp>
      <p:pic>
        <p:nvPicPr>
          <p:cNvPr id="10" name="Picture 9">
            <a:extLst>
              <a:ext uri="{FF2B5EF4-FFF2-40B4-BE49-F238E27FC236}">
                <a16:creationId xmlns:a16="http://schemas.microsoft.com/office/drawing/2014/main" id="{0EC00D52-9138-7BFA-7B16-2E1895C32A9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57479" y="1238603"/>
            <a:ext cx="2051798" cy="1362459"/>
          </a:xfrm>
          <a:prstGeom prst="rect">
            <a:avLst/>
          </a:prstGeom>
        </p:spPr>
      </p:pic>
      <p:sp>
        <p:nvSpPr>
          <p:cNvPr id="12" name="TextBox 11">
            <a:extLst>
              <a:ext uri="{FF2B5EF4-FFF2-40B4-BE49-F238E27FC236}">
                <a16:creationId xmlns:a16="http://schemas.microsoft.com/office/drawing/2014/main" id="{8B4EBDDA-1497-5B89-E6CD-9993673311F5}"/>
              </a:ext>
            </a:extLst>
          </p:cNvPr>
          <p:cNvSpPr txBox="1"/>
          <p:nvPr/>
        </p:nvSpPr>
        <p:spPr>
          <a:xfrm>
            <a:off x="8054299" y="2882875"/>
            <a:ext cx="3856761" cy="2677656"/>
          </a:xfrm>
          <a:prstGeom prst="rect">
            <a:avLst/>
          </a:prstGeom>
          <a:noFill/>
        </p:spPr>
        <p:txBody>
          <a:bodyPr wrap="square" rtlCol="0">
            <a:spAutoFit/>
          </a:bodyPr>
          <a:lstStyle/>
          <a:p>
            <a:pPr algn="ctr"/>
            <a:r>
              <a:rPr lang="en-US" sz="1400" b="1" u="sng" dirty="0">
                <a:solidFill>
                  <a:schemeClr val="accent5">
                    <a:lumMod val="50000"/>
                  </a:schemeClr>
                </a:solidFill>
                <a:latin typeface="APPLE CHANCERY" panose="03020702040506060504" pitchFamily="66" charset="-79"/>
                <a:cs typeface="APPLE CHANCERY" panose="03020702040506060504" pitchFamily="66" charset="-79"/>
              </a:rPr>
              <a:t>Bond</a:t>
            </a:r>
          </a:p>
          <a:p>
            <a:endParaRPr lang="en-US" sz="1400" b="1" u="sng"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A </a:t>
            </a:r>
            <a:r>
              <a:rPr lang="en-CA" sz="1400" dirty="0">
                <a:solidFill>
                  <a:schemeClr val="accent5">
                    <a:lumMod val="50000"/>
                  </a:schemeClr>
                </a:solidFill>
                <a:latin typeface="Apple Chancery" panose="03020702040506060504" pitchFamily="66" charset="-79"/>
                <a:cs typeface="Apple Chancery" panose="03020702040506060504" pitchFamily="66" charset="-79"/>
              </a:rPr>
              <a:t>Bond</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is a formal </a:t>
            </a:r>
            <a:r>
              <a:rPr lang="en-CA" sz="1400" dirty="0">
                <a:solidFill>
                  <a:schemeClr val="accent5">
                    <a:lumMod val="50000"/>
                  </a:schemeClr>
                </a:solidFill>
                <a:latin typeface="Apple Chancery" panose="03020702040506060504" pitchFamily="66" charset="-79"/>
                <a:cs typeface="Apple Chancery" panose="03020702040506060504" pitchFamily="66" charset="-79"/>
              </a:rPr>
              <a:t>Instrument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issued under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Corporate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Securities standards of instruments and </a:t>
            </a:r>
            <a:r>
              <a:rPr lang="en-CA" sz="1400" dirty="0">
                <a:solidFill>
                  <a:schemeClr val="accent5">
                    <a:lumMod val="50000"/>
                  </a:schemeClr>
                </a:solidFill>
                <a:latin typeface="Apple Chancery" panose="03020702040506060504" pitchFamily="66" charset="-79"/>
                <a:cs typeface="Apple Chancery" panose="03020702040506060504" pitchFamily="66" charset="-79"/>
              </a:rPr>
              <a:t>writing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first formed under the Westminster </a:t>
            </a:r>
            <a:r>
              <a:rPr lang="en-CA" sz="1400" dirty="0">
                <a:solidFill>
                  <a:schemeClr val="accent5">
                    <a:lumMod val="50000"/>
                  </a:schemeClr>
                </a:solidFill>
                <a:latin typeface="Apple Chancery" panose="03020702040506060504" pitchFamily="66" charset="-79"/>
                <a:cs typeface="Apple Chancery" panose="03020702040506060504" pitchFamily="66" charset="-79"/>
              </a:rPr>
              <a:t>laws</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Great Britain from the 18th Century </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It is</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 </a:t>
            </a:r>
            <a:r>
              <a:rPr lang="en-CA" sz="1400" dirty="0">
                <a:solidFill>
                  <a:schemeClr val="accent5">
                    <a:lumMod val="50000"/>
                  </a:schemeClr>
                </a:solidFill>
                <a:latin typeface="Apple Chancery" panose="03020702040506060504" pitchFamily="66" charset="-79"/>
                <a:cs typeface="Apple Chancery" panose="03020702040506060504" pitchFamily="66" charset="-79"/>
              </a:rPr>
              <a:t>form</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obligation containing a penalty</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condition is annexed, either for payment of </a:t>
            </a:r>
            <a:r>
              <a:rPr lang="en-CA" sz="1400" dirty="0">
                <a:solidFill>
                  <a:schemeClr val="accent5">
                    <a:lumMod val="50000"/>
                  </a:schemeClr>
                </a:solidFill>
                <a:latin typeface="Apple Chancery" panose="03020702040506060504" pitchFamily="66" charset="-79"/>
                <a:cs typeface="Apple Chancery" panose="03020702040506060504" pitchFamily="66" charset="-79"/>
              </a:rPr>
              <a:t>money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or performance of covenants as</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Security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for performance against a Bill or </a:t>
            </a:r>
            <a:r>
              <a:rPr lang="en-CA" sz="1400" dirty="0">
                <a:solidFill>
                  <a:schemeClr val="accent5">
                    <a:lumMod val="50000"/>
                  </a:schemeClr>
                </a:solidFill>
                <a:latin typeface="Apple Chancery" panose="03020702040506060504" pitchFamily="66" charset="-79"/>
                <a:cs typeface="Apple Chancery" panose="03020702040506060504" pitchFamily="66" charset="-79"/>
              </a:rPr>
              <a:t>Contract</a:t>
            </a:r>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4" name="TextBox 13">
            <a:extLst>
              <a:ext uri="{FF2B5EF4-FFF2-40B4-BE49-F238E27FC236}">
                <a16:creationId xmlns:a16="http://schemas.microsoft.com/office/drawing/2014/main" id="{765A2191-67F1-6C39-971A-0B05168B9EBA}"/>
              </a:ext>
            </a:extLst>
          </p:cNvPr>
          <p:cNvSpPr txBox="1"/>
          <p:nvPr/>
        </p:nvSpPr>
        <p:spPr>
          <a:xfrm>
            <a:off x="383568" y="5986107"/>
            <a:ext cx="11484582" cy="584775"/>
          </a:xfrm>
          <a:prstGeom prst="rect">
            <a:avLst/>
          </a:prstGeom>
          <a:noFill/>
        </p:spPr>
        <p:txBody>
          <a:bodyPr wrap="square" rtlCol="0">
            <a:spAutoFit/>
          </a:bodyPr>
          <a:lstStyle/>
          <a:p>
            <a:pPr algn="ctr"/>
            <a:r>
              <a:rPr lang="en-CA" sz="1600" b="0" i="0" dirty="0">
                <a:solidFill>
                  <a:schemeClr val="bg1"/>
                </a:solidFill>
                <a:effectLst/>
                <a:latin typeface="Apple Chancery" panose="03020702040506060504" pitchFamily="66" charset="-79"/>
                <a:cs typeface="Apple Chancery" panose="03020702040506060504" pitchFamily="66" charset="-79"/>
              </a:rPr>
              <a:t>A </a:t>
            </a:r>
            <a:r>
              <a:rPr lang="en-CA" sz="1600" dirty="0">
                <a:solidFill>
                  <a:schemeClr val="bg1"/>
                </a:solidFill>
                <a:latin typeface="Apple Chancery" panose="03020702040506060504" pitchFamily="66" charset="-79"/>
                <a:cs typeface="Apple Chancery" panose="03020702040506060504" pitchFamily="66" charset="-79"/>
              </a:rPr>
              <a:t>Corporate Security </a:t>
            </a:r>
            <a:r>
              <a:rPr lang="en-CA" sz="1600" b="0" i="0" dirty="0">
                <a:solidFill>
                  <a:schemeClr val="bg1"/>
                </a:solidFill>
                <a:effectLst/>
                <a:latin typeface="Apple Chancery" panose="03020702040506060504" pitchFamily="66" charset="-79"/>
                <a:cs typeface="Apple Chancery" panose="03020702040506060504" pitchFamily="66" charset="-79"/>
              </a:rPr>
              <a:t>is a formal </a:t>
            </a:r>
            <a:r>
              <a:rPr lang="en-CA" sz="1600" dirty="0">
                <a:solidFill>
                  <a:schemeClr val="bg1"/>
                </a:solidFill>
                <a:latin typeface="Apple Chancery" panose="03020702040506060504" pitchFamily="66" charset="-79"/>
                <a:cs typeface="Apple Chancery" panose="03020702040506060504" pitchFamily="66" charset="-79"/>
              </a:rPr>
              <a:t>Instrument </a:t>
            </a:r>
            <a:r>
              <a:rPr lang="en-CA" sz="1600" b="0" i="0" dirty="0">
                <a:solidFill>
                  <a:schemeClr val="bg1"/>
                </a:solidFill>
                <a:effectLst/>
                <a:latin typeface="Apple Chancery" panose="03020702040506060504" pitchFamily="66" charset="-79"/>
                <a:cs typeface="Apple Chancery" panose="03020702040506060504" pitchFamily="66" charset="-79"/>
              </a:rPr>
              <a:t>that also represents a tradable </a:t>
            </a:r>
            <a:r>
              <a:rPr lang="en-CA" sz="1600" dirty="0">
                <a:solidFill>
                  <a:schemeClr val="bg1"/>
                </a:solidFill>
                <a:latin typeface="Apple Chancery" panose="03020702040506060504" pitchFamily="66" charset="-79"/>
                <a:cs typeface="Apple Chancery" panose="03020702040506060504" pitchFamily="66" charset="-79"/>
              </a:rPr>
              <a:t>asset</a:t>
            </a:r>
            <a:r>
              <a:rPr lang="en-CA" sz="1600" b="0" i="0" dirty="0">
                <a:solidFill>
                  <a:schemeClr val="bg1"/>
                </a:solidFill>
                <a:effectLst/>
                <a:latin typeface="Apple Chancery" panose="03020702040506060504" pitchFamily="66" charset="-79"/>
                <a:cs typeface="Apple Chancery" panose="03020702040506060504" pitchFamily="66" charset="-79"/>
              </a:rPr>
              <a:t> that is underwritten by some </a:t>
            </a:r>
            <a:r>
              <a:rPr lang="en-CA" sz="1600" dirty="0">
                <a:solidFill>
                  <a:schemeClr val="bg1"/>
                </a:solidFill>
                <a:latin typeface="Apple Chancery" panose="03020702040506060504" pitchFamily="66" charset="-79"/>
                <a:cs typeface="Apple Chancery" panose="03020702040506060504" pitchFamily="66" charset="-79"/>
              </a:rPr>
              <a:t>form</a:t>
            </a:r>
            <a:r>
              <a:rPr lang="en-CA" sz="1600" b="0" i="0" dirty="0">
                <a:solidFill>
                  <a:schemeClr val="bg1"/>
                </a:solidFill>
                <a:effectLst/>
                <a:latin typeface="Apple Chancery" panose="03020702040506060504" pitchFamily="66" charset="-79"/>
                <a:cs typeface="Apple Chancery" panose="03020702040506060504" pitchFamily="66" charset="-79"/>
              </a:rPr>
              <a:t> of Assurance or Insurance for the payment of any </a:t>
            </a:r>
            <a:r>
              <a:rPr lang="en-CA" sz="1600" dirty="0">
                <a:solidFill>
                  <a:schemeClr val="bg1"/>
                </a:solidFill>
                <a:latin typeface="Apple Chancery" panose="03020702040506060504" pitchFamily="66" charset="-79"/>
                <a:cs typeface="Apple Chancery" panose="03020702040506060504" pitchFamily="66" charset="-79"/>
              </a:rPr>
              <a:t>debt</a:t>
            </a:r>
            <a:r>
              <a:rPr lang="en-CA" sz="1600" b="0" i="0" dirty="0">
                <a:solidFill>
                  <a:schemeClr val="bg1"/>
                </a:solidFill>
                <a:effectLst/>
                <a:latin typeface="Apple Chancery" panose="03020702040506060504" pitchFamily="66" charset="-79"/>
                <a:cs typeface="Apple Chancery" panose="03020702040506060504" pitchFamily="66" charset="-79"/>
              </a:rPr>
              <a:t>, or debit, or repayment, or demand, or loss connected to it.</a:t>
            </a:r>
            <a:endParaRPr lang="en-US" sz="1600" dirty="0">
              <a:solidFill>
                <a:schemeClr val="bg1"/>
              </a:solidFill>
              <a:latin typeface="Apple Chancery" panose="03020702040506060504" pitchFamily="66" charset="-79"/>
              <a:cs typeface="Apple Chancery" panose="03020702040506060504" pitchFamily="66" charset="-79"/>
            </a:endParaRPr>
          </a:p>
        </p:txBody>
      </p:sp>
      <p:sp>
        <p:nvSpPr>
          <p:cNvPr id="16" name="TextBox 15">
            <a:extLst>
              <a:ext uri="{FF2B5EF4-FFF2-40B4-BE49-F238E27FC236}">
                <a16:creationId xmlns:a16="http://schemas.microsoft.com/office/drawing/2014/main" id="{505BAB53-ABB8-2874-9AB9-DCF7718EDADB}"/>
              </a:ext>
            </a:extLst>
          </p:cNvPr>
          <p:cNvSpPr txBox="1"/>
          <p:nvPr/>
        </p:nvSpPr>
        <p:spPr>
          <a:xfrm>
            <a:off x="3082468" y="1208057"/>
            <a:ext cx="5751129" cy="1600438"/>
          </a:xfrm>
          <a:prstGeom prst="rect">
            <a:avLst/>
          </a:prstGeom>
          <a:noFill/>
        </p:spPr>
        <p:txBody>
          <a:bodyPr wrap="square" rtlCol="0">
            <a:spAutoFit/>
          </a:bodyPr>
          <a:lstStyle/>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Commercial Instruments are Instruments that are similar to the standards of Westminster and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Bank</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England. from the 18th Century.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The B of </a:t>
            </a:r>
            <a:r>
              <a:rPr lang="en-CA" sz="1400" dirty="0">
                <a:solidFill>
                  <a:schemeClr val="accent5">
                    <a:lumMod val="50000"/>
                  </a:schemeClr>
                </a:solidFill>
                <a:latin typeface="Apple Chancery" panose="03020702040506060504" pitchFamily="66" charset="-79"/>
                <a:cs typeface="Apple Chancery" panose="03020702040506060504" pitchFamily="66" charset="-79"/>
              </a:rPr>
              <a:t>E</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seized total control from the start of the 19th Century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Eventually it declared the subjects of the British Empire and the world, to be </a:t>
            </a:r>
            <a:r>
              <a:rPr lang="en-CA" sz="1400" b="0" i="0" u="none" strike="noStrike" dirty="0">
                <a:solidFill>
                  <a:schemeClr val="accent5">
                    <a:lumMod val="50000"/>
                  </a:schemeClr>
                </a:solidFill>
                <a:effectLst/>
                <a:latin typeface="Apple Chancery" panose="03020702040506060504" pitchFamily="66" charset="-79"/>
                <a:cs typeface="Apple Chancery" panose="03020702040506060504" pitchFamily="66" charset="-79"/>
                <a:hlinkClick r:id="rId6" tooltip="click to view definition of insolvent">
                  <a:extLst>
                    <a:ext uri="{A12FA001-AC4F-418D-AE19-62706E023703}">
                      <ahyp:hlinkClr xmlns:ahyp="http://schemas.microsoft.com/office/drawing/2018/hyperlinkcolor" val="tx"/>
                    </a:ext>
                  </a:extLst>
                </a:hlinkClick>
              </a:rPr>
              <a:t>i</a:t>
            </a:r>
            <a:r>
              <a:rPr lang="en-CA" sz="1400" b="0" i="0" u="none" strike="noStrike" dirty="0">
                <a:solidFill>
                  <a:schemeClr val="accent5">
                    <a:lumMod val="50000"/>
                  </a:schemeClr>
                </a:solidFill>
                <a:effectLst/>
                <a:latin typeface="Apple Chancery" panose="03020702040506060504" pitchFamily="66" charset="-79"/>
                <a:cs typeface="Apple Chancery" panose="03020702040506060504" pitchFamily="66" charset="-79"/>
              </a:rPr>
              <a:t>nsolvent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debtors</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S</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ubject to the complete control of the banks and their legal agents</a:t>
            </a:r>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p:txBody>
      </p:sp>
      <p:pic>
        <p:nvPicPr>
          <p:cNvPr id="19" name="Picture 18">
            <a:extLst>
              <a:ext uri="{FF2B5EF4-FFF2-40B4-BE49-F238E27FC236}">
                <a16:creationId xmlns:a16="http://schemas.microsoft.com/office/drawing/2014/main" id="{CA20605A-887D-0A70-D9F3-0EEF994E78B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40503" y="3057214"/>
            <a:ext cx="2864115" cy="1615893"/>
          </a:xfrm>
          <a:prstGeom prst="rect">
            <a:avLst/>
          </a:prstGeom>
        </p:spPr>
      </p:pic>
      <p:sp>
        <p:nvSpPr>
          <p:cNvPr id="21" name="TextBox 20">
            <a:extLst>
              <a:ext uri="{FF2B5EF4-FFF2-40B4-BE49-F238E27FC236}">
                <a16:creationId xmlns:a16="http://schemas.microsoft.com/office/drawing/2014/main" id="{B43A85CC-86C2-E971-5B15-D6862AD90392}"/>
              </a:ext>
            </a:extLst>
          </p:cNvPr>
          <p:cNvSpPr txBox="1"/>
          <p:nvPr/>
        </p:nvSpPr>
        <p:spPr>
          <a:xfrm>
            <a:off x="4362453" y="4821867"/>
            <a:ext cx="3420215" cy="738664"/>
          </a:xfrm>
          <a:prstGeom prst="rect">
            <a:avLst/>
          </a:prstGeom>
          <a:noFill/>
        </p:spPr>
        <p:txBody>
          <a:bodyPr wrap="square" rtlCol="0">
            <a:spAutoFit/>
          </a:bodyPr>
          <a:lstStyle/>
          <a:p>
            <a:pPr algn="ctr"/>
            <a:r>
              <a:rPr lang="en-US" sz="1400" dirty="0">
                <a:solidFill>
                  <a:schemeClr val="accent5">
                    <a:lumMod val="50000"/>
                  </a:schemeClr>
                </a:solidFill>
                <a:latin typeface="Apple Chancery" panose="03020702040506060504" pitchFamily="66" charset="-79"/>
                <a:cs typeface="Apple Chancery" panose="03020702040506060504" pitchFamily="66" charset="-79"/>
              </a:rPr>
              <a:t>Bail from Latin </a:t>
            </a:r>
            <a:r>
              <a:rPr lang="en-US" sz="1400" i="1" dirty="0">
                <a:solidFill>
                  <a:schemeClr val="accent5">
                    <a:lumMod val="50000"/>
                  </a:schemeClr>
                </a:solidFill>
                <a:latin typeface="APPLE CHANCERY" panose="03020702040506060504" pitchFamily="66" charset="-79"/>
                <a:cs typeface="APPLE CHANCERY" panose="03020702040506060504" pitchFamily="66" charset="-79"/>
              </a:rPr>
              <a:t>“</a:t>
            </a:r>
            <a:r>
              <a:rPr lang="en-US" sz="1400" i="1" dirty="0" err="1">
                <a:solidFill>
                  <a:schemeClr val="accent5">
                    <a:lumMod val="50000"/>
                  </a:schemeClr>
                </a:solidFill>
                <a:latin typeface="APPLE CHANCERY" panose="03020702040506060504" pitchFamily="66" charset="-79"/>
                <a:cs typeface="APPLE CHANCERY" panose="03020702040506060504" pitchFamily="66" charset="-79"/>
              </a:rPr>
              <a:t>baiulus</a:t>
            </a:r>
            <a:r>
              <a:rPr lang="en-US" sz="1400" i="1" dirty="0">
                <a:solidFill>
                  <a:schemeClr val="accent5">
                    <a:lumMod val="50000"/>
                  </a:schemeClr>
                </a:solidFill>
                <a:latin typeface="APPLE CHANCERY" panose="03020702040506060504" pitchFamily="66" charset="-79"/>
                <a:cs typeface="APPLE CHANCERY" panose="03020702040506060504" pitchFamily="66" charset="-79"/>
              </a:rPr>
              <a:t>” </a:t>
            </a:r>
            <a:r>
              <a:rPr lang="en-US" sz="1400" dirty="0">
                <a:solidFill>
                  <a:schemeClr val="accent5">
                    <a:lumMod val="50000"/>
                  </a:schemeClr>
                </a:solidFill>
                <a:latin typeface="Apple Chancery" panose="03020702040506060504" pitchFamily="66" charset="-79"/>
                <a:cs typeface="Apple Chancery" panose="03020702040506060504" pitchFamily="66" charset="-79"/>
              </a:rPr>
              <a:t>meaning </a:t>
            </a:r>
          </a:p>
          <a:p>
            <a:pPr algn="ctr"/>
            <a:r>
              <a:rPr lang="en-US" sz="1400" b="1" dirty="0">
                <a:solidFill>
                  <a:schemeClr val="accent5">
                    <a:lumMod val="50000"/>
                  </a:schemeClr>
                </a:solidFill>
                <a:latin typeface="Apple Chancery" panose="03020702040506060504" pitchFamily="66" charset="-79"/>
                <a:cs typeface="Apple Chancery" panose="03020702040506060504" pitchFamily="66" charset="-79"/>
              </a:rPr>
              <a:t>“coffin bearer, carrier of a burden” </a:t>
            </a:r>
          </a:p>
          <a:p>
            <a:pPr algn="ctr"/>
            <a:r>
              <a:rPr lang="en-US" sz="1400" dirty="0">
                <a:solidFill>
                  <a:schemeClr val="accent5">
                    <a:lumMod val="50000"/>
                  </a:schemeClr>
                </a:solidFill>
                <a:latin typeface="Apple Chancery" panose="03020702040506060504" pitchFamily="66" charset="-79"/>
                <a:cs typeface="Apple Chancery" panose="03020702040506060504" pitchFamily="66" charset="-79"/>
              </a:rPr>
              <a:t>From 15</a:t>
            </a:r>
            <a:r>
              <a:rPr lang="en-US" sz="1400"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400" dirty="0">
                <a:solidFill>
                  <a:schemeClr val="accent5">
                    <a:lumMod val="50000"/>
                  </a:schemeClr>
                </a:solidFill>
                <a:latin typeface="Apple Chancery" panose="03020702040506060504" pitchFamily="66" charset="-79"/>
                <a:cs typeface="Apple Chancery" panose="03020702040506060504" pitchFamily="66" charset="-79"/>
              </a:rPr>
              <a:t> C – a money bond</a:t>
            </a:r>
          </a:p>
        </p:txBody>
      </p:sp>
    </p:spTree>
    <p:extLst>
      <p:ext uri="{BB962C8B-B14F-4D97-AF65-F5344CB8AC3E}">
        <p14:creationId xmlns:p14="http://schemas.microsoft.com/office/powerpoint/2010/main" val="199122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D436417-5290-11E6-188E-B84E92484B91}"/>
              </a:ext>
            </a:extLst>
          </p:cNvPr>
          <p:cNvSpPr/>
          <p:nvPr/>
        </p:nvSpPr>
        <p:spPr>
          <a:xfrm>
            <a:off x="185529" y="5748109"/>
            <a:ext cx="11691463" cy="9203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Criminal Courts – Courts of Penance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543671" y="3870733"/>
            <a:ext cx="7375196"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6" name="Picture 5">
            <a:extLst>
              <a:ext uri="{FF2B5EF4-FFF2-40B4-BE49-F238E27FC236}">
                <a16:creationId xmlns:a16="http://schemas.microsoft.com/office/drawing/2014/main" id="{DC374050-5F4B-88C4-9922-6AD8A5D836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2119" y="1916414"/>
            <a:ext cx="3343777" cy="3265266"/>
          </a:xfrm>
          <a:prstGeom prst="rect">
            <a:avLst/>
          </a:prstGeom>
        </p:spPr>
      </p:pic>
      <p:sp>
        <p:nvSpPr>
          <p:cNvPr id="9" name="TextBox 8">
            <a:extLst>
              <a:ext uri="{FF2B5EF4-FFF2-40B4-BE49-F238E27FC236}">
                <a16:creationId xmlns:a16="http://schemas.microsoft.com/office/drawing/2014/main" id="{81381475-025F-F044-2FC5-A23235DF848D}"/>
              </a:ext>
            </a:extLst>
          </p:cNvPr>
          <p:cNvSpPr txBox="1"/>
          <p:nvPr/>
        </p:nvSpPr>
        <p:spPr>
          <a:xfrm rot="10800000" flipV="1">
            <a:off x="499746" y="1100804"/>
            <a:ext cx="11377247" cy="707886"/>
          </a:xfrm>
          <a:prstGeom prst="rect">
            <a:avLst/>
          </a:prstGeom>
          <a:noFill/>
        </p:spPr>
        <p:txBody>
          <a:bodyPr wrap="square" rtlCol="0">
            <a:spAutoFit/>
          </a:bodyPr>
          <a:lstStyle/>
          <a:p>
            <a:pPr algn="ctr"/>
            <a:r>
              <a:rPr lang="en-CA" sz="2000" b="1" dirty="0">
                <a:solidFill>
                  <a:schemeClr val="accent5">
                    <a:lumMod val="50000"/>
                  </a:schemeClr>
                </a:solidFill>
                <a:latin typeface="Apple Chancery" panose="03020702040506060504" pitchFamily="66" charset="-79"/>
                <a:cs typeface="Apple Chancery" panose="03020702040506060504" pitchFamily="66" charset="-79"/>
              </a:rPr>
              <a:t>T</a:t>
            </a:r>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he courts in most Western nations operate as Penal Courts, </a:t>
            </a:r>
          </a:p>
          <a:p>
            <a:pPr algn="ctr"/>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also known as Criminal Courts, also known as Courts of Penance</a:t>
            </a:r>
            <a:endParaRPr lang="en-US" sz="20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0" name="TextBox 9">
            <a:extLst>
              <a:ext uri="{FF2B5EF4-FFF2-40B4-BE49-F238E27FC236}">
                <a16:creationId xmlns:a16="http://schemas.microsoft.com/office/drawing/2014/main" id="{CBAF9A4A-5897-E099-3D27-F475FF092BF3}"/>
              </a:ext>
            </a:extLst>
          </p:cNvPr>
          <p:cNvSpPr txBox="1"/>
          <p:nvPr/>
        </p:nvSpPr>
        <p:spPr>
          <a:xfrm>
            <a:off x="4420868" y="2197148"/>
            <a:ext cx="7179013" cy="2554545"/>
          </a:xfrm>
          <a:prstGeom prst="rect">
            <a:avLst/>
          </a:prstGeom>
          <a:noFill/>
        </p:spPr>
        <p:txBody>
          <a:bodyPr wrap="square" rtlCol="0">
            <a:spAutoFit/>
          </a:bodyPr>
          <a:lstStyle/>
          <a:p>
            <a:pPr marL="342900" indent="-342900" algn="l">
              <a:buFont typeface="+mj-lt"/>
              <a:buAutoNum type="arabicPeriod"/>
            </a:pPr>
            <a:r>
              <a:rPr lang="en-CA" sz="1600" b="1" i="0" dirty="0" err="1">
                <a:solidFill>
                  <a:schemeClr val="accent5">
                    <a:lumMod val="50000"/>
                  </a:schemeClr>
                </a:solidFill>
                <a:effectLst/>
                <a:latin typeface="Apple Chancery" panose="03020702040506060504" pitchFamily="66" charset="-79"/>
                <a:cs typeface="Apple Chancery" panose="03020702040506060504" pitchFamily="66" charset="-79"/>
              </a:rPr>
              <a:t>Contritio</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in a Roman </a:t>
            </a:r>
            <a:r>
              <a:rPr lang="en-CA" sz="1600" dirty="0">
                <a:solidFill>
                  <a:schemeClr val="accent5">
                    <a:lumMod val="50000"/>
                  </a:schemeClr>
                </a:solidFill>
                <a:latin typeface="Apple Chancery" panose="03020702040506060504" pitchFamily="66" charset="-79"/>
                <a:cs typeface="Apple Chancery" panose="03020702040506060504" pitchFamily="66" charset="-79"/>
              </a:rPr>
              <a:t>Court</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is the pre-trial hearing or hearing at which the Indictment is read by the </a:t>
            </a:r>
            <a:r>
              <a:rPr lang="en-CA" sz="1600" dirty="0">
                <a:solidFill>
                  <a:schemeClr val="accent5">
                    <a:lumMod val="50000"/>
                  </a:schemeClr>
                </a:solidFill>
                <a:latin typeface="Apple Chancery" panose="03020702040506060504" pitchFamily="66" charset="-79"/>
                <a:cs typeface="Apple Chancery" panose="03020702040506060504" pitchFamily="66" charset="-79"/>
              </a:rPr>
              <a:t>Prosecutor</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acting as the "confessant”</a:t>
            </a:r>
          </a:p>
          <a:p>
            <a:pPr marL="342900" indent="-342900" algn="l">
              <a:buFont typeface="+mj-lt"/>
              <a:buAutoNum type="arabicPeriod"/>
            </a:pPr>
            <a:endParaRPr lang="en-CA" sz="1600" dirty="0">
              <a:solidFill>
                <a:schemeClr val="accent5">
                  <a:lumMod val="50000"/>
                </a:schemeClr>
              </a:solidFill>
              <a:latin typeface="Apple Chancery" panose="03020702040506060504" pitchFamily="66" charset="-79"/>
              <a:cs typeface="Apple Chancery" panose="03020702040506060504" pitchFamily="66" charset="-79"/>
            </a:endParaRPr>
          </a:p>
          <a:p>
            <a:pPr marL="342900" indent="-342900" algn="l">
              <a:buFont typeface="+mj-lt"/>
              <a:buAutoNum type="arabicPeriod"/>
            </a:pPr>
            <a:r>
              <a:rPr lang="en-CA" sz="1600" b="1" i="0" dirty="0" err="1">
                <a:solidFill>
                  <a:schemeClr val="accent5">
                    <a:lumMod val="50000"/>
                  </a:schemeClr>
                </a:solidFill>
                <a:effectLst/>
                <a:latin typeface="Apple Chancery" panose="03020702040506060504" pitchFamily="66" charset="-79"/>
                <a:cs typeface="Apple Chancery" panose="03020702040506060504" pitchFamily="66" charset="-79"/>
              </a:rPr>
              <a:t>Confessio</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in a Roman </a:t>
            </a:r>
            <a:r>
              <a:rPr lang="en-CA" sz="1600" dirty="0">
                <a:solidFill>
                  <a:schemeClr val="accent5">
                    <a:lumMod val="50000"/>
                  </a:schemeClr>
                </a:solidFill>
                <a:latin typeface="Apple Chancery" panose="03020702040506060504" pitchFamily="66" charset="-79"/>
                <a:cs typeface="Apple Chancery" panose="03020702040506060504" pitchFamily="66" charset="-79"/>
              </a:rPr>
              <a:t>Court </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is the trial or judgment phase during which the </a:t>
            </a:r>
            <a:r>
              <a:rPr lang="en-CA" sz="1600" dirty="0">
                <a:solidFill>
                  <a:schemeClr val="accent5">
                    <a:lumMod val="50000"/>
                  </a:schemeClr>
                </a:solidFill>
                <a:latin typeface="Apple Chancery" panose="03020702040506060504" pitchFamily="66" charset="-79"/>
                <a:cs typeface="Apple Chancery" panose="03020702040506060504" pitchFamily="66" charset="-79"/>
              </a:rPr>
              <a:t>Prosecutor</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seeks to perfect the confession of the "penitent" with the assistance of agents who may convince the </a:t>
            </a:r>
            <a:r>
              <a:rPr lang="en-CA" sz="1600" dirty="0">
                <a:solidFill>
                  <a:schemeClr val="accent5">
                    <a:lumMod val="50000"/>
                  </a:schemeClr>
                </a:solidFill>
                <a:latin typeface="Apple Chancery" panose="03020702040506060504" pitchFamily="66" charset="-79"/>
                <a:cs typeface="Apple Chancery" panose="03020702040506060504" pitchFamily="66" charset="-79"/>
              </a:rPr>
              <a:t>accused </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to "turn" such as an attorney</a:t>
            </a:r>
          </a:p>
          <a:p>
            <a:pPr marL="342900" indent="-342900" algn="l">
              <a:buFont typeface="+mj-lt"/>
              <a:buAutoNum type="arabicPeriod"/>
            </a:pPr>
            <a:endParaRPr lang="en-CA" sz="1600" dirty="0">
              <a:solidFill>
                <a:schemeClr val="accent5">
                  <a:lumMod val="50000"/>
                </a:schemeClr>
              </a:solidFill>
              <a:latin typeface="Apple Chancery" panose="03020702040506060504" pitchFamily="66" charset="-79"/>
              <a:cs typeface="Apple Chancery" panose="03020702040506060504" pitchFamily="66" charset="-79"/>
            </a:endParaRPr>
          </a:p>
          <a:p>
            <a:pPr marL="342900" indent="-342900" algn="l">
              <a:buFont typeface="+mj-lt"/>
              <a:buAutoNum type="arabicPeriod"/>
            </a:pPr>
            <a:r>
              <a:rPr lang="en-CA" sz="1600" b="1" i="0" dirty="0" err="1">
                <a:solidFill>
                  <a:schemeClr val="accent5">
                    <a:lumMod val="50000"/>
                  </a:schemeClr>
                </a:solidFill>
                <a:effectLst/>
                <a:latin typeface="Apple Chancery" panose="03020702040506060504" pitchFamily="66" charset="-79"/>
                <a:cs typeface="Apple Chancery" panose="03020702040506060504" pitchFamily="66" charset="-79"/>
              </a:rPr>
              <a:t>Satisfactio</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is the sentence issued by the confessor (judge) to the confessant who now becomes the penitent by </a:t>
            </a:r>
            <a:r>
              <a:rPr lang="en-CA" sz="1600" dirty="0">
                <a:solidFill>
                  <a:schemeClr val="accent5">
                    <a:lumMod val="50000"/>
                  </a:schemeClr>
                </a:solidFill>
                <a:latin typeface="Apple Chancery" panose="03020702040506060504" pitchFamily="66" charset="-79"/>
                <a:cs typeface="Apple Chancery" panose="03020702040506060504" pitchFamily="66" charset="-79"/>
              </a:rPr>
              <a:t>consent</a:t>
            </a:r>
            <a:r>
              <a:rPr lang="en-CA" sz="1600" b="0" i="0" dirty="0">
                <a:solidFill>
                  <a:schemeClr val="accent5">
                    <a:lumMod val="50000"/>
                  </a:schemeClr>
                </a:solidFill>
                <a:effectLst/>
                <a:latin typeface="Apple Chancery" panose="03020702040506060504" pitchFamily="66" charset="-79"/>
                <a:cs typeface="Apple Chancery" panose="03020702040506060504" pitchFamily="66" charset="-79"/>
              </a:rPr>
              <a:t> and must execute the sentence willingly.</a:t>
            </a:r>
          </a:p>
        </p:txBody>
      </p:sp>
      <p:sp>
        <p:nvSpPr>
          <p:cNvPr id="3" name="TextBox 2">
            <a:extLst>
              <a:ext uri="{FF2B5EF4-FFF2-40B4-BE49-F238E27FC236}">
                <a16:creationId xmlns:a16="http://schemas.microsoft.com/office/drawing/2014/main" id="{018655E8-EB66-9E1D-343A-704BCA0257EE}"/>
              </a:ext>
            </a:extLst>
          </p:cNvPr>
          <p:cNvSpPr txBox="1"/>
          <p:nvPr/>
        </p:nvSpPr>
        <p:spPr>
          <a:xfrm>
            <a:off x="185529" y="5838937"/>
            <a:ext cx="11534354" cy="738664"/>
          </a:xfrm>
          <a:prstGeom prst="rect">
            <a:avLst/>
          </a:prstGeom>
          <a:noFill/>
        </p:spPr>
        <p:txBody>
          <a:bodyPr wrap="square" rtlCol="0">
            <a:spAutoFit/>
          </a:bodyPr>
          <a:lstStyle/>
          <a:p>
            <a:pPr algn="ctr"/>
            <a:r>
              <a:rPr lang="en-CA" sz="1400" b="0" i="0" dirty="0">
                <a:solidFill>
                  <a:schemeClr val="bg1"/>
                </a:solidFill>
                <a:effectLst/>
                <a:latin typeface="Apple Chancery" panose="03020702040506060504" pitchFamily="66" charset="-79"/>
                <a:cs typeface="Apple Chancery" panose="03020702040506060504" pitchFamily="66" charset="-79"/>
              </a:rPr>
              <a:t>Private </a:t>
            </a:r>
            <a:r>
              <a:rPr lang="en-CA" sz="1400" dirty="0">
                <a:solidFill>
                  <a:schemeClr val="bg1"/>
                </a:solidFill>
                <a:latin typeface="Apple Chancery" panose="03020702040506060504" pitchFamily="66" charset="-79"/>
                <a:cs typeface="Apple Chancery" panose="03020702040506060504" pitchFamily="66" charset="-79"/>
              </a:rPr>
              <a:t>International Law, </a:t>
            </a:r>
            <a:r>
              <a:rPr lang="en-CA" sz="1400" b="0" i="0" dirty="0">
                <a:solidFill>
                  <a:schemeClr val="bg1"/>
                </a:solidFill>
                <a:effectLst/>
                <a:latin typeface="Apple Chancery" panose="03020702040506060504" pitchFamily="66" charset="-79"/>
                <a:cs typeface="Apple Chancery" panose="03020702040506060504" pitchFamily="66" charset="-79"/>
              </a:rPr>
              <a:t>being pure commercial slave law, has corrupted and abrogated the sacrament of Penance before Roman Courts</a:t>
            </a:r>
            <a:r>
              <a:rPr lang="en-CA" sz="1400" dirty="0">
                <a:solidFill>
                  <a:schemeClr val="bg1"/>
                </a:solidFill>
                <a:latin typeface="Apple Chancery" panose="03020702040506060504" pitchFamily="66" charset="-79"/>
                <a:cs typeface="Apple Chancery" panose="03020702040506060504" pitchFamily="66" charset="-79"/>
              </a:rPr>
              <a:t>. M</a:t>
            </a:r>
            <a:r>
              <a:rPr lang="en-CA" sz="1400" b="0" i="0" dirty="0">
                <a:solidFill>
                  <a:schemeClr val="bg1"/>
                </a:solidFill>
                <a:effectLst/>
                <a:latin typeface="Apple Chancery" panose="03020702040506060504" pitchFamily="66" charset="-79"/>
                <a:cs typeface="Apple Chancery" panose="03020702040506060504" pitchFamily="66" charset="-79"/>
              </a:rPr>
              <a:t>ost jurisdictions no longer consider willing </a:t>
            </a:r>
            <a:r>
              <a:rPr lang="en-CA" sz="1400" dirty="0">
                <a:solidFill>
                  <a:schemeClr val="bg1"/>
                </a:solidFill>
                <a:latin typeface="Apple Chancery" panose="03020702040506060504" pitchFamily="66" charset="-79"/>
                <a:cs typeface="Apple Chancery" panose="03020702040506060504" pitchFamily="66" charset="-79"/>
              </a:rPr>
              <a:t>consent</a:t>
            </a:r>
            <a:r>
              <a:rPr lang="en-CA" sz="1400" b="0" i="0" dirty="0">
                <a:solidFill>
                  <a:schemeClr val="bg1"/>
                </a:solidFill>
                <a:effectLst/>
                <a:latin typeface="Apple Chancery" panose="03020702040506060504" pitchFamily="66" charset="-79"/>
                <a:cs typeface="Apple Chancery" panose="03020702040506060504" pitchFamily="66" charset="-79"/>
              </a:rPr>
              <a:t> as a fundamental requirement to obtaining a fair conviction, nor the </a:t>
            </a:r>
            <a:r>
              <a:rPr lang="en-CA" sz="1400" dirty="0">
                <a:solidFill>
                  <a:schemeClr val="bg1"/>
                </a:solidFill>
                <a:latin typeface="Apple Chancery" panose="03020702040506060504" pitchFamily="66" charset="-79"/>
                <a:cs typeface="Apple Chancery" panose="03020702040506060504" pitchFamily="66" charset="-79"/>
              </a:rPr>
              <a:t>valid</a:t>
            </a:r>
            <a:r>
              <a:rPr lang="en-CA" sz="1400" b="0" i="0" dirty="0">
                <a:solidFill>
                  <a:schemeClr val="bg1"/>
                </a:solidFill>
                <a:effectLst/>
                <a:latin typeface="Apple Chancery" panose="03020702040506060504" pitchFamily="66" charset="-79"/>
                <a:cs typeface="Apple Chancery" panose="03020702040506060504" pitchFamily="66" charset="-79"/>
              </a:rPr>
              <a:t> “salvaging” of sin as monetized </a:t>
            </a:r>
            <a:r>
              <a:rPr lang="en-CA" sz="1400" dirty="0">
                <a:solidFill>
                  <a:schemeClr val="bg1"/>
                </a:solidFill>
                <a:latin typeface="Apple Chancery" panose="03020702040506060504" pitchFamily="66" charset="-79"/>
                <a:cs typeface="Apple Chancery" panose="03020702040506060504" pitchFamily="66" charset="-79"/>
              </a:rPr>
              <a:t>debt</a:t>
            </a:r>
            <a:r>
              <a:rPr lang="en-CA" sz="1400" b="0" i="0" dirty="0">
                <a:solidFill>
                  <a:schemeClr val="bg1"/>
                </a:solidFill>
                <a:effectLst/>
                <a:latin typeface="Apple Chancery" panose="03020702040506060504" pitchFamily="66" charset="-79"/>
                <a:cs typeface="Apple Chancery" panose="03020702040506060504" pitchFamily="66" charset="-79"/>
              </a:rPr>
              <a:t> in the </a:t>
            </a:r>
            <a:r>
              <a:rPr lang="en-CA" sz="1400" dirty="0">
                <a:solidFill>
                  <a:schemeClr val="bg1"/>
                </a:solidFill>
                <a:latin typeface="Apple Chancery" panose="03020702040506060504" pitchFamily="66" charset="-79"/>
                <a:cs typeface="Apple Chancery" panose="03020702040506060504" pitchFamily="66" charset="-79"/>
              </a:rPr>
              <a:t>form</a:t>
            </a:r>
            <a:r>
              <a:rPr lang="en-CA" sz="1400" b="0" i="0" dirty="0">
                <a:solidFill>
                  <a:schemeClr val="bg1"/>
                </a:solidFill>
                <a:effectLst/>
                <a:latin typeface="Apple Chancery" panose="03020702040506060504" pitchFamily="66" charset="-79"/>
                <a:cs typeface="Apple Chancery" panose="03020702040506060504" pitchFamily="66" charset="-79"/>
              </a:rPr>
              <a:t> of a </a:t>
            </a:r>
            <a:r>
              <a:rPr lang="en-CA" sz="1400" dirty="0">
                <a:solidFill>
                  <a:schemeClr val="bg1"/>
                </a:solidFill>
                <a:latin typeface="Apple Chancery" panose="03020702040506060504" pitchFamily="66" charset="-79"/>
                <a:cs typeface="Apple Chancery" panose="03020702040506060504" pitchFamily="66" charset="-79"/>
              </a:rPr>
              <a:t>bond</a:t>
            </a:r>
            <a:r>
              <a:rPr lang="en-CA" sz="1400" b="0" i="0" dirty="0">
                <a:solidFill>
                  <a:schemeClr val="bg1"/>
                </a:solidFill>
                <a:effectLst/>
                <a:latin typeface="Apple Chancery" panose="03020702040506060504" pitchFamily="66" charset="-79"/>
                <a:cs typeface="Apple Chancery" panose="03020702040506060504" pitchFamily="66" charset="-79"/>
              </a:rPr>
              <a:t>. Therefore, many sentences and bonds issued since 1933 are invalid.</a:t>
            </a:r>
            <a:endParaRPr lang="en-US" sz="1400"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189682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Guilt</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3" name="TextBox 2">
            <a:extLst>
              <a:ext uri="{FF2B5EF4-FFF2-40B4-BE49-F238E27FC236}">
                <a16:creationId xmlns:a16="http://schemas.microsoft.com/office/drawing/2014/main" id="{1640841C-97FB-C823-A2CD-B02B337023EF}"/>
              </a:ext>
            </a:extLst>
          </p:cNvPr>
          <p:cNvSpPr txBox="1"/>
          <p:nvPr/>
        </p:nvSpPr>
        <p:spPr>
          <a:xfrm>
            <a:off x="69845" y="1147741"/>
            <a:ext cx="11408289" cy="584775"/>
          </a:xfrm>
          <a:prstGeom prst="rect">
            <a:avLst/>
          </a:prstGeom>
          <a:noFill/>
        </p:spPr>
        <p:txBody>
          <a:bodyPr wrap="square" rtlCol="0">
            <a:spAutoFit/>
          </a:bodyPr>
          <a:lstStyle/>
          <a:p>
            <a:pPr algn="ctr"/>
            <a:r>
              <a:rPr lang="en-US" sz="1600" b="1" dirty="0">
                <a:solidFill>
                  <a:schemeClr val="accent5">
                    <a:lumMod val="50000"/>
                  </a:schemeClr>
                </a:solidFill>
                <a:latin typeface="Apple Chancery" panose="03020702040506060504" pitchFamily="66" charset="-79"/>
                <a:cs typeface="Apple Chancery" panose="03020702040506060504" pitchFamily="66" charset="-79"/>
              </a:rPr>
              <a:t>Guilt is an an ancient commercial legal term associated with Private Guilds from the 13</a:t>
            </a:r>
            <a:r>
              <a:rPr lang="en-US" sz="1600" b="1"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600" b="1" dirty="0">
                <a:solidFill>
                  <a:schemeClr val="accent5">
                    <a:lumMod val="50000"/>
                  </a:schemeClr>
                </a:solidFill>
                <a:latin typeface="Apple Chancery" panose="03020702040506060504" pitchFamily="66" charset="-79"/>
                <a:cs typeface="Apple Chancery" panose="03020702040506060504" pitchFamily="66" charset="-79"/>
              </a:rPr>
              <a:t> C, meaning either payment made in gold or a debt or fine owed to the Guild. Guilt is not the same as innocence, which describes the complete absence of legal guilt.</a:t>
            </a:r>
            <a:endParaRPr lang="en-US" sz="16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0" name="TextBox 9">
            <a:extLst>
              <a:ext uri="{FF2B5EF4-FFF2-40B4-BE49-F238E27FC236}">
                <a16:creationId xmlns:a16="http://schemas.microsoft.com/office/drawing/2014/main" id="{C9F2036B-CAED-2B08-8C2D-53B1A7F2B536}"/>
              </a:ext>
            </a:extLst>
          </p:cNvPr>
          <p:cNvSpPr txBox="1"/>
          <p:nvPr/>
        </p:nvSpPr>
        <p:spPr>
          <a:xfrm>
            <a:off x="512642" y="3578096"/>
            <a:ext cx="3182408"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The word guilty originates from 14</a:t>
            </a:r>
            <a:r>
              <a:rPr lang="en-US" sz="1200"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200" dirty="0">
                <a:solidFill>
                  <a:schemeClr val="accent5">
                    <a:lumMod val="50000"/>
                  </a:schemeClr>
                </a:solidFill>
                <a:latin typeface="Apple Chancery" panose="03020702040506060504" pitchFamily="66" charset="-79"/>
                <a:cs typeface="Apple Chancery" panose="03020702040506060504" pitchFamily="66" charset="-79"/>
              </a:rPr>
              <a:t> C Dutch “</a:t>
            </a:r>
            <a:r>
              <a:rPr lang="en-US" sz="1200" dirty="0" err="1">
                <a:solidFill>
                  <a:schemeClr val="accent5">
                    <a:lumMod val="50000"/>
                  </a:schemeClr>
                </a:solidFill>
                <a:latin typeface="Apple Chancery" panose="03020702040506060504" pitchFamily="66" charset="-79"/>
                <a:cs typeface="Apple Chancery" panose="03020702040506060504" pitchFamily="66" charset="-79"/>
              </a:rPr>
              <a:t>gilde</a:t>
            </a:r>
            <a:r>
              <a:rPr lang="en-US" sz="1200" dirty="0">
                <a:solidFill>
                  <a:schemeClr val="accent5">
                    <a:lumMod val="50000"/>
                  </a:schemeClr>
                </a:solidFill>
                <a:latin typeface="Apple Chancery" panose="03020702040506060504" pitchFamily="66" charset="-79"/>
                <a:cs typeface="Apple Chancery" panose="03020702040506060504" pitchFamily="66" charset="-79"/>
              </a:rPr>
              <a:t>”, from the 13</a:t>
            </a:r>
            <a:r>
              <a:rPr lang="en-US" sz="1200"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200" dirty="0">
                <a:solidFill>
                  <a:schemeClr val="accent5">
                    <a:lumMod val="50000"/>
                  </a:schemeClr>
                </a:solidFill>
                <a:latin typeface="Apple Chancery" panose="03020702040506060504" pitchFamily="66" charset="-79"/>
                <a:cs typeface="Apple Chancery" panose="03020702040506060504" pitchFamily="66" charset="-79"/>
              </a:rPr>
              <a:t> C Italian “</a:t>
            </a:r>
            <a:r>
              <a:rPr lang="en-US" sz="1200" dirty="0" err="1">
                <a:solidFill>
                  <a:schemeClr val="accent5">
                    <a:lumMod val="50000"/>
                  </a:schemeClr>
                </a:solidFill>
                <a:latin typeface="Apple Chancery" panose="03020702040506060504" pitchFamily="66" charset="-79"/>
                <a:cs typeface="Apple Chancery" panose="03020702040506060504" pitchFamily="66" charset="-79"/>
              </a:rPr>
              <a:t>gilda</a:t>
            </a:r>
            <a:r>
              <a:rPr lang="en-US" sz="1200" dirty="0">
                <a:solidFill>
                  <a:schemeClr val="accent5">
                    <a:lumMod val="50000"/>
                  </a:schemeClr>
                </a:solidFill>
                <a:latin typeface="Apple Chancery" panose="03020702040506060504" pitchFamily="66" charset="-79"/>
                <a:cs typeface="Apple Chancery" panose="03020702040506060504" pitchFamily="66" charset="-79"/>
              </a:rPr>
              <a:t>” meaning </a:t>
            </a:r>
            <a:r>
              <a:rPr lang="en-US" sz="1200" b="1" dirty="0">
                <a:solidFill>
                  <a:schemeClr val="accent5">
                    <a:lumMod val="50000"/>
                  </a:schemeClr>
                </a:solidFill>
                <a:latin typeface="Apple Chancery" panose="03020702040506060504" pitchFamily="66" charset="-79"/>
                <a:cs typeface="Apple Chancery" panose="03020702040506060504" pitchFamily="66" charset="-79"/>
              </a:rPr>
              <a:t>“guild, payment in gold, debt or fine owed to the guild”.</a:t>
            </a:r>
            <a:r>
              <a:rPr lang="en-US" sz="1200" dirty="0">
                <a:solidFill>
                  <a:schemeClr val="accent5">
                    <a:lumMod val="50000"/>
                  </a:schemeClr>
                </a:solidFill>
                <a:latin typeface="Apple Chancery" panose="03020702040506060504" pitchFamily="66" charset="-79"/>
                <a:cs typeface="Apple Chancery" panose="03020702040506060504" pitchFamily="66" charset="-79"/>
              </a:rPr>
              <a:t>  </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Gilda came from 8</a:t>
            </a:r>
            <a:r>
              <a:rPr lang="en-US" sz="1200"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200" dirty="0">
                <a:solidFill>
                  <a:schemeClr val="accent5">
                    <a:lumMod val="50000"/>
                  </a:schemeClr>
                </a:solidFill>
                <a:latin typeface="Apple Chancery" panose="03020702040506060504" pitchFamily="66" charset="-79"/>
                <a:cs typeface="Apple Chancery" panose="03020702040506060504" pitchFamily="66" charset="-79"/>
              </a:rPr>
              <a:t> C</a:t>
            </a:r>
            <a:r>
              <a:rPr lang="en-US" sz="1200" baseline="30000"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err="1">
                <a:solidFill>
                  <a:schemeClr val="accent5">
                    <a:lumMod val="50000"/>
                  </a:schemeClr>
                </a:solidFill>
                <a:latin typeface="Apple Chancery" panose="03020702040506060504" pitchFamily="66" charset="-79"/>
                <a:cs typeface="Apple Chancery" panose="03020702040506060504" pitchFamily="66" charset="-79"/>
              </a:rPr>
              <a:t>Khazarian</a:t>
            </a:r>
            <a:r>
              <a:rPr lang="en-US" sz="1200" dirty="0">
                <a:solidFill>
                  <a:schemeClr val="accent5">
                    <a:lumMod val="50000"/>
                  </a:schemeClr>
                </a:solidFill>
                <a:latin typeface="Apple Chancery" panose="03020702040506060504" pitchFamily="66" charset="-79"/>
                <a:cs typeface="Apple Chancery" panose="03020702040506060504" pitchFamily="66" charset="-79"/>
              </a:rPr>
              <a:t>/Magyar “</a:t>
            </a:r>
            <a:r>
              <a:rPr lang="en-US" sz="1200" dirty="0" err="1">
                <a:solidFill>
                  <a:schemeClr val="accent5">
                    <a:lumMod val="50000"/>
                  </a:schemeClr>
                </a:solidFill>
                <a:latin typeface="Apple Chancery" panose="03020702040506060504" pitchFamily="66" charset="-79"/>
                <a:cs typeface="Apple Chancery" panose="03020702040506060504" pitchFamily="66" charset="-79"/>
              </a:rPr>
              <a:t>kulta</a:t>
            </a:r>
            <a:r>
              <a:rPr lang="en-US" sz="1200" dirty="0">
                <a:solidFill>
                  <a:schemeClr val="accent5">
                    <a:lumMod val="50000"/>
                  </a:schemeClr>
                </a:solidFill>
                <a:latin typeface="Apple Chancery" panose="03020702040506060504" pitchFamily="66" charset="-79"/>
                <a:cs typeface="Apple Chancery" panose="03020702040506060504" pitchFamily="66" charset="-79"/>
              </a:rPr>
              <a:t>” meaning “gold”</a:t>
            </a:r>
          </a:p>
        </p:txBody>
      </p:sp>
      <p:pic>
        <p:nvPicPr>
          <p:cNvPr id="12" name="Picture 11">
            <a:extLst>
              <a:ext uri="{FF2B5EF4-FFF2-40B4-BE49-F238E27FC236}">
                <a16:creationId xmlns:a16="http://schemas.microsoft.com/office/drawing/2014/main" id="{19ECCE7C-5C7E-5F4D-28F6-59DB725748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0826" y="1874384"/>
            <a:ext cx="1892895" cy="1321979"/>
          </a:xfrm>
          <a:prstGeom prst="rect">
            <a:avLst/>
          </a:prstGeom>
        </p:spPr>
      </p:pic>
      <p:sp>
        <p:nvSpPr>
          <p:cNvPr id="13" name="TextBox 12">
            <a:extLst>
              <a:ext uri="{FF2B5EF4-FFF2-40B4-BE49-F238E27FC236}">
                <a16:creationId xmlns:a16="http://schemas.microsoft.com/office/drawing/2014/main" id="{67030C44-6108-F58F-AAE6-50C62ECD8583}"/>
              </a:ext>
            </a:extLst>
          </p:cNvPr>
          <p:cNvSpPr txBox="1"/>
          <p:nvPr/>
        </p:nvSpPr>
        <p:spPr>
          <a:xfrm>
            <a:off x="4123058" y="3330324"/>
            <a:ext cx="3581155" cy="1569660"/>
          </a:xfrm>
          <a:prstGeom prst="rect">
            <a:avLst/>
          </a:prstGeom>
          <a:noFill/>
        </p:spPr>
        <p:txBody>
          <a:bodyPr wrap="square" rtlCol="0">
            <a:spAutoFit/>
          </a:bodyPr>
          <a:lstStyle/>
          <a:p>
            <a:pPr algn="ctr"/>
            <a:endParaRPr lang="en-US" sz="1200" b="1"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The BAR Guild could lawfully detain as “surety” a non-Guild member who was Guilty and therefore, unable or unwilling to pay a debt or fine owed to the Guild. </a:t>
            </a:r>
          </a:p>
          <a:p>
            <a:pPr marL="285750" indent="-2857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The Guild could also issue a Guilt Bond against the flesh as surety, then sell it as a means of recovery of the debt owed to them</a:t>
            </a:r>
            <a:endParaRPr lang="en-US" sz="1200" dirty="0"/>
          </a:p>
        </p:txBody>
      </p:sp>
      <p:pic>
        <p:nvPicPr>
          <p:cNvPr id="15" name="Picture 14">
            <a:extLst>
              <a:ext uri="{FF2B5EF4-FFF2-40B4-BE49-F238E27FC236}">
                <a16:creationId xmlns:a16="http://schemas.microsoft.com/office/drawing/2014/main" id="{55A9DA98-D524-8139-8A76-14014BA7C52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37932" y="1849133"/>
            <a:ext cx="2020845" cy="1347230"/>
          </a:xfrm>
          <a:prstGeom prst="rect">
            <a:avLst/>
          </a:prstGeom>
        </p:spPr>
      </p:pic>
      <p:pic>
        <p:nvPicPr>
          <p:cNvPr id="18" name="Picture 17">
            <a:extLst>
              <a:ext uri="{FF2B5EF4-FFF2-40B4-BE49-F238E27FC236}">
                <a16:creationId xmlns:a16="http://schemas.microsoft.com/office/drawing/2014/main" id="{F706F1F5-02EB-9AE7-7E72-EF87359B27E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911001" y="1825363"/>
            <a:ext cx="2126497" cy="1347231"/>
          </a:xfrm>
          <a:prstGeom prst="rect">
            <a:avLst/>
          </a:prstGeom>
        </p:spPr>
      </p:pic>
      <p:sp>
        <p:nvSpPr>
          <p:cNvPr id="21" name="TextBox 20">
            <a:extLst>
              <a:ext uri="{FF2B5EF4-FFF2-40B4-BE49-F238E27FC236}">
                <a16:creationId xmlns:a16="http://schemas.microsoft.com/office/drawing/2014/main" id="{63757B32-B8C0-8699-0A08-C7957931225E}"/>
              </a:ext>
            </a:extLst>
          </p:cNvPr>
          <p:cNvSpPr txBox="1"/>
          <p:nvPr/>
        </p:nvSpPr>
        <p:spPr>
          <a:xfrm>
            <a:off x="8001661" y="3508459"/>
            <a:ext cx="3945176"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Guilty means </a:t>
            </a:r>
            <a:r>
              <a:rPr lang="en-US" sz="1200" b="1" dirty="0">
                <a:solidFill>
                  <a:schemeClr val="accent5">
                    <a:lumMod val="50000"/>
                  </a:schemeClr>
                </a:solidFill>
                <a:latin typeface="Apple Chancery" panose="03020702040506060504" pitchFamily="66" charset="-79"/>
                <a:cs typeface="Apple Chancery" panose="03020702040506060504" pitchFamily="66" charset="-79"/>
              </a:rPr>
              <a:t>“I will pay” </a:t>
            </a:r>
            <a:r>
              <a:rPr lang="en-US" sz="1200" dirty="0">
                <a:solidFill>
                  <a:schemeClr val="accent5">
                    <a:lumMod val="50000"/>
                  </a:schemeClr>
                </a:solidFill>
                <a:latin typeface="Apple Chancery" panose="03020702040506060504" pitchFamily="66" charset="-79"/>
                <a:cs typeface="Apple Chancery" panose="03020702040506060504" pitchFamily="66" charset="-79"/>
              </a:rPr>
              <a:t>and </a:t>
            </a:r>
            <a:r>
              <a:rPr lang="en-US" sz="1200" b="1" dirty="0">
                <a:solidFill>
                  <a:schemeClr val="accent5">
                    <a:lumMod val="50000"/>
                  </a:schemeClr>
                </a:solidFill>
                <a:latin typeface="Apple Chancery" panose="03020702040506060504" pitchFamily="66" charset="-79"/>
                <a:cs typeface="Apple Chancery" panose="03020702040506060504" pitchFamily="66" charset="-79"/>
              </a:rPr>
              <a:t>tacit consent of liability of a debt or fine owed</a:t>
            </a:r>
            <a:r>
              <a:rPr lang="en-US" sz="1200" dirty="0">
                <a:solidFill>
                  <a:schemeClr val="accent5">
                    <a:lumMod val="50000"/>
                  </a:schemeClr>
                </a:solidFill>
                <a:latin typeface="Apple Chancery" panose="03020702040506060504" pitchFamily="66" charset="-79"/>
                <a:cs typeface="Apple Chancery" panose="03020702040506060504" pitchFamily="66" charset="-79"/>
              </a:rPr>
              <a:t> to the Guild or the </a:t>
            </a:r>
            <a:r>
              <a:rPr lang="en-US" sz="1200" b="1" dirty="0">
                <a:solidFill>
                  <a:schemeClr val="accent5">
                    <a:lumMod val="50000"/>
                  </a:schemeClr>
                </a:solidFill>
                <a:latin typeface="Apple Chancery" panose="03020702040506060504" pitchFamily="66" charset="-79"/>
                <a:cs typeface="Apple Chancery" panose="03020702040506060504" pitchFamily="66" charset="-79"/>
              </a:rPr>
              <a:t>lawful detainment of the flesh </a:t>
            </a:r>
            <a:r>
              <a:rPr lang="en-US" sz="1200" dirty="0">
                <a:solidFill>
                  <a:schemeClr val="accent5">
                    <a:lumMod val="50000"/>
                  </a:schemeClr>
                </a:solidFill>
                <a:latin typeface="Apple Chancery" panose="03020702040506060504" pitchFamily="66" charset="-79"/>
                <a:cs typeface="Apple Chancery" panose="03020702040506060504" pitchFamily="66" charset="-79"/>
              </a:rPr>
              <a:t>until the debt or fine is paid. </a:t>
            </a:r>
          </a:p>
          <a:p>
            <a:pPr marL="285750" indent="-2857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Not guilty means “</a:t>
            </a:r>
            <a:r>
              <a:rPr lang="en-US" sz="1200" b="1" dirty="0">
                <a:solidFill>
                  <a:schemeClr val="accent5">
                    <a:lumMod val="50000"/>
                  </a:schemeClr>
                </a:solidFill>
                <a:latin typeface="Apple Chancery" panose="03020702040506060504" pitchFamily="66" charset="-79"/>
                <a:cs typeface="Apple Chancery" panose="03020702040506060504" pitchFamily="66" charset="-79"/>
              </a:rPr>
              <a:t>I refuse to pay”</a:t>
            </a:r>
            <a:r>
              <a:rPr lang="en-US" sz="1200" dirty="0">
                <a:solidFill>
                  <a:schemeClr val="accent5">
                    <a:lumMod val="50000"/>
                  </a:schemeClr>
                </a:solidFill>
                <a:latin typeface="Apple Chancery" panose="03020702040506060504" pitchFamily="66" charset="-79"/>
                <a:cs typeface="Apple Chancery" panose="03020702040506060504" pitchFamily="66" charset="-79"/>
              </a:rPr>
              <a:t> with the </a:t>
            </a:r>
            <a:r>
              <a:rPr lang="en-US" sz="1200" b="1" dirty="0">
                <a:solidFill>
                  <a:schemeClr val="accent5">
                    <a:lumMod val="50000"/>
                  </a:schemeClr>
                </a:solidFill>
                <a:latin typeface="Apple Chancery" panose="03020702040506060504" pitchFamily="66" charset="-79"/>
                <a:cs typeface="Apple Chancery" panose="03020702040506060504" pitchFamily="66" charset="-79"/>
              </a:rPr>
              <a:t>presumption of liability for the debt or fine owed</a:t>
            </a:r>
            <a:r>
              <a:rPr lang="en-US" sz="1200" dirty="0">
                <a:solidFill>
                  <a:schemeClr val="accent5">
                    <a:lumMod val="50000"/>
                  </a:schemeClr>
                </a:solidFill>
                <a:latin typeface="Apple Chancery" panose="03020702040506060504" pitchFamily="66" charset="-79"/>
                <a:cs typeface="Apple Chancery" panose="03020702040506060504" pitchFamily="66" charset="-79"/>
              </a:rPr>
              <a:t>, but a belligerent refusal to pay </a:t>
            </a:r>
            <a:r>
              <a:rPr lang="en-US" sz="1200" b="1" dirty="0">
                <a:solidFill>
                  <a:schemeClr val="accent5">
                    <a:lumMod val="50000"/>
                  </a:schemeClr>
                </a:solidFill>
                <a:latin typeface="Apple Chancery" panose="03020702040506060504" pitchFamily="66" charset="-79"/>
                <a:cs typeface="Apple Chancery" panose="03020702040506060504" pitchFamily="66" charset="-79"/>
              </a:rPr>
              <a:t>permitting the lawful detainment of the flesh as surety </a:t>
            </a:r>
            <a:r>
              <a:rPr lang="en-US" sz="1200" dirty="0">
                <a:solidFill>
                  <a:schemeClr val="accent5">
                    <a:lumMod val="50000"/>
                  </a:schemeClr>
                </a:solidFill>
                <a:latin typeface="Apple Chancery" panose="03020702040506060504" pitchFamily="66" charset="-79"/>
                <a:cs typeface="Apple Chancery" panose="03020702040506060504" pitchFamily="66" charset="-79"/>
              </a:rPr>
              <a:t>until the debt or fine is paid</a:t>
            </a:r>
          </a:p>
        </p:txBody>
      </p:sp>
      <p:sp>
        <p:nvSpPr>
          <p:cNvPr id="22" name="TextBox 21">
            <a:extLst>
              <a:ext uri="{FF2B5EF4-FFF2-40B4-BE49-F238E27FC236}">
                <a16:creationId xmlns:a16="http://schemas.microsoft.com/office/drawing/2014/main" id="{2DB1D415-D927-F3EE-E0A7-F15EA4DB6975}"/>
              </a:ext>
            </a:extLst>
          </p:cNvPr>
          <p:cNvSpPr txBox="1"/>
          <p:nvPr/>
        </p:nvSpPr>
        <p:spPr>
          <a:xfrm>
            <a:off x="512642" y="5294053"/>
            <a:ext cx="11408289" cy="523220"/>
          </a:xfrm>
          <a:prstGeom prst="rect">
            <a:avLst/>
          </a:prstGeom>
          <a:noFill/>
        </p:spPr>
        <p:txBody>
          <a:bodyPr wrap="square" rtlCol="0">
            <a:spAutoFit/>
          </a:bodyPr>
          <a:lstStyle/>
          <a:p>
            <a:pPr algn="ctr"/>
            <a:r>
              <a:rPr lang="en-US" sz="1400" b="1" dirty="0">
                <a:solidFill>
                  <a:schemeClr val="accent5">
                    <a:lumMod val="50000"/>
                  </a:schemeClr>
                </a:solidFill>
                <a:latin typeface="Apple Chancery" panose="03020702040506060504" pitchFamily="66" charset="-79"/>
                <a:cs typeface="Apple Chancery" panose="03020702040506060504" pitchFamily="66" charset="-79"/>
              </a:rPr>
              <a:t>Contrary to any claimed constitutional or conventional law that assumes innocence until</a:t>
            </a:r>
            <a:r>
              <a:rPr lang="en-US" sz="1400" b="1" dirty="0">
                <a:solidFill>
                  <a:schemeClr val="accent5">
                    <a:lumMod val="50000"/>
                  </a:schemeClr>
                </a:solidFill>
                <a:latin typeface="APPLE CHANCERY" panose="03020702040506060504" pitchFamily="66" charset="-79"/>
                <a:cs typeface="APPLE CHANCERY" panose="03020702040506060504" pitchFamily="66" charset="-79"/>
              </a:rPr>
              <a:t> proven guilty, the Private BAR Guild presumes the accused holds the formal position as </a:t>
            </a:r>
            <a:r>
              <a:rPr lang="en-US" sz="1400" b="1" dirty="0" err="1">
                <a:solidFill>
                  <a:schemeClr val="accent5">
                    <a:lumMod val="50000"/>
                  </a:schemeClr>
                </a:solidFill>
                <a:latin typeface="Apple Chancery" panose="03020702040506060504" pitchFamily="66" charset="-79"/>
                <a:cs typeface="Apple Chancery" panose="03020702040506060504" pitchFamily="66" charset="-79"/>
              </a:rPr>
              <a:t>Guiltee</a:t>
            </a:r>
            <a:r>
              <a:rPr lang="en-US" sz="1400" b="1" dirty="0">
                <a:solidFill>
                  <a:schemeClr val="accent5">
                    <a:lumMod val="50000"/>
                  </a:schemeClr>
                </a:solidFill>
                <a:latin typeface="APPLE CHANCERY" panose="03020702040506060504" pitchFamily="66" charset="-79"/>
                <a:cs typeface="APPLE CHANCERY" panose="03020702040506060504" pitchFamily="66" charset="-79"/>
              </a:rPr>
              <a:t> (Guilty) regardless of plea, unless the Guild rules not guilty at the end of a trial or summary-judgement hearing</a:t>
            </a:r>
          </a:p>
        </p:txBody>
      </p:sp>
      <p:sp>
        <p:nvSpPr>
          <p:cNvPr id="23" name="Rounded Rectangle 22">
            <a:extLst>
              <a:ext uri="{FF2B5EF4-FFF2-40B4-BE49-F238E27FC236}">
                <a16:creationId xmlns:a16="http://schemas.microsoft.com/office/drawing/2014/main" id="{2B96F407-BA79-D55A-E370-9AC188217292}"/>
              </a:ext>
            </a:extLst>
          </p:cNvPr>
          <p:cNvSpPr/>
          <p:nvPr/>
        </p:nvSpPr>
        <p:spPr>
          <a:xfrm>
            <a:off x="577911" y="6077867"/>
            <a:ext cx="11061230" cy="6371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pple Chancery" panose="03020702040506060504" pitchFamily="66" charset="-79"/>
                <a:cs typeface="Apple Chancery" panose="03020702040506060504" pitchFamily="66" charset="-79"/>
              </a:rPr>
              <a:t>A Private BAR Guild judge that forces an accused to plea Guilty or Not Guilty to the exclusion of other valid pleas, means that without valid consent of the accused, the judge accepts the debt and liability personally</a:t>
            </a:r>
          </a:p>
        </p:txBody>
      </p:sp>
    </p:spTree>
    <p:extLst>
      <p:ext uri="{BB962C8B-B14F-4D97-AF65-F5344CB8AC3E}">
        <p14:creationId xmlns:p14="http://schemas.microsoft.com/office/powerpoint/2010/main" val="726824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9FB9F83-F199-3DCC-8613-C46859FE717D}"/>
              </a:ext>
            </a:extLst>
          </p:cNvPr>
          <p:cNvSpPr/>
          <p:nvPr/>
        </p:nvSpPr>
        <p:spPr>
          <a:xfrm>
            <a:off x="174637" y="5606791"/>
            <a:ext cx="11900453" cy="1011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a Judge?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7805" y="1314909"/>
            <a:ext cx="11900453" cy="584775"/>
          </a:xfrm>
          <a:prstGeom prst="rect">
            <a:avLst/>
          </a:prstGeom>
          <a:noFill/>
        </p:spPr>
        <p:txBody>
          <a:bodyPr wrap="square">
            <a:spAutoFit/>
          </a:bodyPr>
          <a:lstStyle/>
          <a:p>
            <a:pPr algn="ctr"/>
            <a:r>
              <a:rPr lang="en-CA" sz="1600" dirty="0">
                <a:solidFill>
                  <a:schemeClr val="accent5">
                    <a:lumMod val="50000"/>
                  </a:schemeClr>
                </a:solidFill>
                <a:latin typeface="Apple Chancery" panose="03020702040506060504" pitchFamily="66" charset="-79"/>
                <a:cs typeface="Apple Chancery" panose="03020702040506060504" pitchFamily="66" charset="-79"/>
              </a:rPr>
              <a:t>      </a:t>
            </a:r>
            <a:r>
              <a:rPr lang="en-CA" sz="1600" b="1" dirty="0">
                <a:solidFill>
                  <a:schemeClr val="accent5">
                    <a:lumMod val="50000"/>
                  </a:schemeClr>
                </a:solidFill>
                <a:effectLst/>
                <a:latin typeface="Apple Chancery" panose="03020702040506060504" pitchFamily="66" charset="-79"/>
                <a:cs typeface="Apple Chancery" panose="03020702040506060504" pitchFamily="66" charset="-79"/>
              </a:rPr>
              <a:t> Judgement: (L) “</a:t>
            </a:r>
            <a:r>
              <a:rPr lang="en-CA" sz="1600" b="1" dirty="0" err="1">
                <a:solidFill>
                  <a:schemeClr val="accent5">
                    <a:lumMod val="50000"/>
                  </a:schemeClr>
                </a:solidFill>
                <a:effectLst/>
                <a:latin typeface="Apple Chancery" panose="03020702040506060504" pitchFamily="66" charset="-79"/>
                <a:cs typeface="Apple Chancery" panose="03020702040506060504" pitchFamily="66" charset="-79"/>
              </a:rPr>
              <a:t>iugo</a:t>
            </a:r>
            <a:r>
              <a:rPr lang="en-CA" sz="1600" b="1" dirty="0">
                <a:solidFill>
                  <a:schemeClr val="accent5">
                    <a:lumMod val="50000"/>
                  </a:schemeClr>
                </a:solidFill>
                <a:effectLst/>
                <a:latin typeface="Apple Chancery" panose="03020702040506060504" pitchFamily="66" charset="-79"/>
                <a:cs typeface="Apple Chancery" panose="03020702040506060504" pitchFamily="66" charset="-79"/>
              </a:rPr>
              <a:t>” meaning “to bind together, connect, couple (together) and “mentis” meaning “mind”</a:t>
            </a:r>
          </a:p>
          <a:p>
            <a:pPr algn="ctr"/>
            <a:r>
              <a:rPr lang="en-CA" sz="1600" b="1" dirty="0">
                <a:solidFill>
                  <a:schemeClr val="accent5">
                    <a:lumMod val="50000"/>
                  </a:schemeClr>
                </a:solidFill>
                <a:latin typeface="Apple Chancery" panose="03020702040506060504" pitchFamily="66" charset="-79"/>
                <a:cs typeface="Apple Chancery" panose="03020702040506060504" pitchFamily="66" charset="-79"/>
              </a:rPr>
              <a:t>    Judgement “means to bind together the mind and person”</a:t>
            </a:r>
            <a:endParaRPr lang="en-CA" sz="1600" b="1"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11" name="Picture 10">
            <a:extLst>
              <a:ext uri="{FF2B5EF4-FFF2-40B4-BE49-F238E27FC236}">
                <a16:creationId xmlns:a16="http://schemas.microsoft.com/office/drawing/2014/main" id="{3C7A155E-8FA4-C178-D669-4A3A63B282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04966" y="2498668"/>
            <a:ext cx="2706129" cy="2316704"/>
          </a:xfrm>
          <a:prstGeom prst="rect">
            <a:avLst/>
          </a:prstGeom>
        </p:spPr>
      </p:pic>
      <p:sp>
        <p:nvSpPr>
          <p:cNvPr id="14" name="TextBox 13">
            <a:extLst>
              <a:ext uri="{FF2B5EF4-FFF2-40B4-BE49-F238E27FC236}">
                <a16:creationId xmlns:a16="http://schemas.microsoft.com/office/drawing/2014/main" id="{F55CA042-943C-F5A1-B3E5-6DEFEE3405A4}"/>
              </a:ext>
            </a:extLst>
          </p:cNvPr>
          <p:cNvSpPr txBox="1"/>
          <p:nvPr/>
        </p:nvSpPr>
        <p:spPr>
          <a:xfrm>
            <a:off x="174637" y="5697038"/>
            <a:ext cx="11842726" cy="830997"/>
          </a:xfrm>
          <a:prstGeom prst="rect">
            <a:avLst/>
          </a:prstGeom>
          <a:noFill/>
        </p:spPr>
        <p:txBody>
          <a:bodyPr wrap="square" rtlCol="0">
            <a:spAutoFit/>
          </a:bodyPr>
          <a:lstStyle/>
          <a:p>
            <a:pPr algn="ctr"/>
            <a:r>
              <a:rPr lang="en-US" sz="1600" dirty="0">
                <a:solidFill>
                  <a:schemeClr val="bg1"/>
                </a:solidFill>
                <a:latin typeface="Apple Chancery" panose="03020702040506060504" pitchFamily="66" charset="-79"/>
                <a:cs typeface="Apple Chancery" panose="03020702040506060504" pitchFamily="66" charset="-79"/>
              </a:rPr>
              <a:t>Unless a Judge demonstrates an Oath before Parties to render fair justice prior to hearing the Suit, and unless both parties have given their consent, free of duress, then a man or woman claiming to be a judge holds no authority whatsoever to either hear the matter nor render justice on behalf of the law</a:t>
            </a:r>
          </a:p>
        </p:txBody>
      </p:sp>
      <p:sp>
        <p:nvSpPr>
          <p:cNvPr id="16" name="TextBox 15">
            <a:extLst>
              <a:ext uri="{FF2B5EF4-FFF2-40B4-BE49-F238E27FC236}">
                <a16:creationId xmlns:a16="http://schemas.microsoft.com/office/drawing/2014/main" id="{48D3ACD8-D785-E3B3-1F56-C6FFB7CA35D0}"/>
              </a:ext>
            </a:extLst>
          </p:cNvPr>
          <p:cNvSpPr txBox="1"/>
          <p:nvPr/>
        </p:nvSpPr>
        <p:spPr>
          <a:xfrm>
            <a:off x="383568" y="2518502"/>
            <a:ext cx="3716288" cy="2585323"/>
          </a:xfrm>
          <a:prstGeom prst="rect">
            <a:avLst/>
          </a:prstGeom>
          <a:noFill/>
        </p:spPr>
        <p:txBody>
          <a:bodyPr wrap="square" rtlCol="0">
            <a:spAutoFit/>
          </a:bodyPr>
          <a:lstStyle/>
          <a:p>
            <a:r>
              <a:rPr lang="en-US" sz="1600" dirty="0">
                <a:solidFill>
                  <a:schemeClr val="accent5">
                    <a:lumMod val="50000"/>
                  </a:schemeClr>
                </a:solidFill>
                <a:latin typeface="Apple Chancery" panose="03020702040506060504" pitchFamily="66" charset="-79"/>
                <a:cs typeface="Apple Chancery" panose="03020702040506060504" pitchFamily="66" charset="-79"/>
              </a:rPr>
              <a:t>A Judge sources their authority from:</a:t>
            </a:r>
          </a:p>
          <a:p>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a:p>
            <a:r>
              <a:rPr lang="en-US" sz="1600" dirty="0">
                <a:solidFill>
                  <a:schemeClr val="accent5">
                    <a:lumMod val="50000"/>
                  </a:schemeClr>
                </a:solidFill>
                <a:latin typeface="Apple Chancery" panose="03020702040506060504" pitchFamily="66" charset="-79"/>
                <a:cs typeface="Apple Chancery" panose="03020702040506060504" pitchFamily="66" charset="-79"/>
              </a:rPr>
              <a:t>1. As Executor or “Delegate” a judge has authority to execute orders and decisions</a:t>
            </a:r>
          </a:p>
          <a:p>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a:p>
            <a:r>
              <a:rPr lang="en-US" sz="1600" dirty="0">
                <a:solidFill>
                  <a:schemeClr val="accent5">
                    <a:lumMod val="50000"/>
                  </a:schemeClr>
                </a:solidFill>
                <a:latin typeface="Apple Chancery" panose="03020702040506060504" pitchFamily="66" charset="-79"/>
                <a:cs typeface="Apple Chancery" panose="03020702040506060504" pitchFamily="66" charset="-79"/>
              </a:rPr>
              <a:t>2. As Adjudicator, whereby all parties agree for the matter to be presided over by the Judge, a judge has the authority to provide their findings</a:t>
            </a:r>
          </a:p>
          <a:p>
            <a:endParaRPr lang="en-US" dirty="0"/>
          </a:p>
        </p:txBody>
      </p:sp>
      <p:sp>
        <p:nvSpPr>
          <p:cNvPr id="17" name="TextBox 16">
            <a:extLst>
              <a:ext uri="{FF2B5EF4-FFF2-40B4-BE49-F238E27FC236}">
                <a16:creationId xmlns:a16="http://schemas.microsoft.com/office/drawing/2014/main" id="{3BC40B2B-712F-82E1-91FF-152C03AC9C2C}"/>
              </a:ext>
            </a:extLst>
          </p:cNvPr>
          <p:cNvSpPr txBox="1"/>
          <p:nvPr/>
        </p:nvSpPr>
        <p:spPr>
          <a:xfrm>
            <a:off x="8092146" y="2330151"/>
            <a:ext cx="3442162" cy="2800767"/>
          </a:xfrm>
          <a:prstGeom prst="rect">
            <a:avLst/>
          </a:prstGeom>
          <a:noFill/>
        </p:spPr>
        <p:txBody>
          <a:bodyPr wrap="square" rtlCol="0">
            <a:spAutoFit/>
          </a:bodyPr>
          <a:lstStyle/>
          <a:p>
            <a:r>
              <a:rPr lang="en-US" sz="1600" dirty="0">
                <a:solidFill>
                  <a:schemeClr val="accent5">
                    <a:lumMod val="50000"/>
                  </a:schemeClr>
                </a:solidFill>
                <a:latin typeface="Apple Chancery" panose="03020702040506060504" pitchFamily="66" charset="-79"/>
                <a:cs typeface="Apple Chancery" panose="03020702040506060504" pitchFamily="66" charset="-79"/>
              </a:rPr>
              <a:t>In any controversy where a trust is formed in the name of a legal person, a judge holds the position of Executor by presumption only</a:t>
            </a:r>
          </a:p>
          <a:p>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a:p>
            <a:r>
              <a:rPr lang="en-US" sz="1600" dirty="0">
                <a:solidFill>
                  <a:schemeClr val="accent5">
                    <a:lumMod val="50000"/>
                  </a:schemeClr>
                </a:solidFill>
                <a:latin typeface="Apple Chancery" panose="03020702040506060504" pitchFamily="66" charset="-79"/>
                <a:cs typeface="Apple Chancery" panose="03020702040506060504" pitchFamily="66" charset="-79"/>
              </a:rPr>
              <a:t>The role of a Western Roman Court Judge is a purely commercial duty to their private BAR Guild, which is to bind the mind &amp; flesh to a sentence, order, penalty through consent, thus making it “lawful”</a:t>
            </a:r>
          </a:p>
        </p:txBody>
      </p:sp>
    </p:spTree>
    <p:extLst>
      <p:ext uri="{BB962C8B-B14F-4D97-AF65-F5344CB8AC3E}">
        <p14:creationId xmlns:p14="http://schemas.microsoft.com/office/powerpoint/2010/main" val="3627209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3D189DA-BE67-6A0E-D154-C15DBFFDC1E8}"/>
              </a:ext>
            </a:extLst>
          </p:cNvPr>
          <p:cNvSpPr/>
          <p:nvPr/>
        </p:nvSpPr>
        <p:spPr>
          <a:xfrm>
            <a:off x="8242091" y="3734729"/>
            <a:ext cx="3577026" cy="18257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4F63E86-7F68-703D-71E5-44CB2F3C0ABA}"/>
              </a:ext>
            </a:extLst>
          </p:cNvPr>
          <p:cNvSpPr/>
          <p:nvPr/>
        </p:nvSpPr>
        <p:spPr>
          <a:xfrm>
            <a:off x="3850092" y="3751059"/>
            <a:ext cx="4320847" cy="184315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032825D6-AAD1-8DB8-2A6E-D3507A6DF55C}"/>
              </a:ext>
            </a:extLst>
          </p:cNvPr>
          <p:cNvSpPr/>
          <p:nvPr/>
        </p:nvSpPr>
        <p:spPr>
          <a:xfrm>
            <a:off x="232167" y="3734729"/>
            <a:ext cx="3548535" cy="1861462"/>
          </a:xfrm>
          <a:prstGeom prst="round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6B4806A-7C3D-657B-7DF8-6E582F3C3685}"/>
              </a:ext>
            </a:extLst>
          </p:cNvPr>
          <p:cNvSpPr/>
          <p:nvPr/>
        </p:nvSpPr>
        <p:spPr>
          <a:xfrm>
            <a:off x="383568" y="5877510"/>
            <a:ext cx="11435549" cy="6984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an Advocate/Counsel?</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383568" y="1119136"/>
            <a:ext cx="11435549" cy="738664"/>
          </a:xfrm>
          <a:prstGeom prst="rect">
            <a:avLst/>
          </a:prstGeom>
          <a:noFill/>
        </p:spPr>
        <p:txBody>
          <a:bodyPr wrap="square">
            <a:spAutoFit/>
          </a:bodyPr>
          <a:lstStyle/>
          <a:p>
            <a:pPr algn="ctr"/>
            <a:r>
              <a:rPr lang="en-CA" sz="1400" b="1" dirty="0">
                <a:solidFill>
                  <a:schemeClr val="accent5">
                    <a:lumMod val="50000"/>
                  </a:schemeClr>
                </a:solidFill>
                <a:latin typeface="Apple Chancery" panose="03020702040506060504" pitchFamily="66" charset="-79"/>
                <a:cs typeface="Apple Chancery" panose="03020702040506060504" pitchFamily="66" charset="-79"/>
              </a:rPr>
              <a:t>The Right to Counsel is a principle of Law, whereby all who are accused may seek the Counsel of an Advocate of their choosing to present their case before the court. Justice requires that the Counsel selected by an Accused swears a valid oath or execute a valid deed to truthfully serve the interests of the accused ahead of any other interests</a:t>
            </a:r>
          </a:p>
        </p:txBody>
      </p:sp>
      <p:pic>
        <p:nvPicPr>
          <p:cNvPr id="7" name="Picture 6">
            <a:extLst>
              <a:ext uri="{FF2B5EF4-FFF2-40B4-BE49-F238E27FC236}">
                <a16:creationId xmlns:a16="http://schemas.microsoft.com/office/drawing/2014/main" id="{E3BFE598-02D7-AD8C-34A1-A1DD3D6796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1123" y="2379489"/>
            <a:ext cx="1343023" cy="1073921"/>
          </a:xfrm>
          <a:prstGeom prst="rect">
            <a:avLst/>
          </a:prstGeom>
        </p:spPr>
      </p:pic>
      <p:sp>
        <p:nvSpPr>
          <p:cNvPr id="10" name="TextBox 9">
            <a:extLst>
              <a:ext uri="{FF2B5EF4-FFF2-40B4-BE49-F238E27FC236}">
                <a16:creationId xmlns:a16="http://schemas.microsoft.com/office/drawing/2014/main" id="{C3D6C2F3-FB82-AEAF-6AAB-991A7563CB71}"/>
              </a:ext>
            </a:extLst>
          </p:cNvPr>
          <p:cNvSpPr txBox="1"/>
          <p:nvPr/>
        </p:nvSpPr>
        <p:spPr>
          <a:xfrm>
            <a:off x="232167" y="3841865"/>
            <a:ext cx="3619687" cy="1754326"/>
          </a:xfrm>
          <a:prstGeom prst="rect">
            <a:avLst/>
          </a:prstGeom>
          <a:noFill/>
        </p:spPr>
        <p:txBody>
          <a:bodyPr wrap="square" rtlCol="0">
            <a:spAutoFit/>
          </a:bodyPr>
          <a:lstStyle/>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Lawyer is a 16</a:t>
            </a:r>
            <a:r>
              <a:rPr lang="en-US" sz="1200" b="1"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200" b="1" dirty="0">
                <a:solidFill>
                  <a:schemeClr val="accent5">
                    <a:lumMod val="50000"/>
                  </a:schemeClr>
                </a:solidFill>
                <a:latin typeface="Apple Chancery" panose="03020702040506060504" pitchFamily="66" charset="-79"/>
                <a:cs typeface="Apple Chancery" panose="03020702040506060504" pitchFamily="66" charset="-79"/>
              </a:rPr>
              <a:t> C word combining Latin words: </a:t>
            </a:r>
          </a:p>
          <a:p>
            <a:pPr algn="ctr"/>
            <a:endParaRPr lang="en-US" sz="1200" b="1" dirty="0">
              <a:solidFill>
                <a:schemeClr val="accent5">
                  <a:lumMod val="50000"/>
                </a:schemeClr>
              </a:solidFill>
              <a:latin typeface="Apple Chancery" panose="03020702040506060504" pitchFamily="66" charset="-79"/>
              <a:cs typeface="Apple Chancery" panose="03020702040506060504" pitchFamily="66" charset="-79"/>
            </a:endParaRPr>
          </a:p>
          <a:p>
            <a:pPr marL="171450" indent="-171450">
              <a:buFont typeface="Arial" panose="020B0604020202020204" pitchFamily="34" charset="0"/>
              <a:buChar char="•"/>
            </a:pPr>
            <a:r>
              <a:rPr lang="en-US" sz="1200" b="1" dirty="0">
                <a:solidFill>
                  <a:schemeClr val="accent5">
                    <a:lumMod val="50000"/>
                  </a:schemeClr>
                </a:solidFill>
                <a:latin typeface="Apple Chancery" panose="03020702040506060504" pitchFamily="66" charset="-79"/>
                <a:cs typeface="Apple Chancery" panose="03020702040506060504" pitchFamily="66" charset="-79"/>
              </a:rPr>
              <a:t>    lar/</a:t>
            </a:r>
            <a:r>
              <a:rPr lang="en-US" sz="1200" b="1" dirty="0" err="1">
                <a:solidFill>
                  <a:schemeClr val="accent5">
                    <a:lumMod val="50000"/>
                  </a:schemeClr>
                </a:solidFill>
                <a:latin typeface="Apple Chancery" panose="03020702040506060504" pitchFamily="66" charset="-79"/>
                <a:cs typeface="Apple Chancery" panose="03020702040506060504" pitchFamily="66" charset="-79"/>
              </a:rPr>
              <a:t>lares</a:t>
            </a: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customary law </a:t>
            </a:r>
          </a:p>
          <a:p>
            <a:pPr marL="171450" indent="-171450">
              <a:buFont typeface="Arial" panose="020B0604020202020204" pitchFamily="34" charset="0"/>
              <a:buChar char="•"/>
            </a:pPr>
            <a:r>
              <a:rPr lang="en-US" sz="1200" b="1" dirty="0" err="1">
                <a:solidFill>
                  <a:schemeClr val="accent5">
                    <a:lumMod val="50000"/>
                  </a:schemeClr>
                </a:solidFill>
                <a:latin typeface="Apple Chancery" panose="03020702040506060504" pitchFamily="66" charset="-79"/>
                <a:cs typeface="Apple Chancery" panose="03020702040506060504" pitchFamily="66" charset="-79"/>
              </a:rPr>
              <a:t>iuro</a:t>
            </a:r>
            <a:r>
              <a:rPr lang="en-US" sz="1200" b="1" dirty="0">
                <a:solidFill>
                  <a:schemeClr val="accent5">
                    <a:lumMod val="50000"/>
                  </a:schemeClr>
                </a:solidFill>
                <a:latin typeface="Apple Chancery" panose="03020702040506060504" pitchFamily="66" charset="-79"/>
                <a:cs typeface="Apple Chancery" panose="03020702040506060504" pitchFamily="66" charset="-79"/>
              </a:rPr>
              <a:t>/</a:t>
            </a:r>
            <a:r>
              <a:rPr lang="en-US" sz="1200" b="1" dirty="0" err="1">
                <a:solidFill>
                  <a:schemeClr val="accent5">
                    <a:lumMod val="50000"/>
                  </a:schemeClr>
                </a:solidFill>
                <a:latin typeface="Apple Chancery" panose="03020702040506060504" pitchFamily="66" charset="-79"/>
                <a:cs typeface="Apple Chancery" panose="03020702040506060504" pitchFamily="66" charset="-79"/>
              </a:rPr>
              <a:t>iurare</a:t>
            </a: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to swear, take can oath, to conspire</a:t>
            </a:r>
          </a:p>
          <a:p>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dirty="0">
                <a:solidFill>
                  <a:schemeClr val="accent5">
                    <a:lumMod val="50000"/>
                  </a:schemeClr>
                </a:solidFill>
                <a:latin typeface="Apple Chancery" panose="03020702040506060504" pitchFamily="66" charset="-79"/>
                <a:cs typeface="Apple Chancery" panose="03020702040506060504" pitchFamily="66" charset="-79"/>
              </a:rPr>
              <a:t>Hence, the original meaning is:</a:t>
            </a:r>
          </a:p>
          <a:p>
            <a:pPr algn="ct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dirty="0">
                <a:solidFill>
                  <a:schemeClr val="accent5">
                    <a:lumMod val="50000"/>
                  </a:schemeClr>
                </a:solidFill>
                <a:latin typeface="Apple Chancery" panose="03020702040506060504" pitchFamily="66" charset="-79"/>
                <a:cs typeface="Apple Chancery" panose="03020702040506060504" pitchFamily="66" charset="-79"/>
              </a:rPr>
              <a:t>“</a:t>
            </a:r>
            <a:r>
              <a:rPr lang="en-US" sz="1200" b="1" dirty="0">
                <a:solidFill>
                  <a:schemeClr val="accent5">
                    <a:lumMod val="50000"/>
                  </a:schemeClr>
                </a:solidFill>
                <a:latin typeface="Apple Chancery" panose="03020702040506060504" pitchFamily="66" charset="-79"/>
                <a:cs typeface="Apple Chancery" panose="03020702040506060504" pitchFamily="66" charset="-79"/>
              </a:rPr>
              <a:t>one who has sworn an oath to customary law of the private BAR Guild”</a:t>
            </a:r>
          </a:p>
        </p:txBody>
      </p:sp>
      <p:sp>
        <p:nvSpPr>
          <p:cNvPr id="11" name="TextBox 10">
            <a:extLst>
              <a:ext uri="{FF2B5EF4-FFF2-40B4-BE49-F238E27FC236}">
                <a16:creationId xmlns:a16="http://schemas.microsoft.com/office/drawing/2014/main" id="{A617B4D1-3E7E-6E20-C252-C13FF662F8BC}"/>
              </a:ext>
            </a:extLst>
          </p:cNvPr>
          <p:cNvSpPr txBox="1"/>
          <p:nvPr/>
        </p:nvSpPr>
        <p:spPr>
          <a:xfrm>
            <a:off x="728866" y="1994600"/>
            <a:ext cx="1770036" cy="338554"/>
          </a:xfrm>
          <a:prstGeom prst="rect">
            <a:avLst/>
          </a:prstGeom>
          <a:noFill/>
        </p:spPr>
        <p:txBody>
          <a:bodyPr wrap="none" rtlCol="0">
            <a:spAutoFit/>
          </a:bodyPr>
          <a:lstStyle/>
          <a:p>
            <a:r>
              <a:rPr lang="en-US" sz="1600" b="1" u="sng" dirty="0">
                <a:solidFill>
                  <a:schemeClr val="accent5">
                    <a:lumMod val="50000"/>
                  </a:schemeClr>
                </a:solidFill>
                <a:latin typeface="APPLE CHANCERY" panose="03020702040506060504" pitchFamily="66" charset="-79"/>
                <a:cs typeface="APPLE CHANCERY" panose="03020702040506060504" pitchFamily="66" charset="-79"/>
              </a:rPr>
              <a:t>Lawyer as Counsel</a:t>
            </a:r>
          </a:p>
        </p:txBody>
      </p:sp>
      <p:pic>
        <p:nvPicPr>
          <p:cNvPr id="13" name="Picture 12">
            <a:extLst>
              <a:ext uri="{FF2B5EF4-FFF2-40B4-BE49-F238E27FC236}">
                <a16:creationId xmlns:a16="http://schemas.microsoft.com/office/drawing/2014/main" id="{7241D154-15BD-42AE-A78C-1EAC8299564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382917" y="2405346"/>
            <a:ext cx="1150230" cy="1204804"/>
          </a:xfrm>
          <a:prstGeom prst="rect">
            <a:avLst/>
          </a:prstGeom>
        </p:spPr>
      </p:pic>
      <p:sp>
        <p:nvSpPr>
          <p:cNvPr id="15" name="TextBox 14">
            <a:extLst>
              <a:ext uri="{FF2B5EF4-FFF2-40B4-BE49-F238E27FC236}">
                <a16:creationId xmlns:a16="http://schemas.microsoft.com/office/drawing/2014/main" id="{C753C37D-2AF7-CD95-B202-4B0841BA2B14}"/>
              </a:ext>
            </a:extLst>
          </p:cNvPr>
          <p:cNvSpPr txBox="1"/>
          <p:nvPr/>
        </p:nvSpPr>
        <p:spPr>
          <a:xfrm>
            <a:off x="4910155" y="2012450"/>
            <a:ext cx="1899879" cy="338554"/>
          </a:xfrm>
          <a:prstGeom prst="rect">
            <a:avLst/>
          </a:prstGeom>
          <a:noFill/>
        </p:spPr>
        <p:txBody>
          <a:bodyPr wrap="none" rtlCol="0">
            <a:spAutoFit/>
          </a:bodyPr>
          <a:lstStyle/>
          <a:p>
            <a:r>
              <a:rPr lang="en-US" sz="1600" b="1" u="sng" dirty="0">
                <a:solidFill>
                  <a:schemeClr val="accent5">
                    <a:lumMod val="50000"/>
                  </a:schemeClr>
                </a:solidFill>
                <a:latin typeface="APPLE CHANCERY" panose="03020702040506060504" pitchFamily="66" charset="-79"/>
                <a:cs typeface="APPLE CHANCERY" panose="03020702040506060504" pitchFamily="66" charset="-79"/>
              </a:rPr>
              <a:t>Attorney as Counsel</a:t>
            </a:r>
          </a:p>
        </p:txBody>
      </p:sp>
      <p:sp>
        <p:nvSpPr>
          <p:cNvPr id="16" name="TextBox 15">
            <a:extLst>
              <a:ext uri="{FF2B5EF4-FFF2-40B4-BE49-F238E27FC236}">
                <a16:creationId xmlns:a16="http://schemas.microsoft.com/office/drawing/2014/main" id="{93FE0BFB-8758-8B53-1146-4C7D1F125F8F}"/>
              </a:ext>
            </a:extLst>
          </p:cNvPr>
          <p:cNvSpPr txBox="1"/>
          <p:nvPr/>
        </p:nvSpPr>
        <p:spPr>
          <a:xfrm>
            <a:off x="3851854" y="3841865"/>
            <a:ext cx="4212357" cy="1754326"/>
          </a:xfrm>
          <a:prstGeom prst="rect">
            <a:avLst/>
          </a:prstGeom>
          <a:noFill/>
        </p:spPr>
        <p:txBody>
          <a:bodyPr wrap="square" rtlCol="0">
            <a:spAutoFit/>
          </a:bodyPr>
          <a:lstStyle/>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Attorn or Attornment from 16</a:t>
            </a:r>
            <a:r>
              <a:rPr lang="en-US" sz="1200" b="1"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200" b="1" dirty="0">
                <a:solidFill>
                  <a:schemeClr val="accent5">
                    <a:lumMod val="50000"/>
                  </a:schemeClr>
                </a:solidFill>
                <a:latin typeface="Apple Chancery" panose="03020702040506060504" pitchFamily="66" charset="-79"/>
                <a:cs typeface="Apple Chancery" panose="03020702040506060504" pitchFamily="66" charset="-79"/>
              </a:rPr>
              <a:t> C combining Latin words:</a:t>
            </a:r>
          </a:p>
          <a:p>
            <a:pPr algn="ctr"/>
            <a:endParaRPr lang="en-US" sz="1200" b="1" dirty="0">
              <a:solidFill>
                <a:schemeClr val="accent5">
                  <a:lumMod val="50000"/>
                </a:schemeClr>
              </a:solidFill>
              <a:latin typeface="Apple Chancery" panose="03020702040506060504" pitchFamily="66" charset="-79"/>
              <a:cs typeface="Apple Chancery" panose="03020702040506060504" pitchFamily="66" charset="-79"/>
            </a:endParaRPr>
          </a:p>
          <a:p>
            <a:pPr marL="171450" indent="-171450">
              <a:buFont typeface="Arial" panose="020B0604020202020204" pitchFamily="34" charset="0"/>
              <a:buChar char="•"/>
            </a:pPr>
            <a:r>
              <a:rPr lang="en-US" sz="1200" b="1" dirty="0">
                <a:solidFill>
                  <a:schemeClr val="accent5">
                    <a:lumMod val="50000"/>
                  </a:schemeClr>
                </a:solidFill>
                <a:latin typeface="Apple Chancery" panose="03020702040506060504" pitchFamily="66" charset="-79"/>
                <a:cs typeface="Apple Chancery" panose="03020702040506060504" pitchFamily="66" charset="-79"/>
              </a:rPr>
              <a:t>     at:   </a:t>
            </a:r>
            <a:r>
              <a:rPr lang="en-US" sz="1200" dirty="0">
                <a:solidFill>
                  <a:schemeClr val="accent5">
                    <a:lumMod val="50000"/>
                  </a:schemeClr>
                </a:solidFill>
                <a:latin typeface="Apple Chancery" panose="03020702040506060504" pitchFamily="66" charset="-79"/>
                <a:cs typeface="Apple Chancery" panose="03020702040506060504" pitchFamily="66" charset="-79"/>
              </a:rPr>
              <a:t>to </a:t>
            </a:r>
          </a:p>
          <a:p>
            <a:pPr marL="171450" indent="-171450">
              <a:buFont typeface="Arial" panose="020B0604020202020204" pitchFamily="34" charset="0"/>
              <a:buChar char="•"/>
            </a:pPr>
            <a:r>
              <a:rPr lang="en-US" sz="1200" b="1" dirty="0" err="1">
                <a:solidFill>
                  <a:schemeClr val="accent5">
                    <a:lumMod val="50000"/>
                  </a:schemeClr>
                </a:solidFill>
                <a:latin typeface="Apple Chancery" panose="03020702040506060504" pitchFamily="66" charset="-79"/>
                <a:cs typeface="Apple Chancery" panose="03020702040506060504" pitchFamily="66" charset="-79"/>
              </a:rPr>
              <a:t>torno</a:t>
            </a: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turn, round off, to consent to transfer of a right</a:t>
            </a:r>
          </a:p>
          <a:p>
            <a:pPr algn="ct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dirty="0">
                <a:solidFill>
                  <a:schemeClr val="accent5">
                    <a:lumMod val="50000"/>
                  </a:schemeClr>
                </a:solidFill>
                <a:latin typeface="Apple Chancery" panose="03020702040506060504" pitchFamily="66" charset="-79"/>
                <a:cs typeface="Apple Chancery" panose="03020702040506060504" pitchFamily="66" charset="-79"/>
              </a:rPr>
              <a:t>Hence, the original meaning is</a:t>
            </a:r>
          </a:p>
          <a:p>
            <a:pPr algn="ct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“a person to whom rights have been transferred by consent, implicitly or explicitly”</a:t>
            </a:r>
            <a:endParaRPr lang="en-US" sz="1200" b="1" dirty="0">
              <a:solidFill>
                <a:schemeClr val="accent5">
                  <a:lumMod val="50000"/>
                </a:schemeClr>
              </a:solidFill>
              <a:latin typeface="APPLE CHANCERY" panose="03020702040506060504" pitchFamily="66" charset="-79"/>
              <a:cs typeface="APPLE CHANCERY" panose="03020702040506060504" pitchFamily="66" charset="-79"/>
            </a:endParaRPr>
          </a:p>
        </p:txBody>
      </p:sp>
      <p:pic>
        <p:nvPicPr>
          <p:cNvPr id="18" name="Picture 17">
            <a:extLst>
              <a:ext uri="{FF2B5EF4-FFF2-40B4-BE49-F238E27FC236}">
                <a16:creationId xmlns:a16="http://schemas.microsoft.com/office/drawing/2014/main" id="{78F6BD04-D0FC-471D-BABE-6745EB95700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flipH="1">
            <a:off x="9399134" y="2439054"/>
            <a:ext cx="1150230" cy="1137387"/>
          </a:xfrm>
          <a:prstGeom prst="rect">
            <a:avLst/>
          </a:prstGeom>
        </p:spPr>
      </p:pic>
      <p:sp>
        <p:nvSpPr>
          <p:cNvPr id="20" name="TextBox 19">
            <a:extLst>
              <a:ext uri="{FF2B5EF4-FFF2-40B4-BE49-F238E27FC236}">
                <a16:creationId xmlns:a16="http://schemas.microsoft.com/office/drawing/2014/main" id="{1419790F-302C-456C-5C0A-A5E6227FAEFF}"/>
              </a:ext>
            </a:extLst>
          </p:cNvPr>
          <p:cNvSpPr txBox="1"/>
          <p:nvPr/>
        </p:nvSpPr>
        <p:spPr>
          <a:xfrm>
            <a:off x="9012287" y="2005908"/>
            <a:ext cx="1923925" cy="338554"/>
          </a:xfrm>
          <a:prstGeom prst="rect">
            <a:avLst/>
          </a:prstGeom>
          <a:noFill/>
        </p:spPr>
        <p:txBody>
          <a:bodyPr wrap="none" rtlCol="0">
            <a:spAutoFit/>
          </a:bodyPr>
          <a:lstStyle/>
          <a:p>
            <a:r>
              <a:rPr lang="en-US" sz="1600" b="1" u="sng" dirty="0">
                <a:solidFill>
                  <a:schemeClr val="accent5">
                    <a:lumMod val="50000"/>
                  </a:schemeClr>
                </a:solidFill>
                <a:latin typeface="APPLE CHANCERY" panose="03020702040506060504" pitchFamily="66" charset="-79"/>
                <a:cs typeface="APPLE CHANCERY" panose="03020702040506060504" pitchFamily="66" charset="-79"/>
              </a:rPr>
              <a:t>Barrister as Counsel</a:t>
            </a:r>
          </a:p>
        </p:txBody>
      </p:sp>
      <p:sp>
        <p:nvSpPr>
          <p:cNvPr id="21" name="TextBox 20">
            <a:extLst>
              <a:ext uri="{FF2B5EF4-FFF2-40B4-BE49-F238E27FC236}">
                <a16:creationId xmlns:a16="http://schemas.microsoft.com/office/drawing/2014/main" id="{00E525E0-CE78-E760-01DB-7B62818958D0}"/>
              </a:ext>
            </a:extLst>
          </p:cNvPr>
          <p:cNvSpPr txBox="1"/>
          <p:nvPr/>
        </p:nvSpPr>
        <p:spPr>
          <a:xfrm>
            <a:off x="8313243" y="3847472"/>
            <a:ext cx="3896162" cy="1569660"/>
          </a:xfrm>
          <a:prstGeom prst="rect">
            <a:avLst/>
          </a:prstGeom>
          <a:noFill/>
        </p:spPr>
        <p:txBody>
          <a:bodyPr wrap="square" rtlCol="0">
            <a:spAutoFit/>
          </a:bodyPr>
          <a:lstStyle/>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Barrister from 16</a:t>
            </a:r>
            <a:r>
              <a:rPr lang="en-US" sz="1200" b="1" baseline="30000" dirty="0">
                <a:solidFill>
                  <a:schemeClr val="accent5">
                    <a:lumMod val="50000"/>
                  </a:schemeClr>
                </a:solidFill>
                <a:latin typeface="Apple Chancery" panose="03020702040506060504" pitchFamily="66" charset="-79"/>
                <a:cs typeface="Apple Chancery" panose="03020702040506060504" pitchFamily="66" charset="-79"/>
              </a:rPr>
              <a:t>th</a:t>
            </a:r>
            <a:r>
              <a:rPr lang="en-US" sz="1200" b="1" dirty="0">
                <a:solidFill>
                  <a:schemeClr val="accent5">
                    <a:lumMod val="50000"/>
                  </a:schemeClr>
                </a:solidFill>
                <a:latin typeface="Apple Chancery" panose="03020702040506060504" pitchFamily="66" charset="-79"/>
                <a:cs typeface="Apple Chancery" panose="03020702040506060504" pitchFamily="66" charset="-79"/>
              </a:rPr>
              <a:t> C combining Latin words:</a:t>
            </a:r>
          </a:p>
          <a:p>
            <a:pPr algn="ct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marL="171450" indent="-171450">
              <a:buFont typeface="Arial" panose="020B0604020202020204" pitchFamily="34" charset="0"/>
              <a:buChar char="•"/>
            </a:pP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b="1" dirty="0" err="1">
                <a:solidFill>
                  <a:schemeClr val="accent5">
                    <a:lumMod val="50000"/>
                  </a:schemeClr>
                </a:solidFill>
                <a:latin typeface="Apple Chancery" panose="03020702040506060504" pitchFamily="66" charset="-79"/>
                <a:cs typeface="Apple Chancery" panose="03020702040506060504" pitchFamily="66" charset="-79"/>
              </a:rPr>
              <a:t>baro</a:t>
            </a: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dunce, incompetent </a:t>
            </a:r>
          </a:p>
          <a:p>
            <a:pPr marL="171450" indent="-171450">
              <a:buFont typeface="Arial" panose="020B0604020202020204" pitchFamily="34" charset="0"/>
              <a:buChar char="•"/>
            </a:pP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b="1" dirty="0" err="1">
                <a:solidFill>
                  <a:schemeClr val="accent5">
                    <a:lumMod val="50000"/>
                  </a:schemeClr>
                </a:solidFill>
                <a:latin typeface="Apple Chancery" panose="03020702040506060504" pitchFamily="66" charset="-79"/>
                <a:cs typeface="Apple Chancery" panose="03020702040506060504" pitchFamily="66" charset="-79"/>
              </a:rPr>
              <a:t>sto</a:t>
            </a:r>
            <a:r>
              <a:rPr lang="en-US" sz="1200" b="1" dirty="0">
                <a:solidFill>
                  <a:schemeClr val="accent5">
                    <a:lumMod val="50000"/>
                  </a:schemeClr>
                </a:solidFill>
                <a:latin typeface="Apple Chancery" panose="03020702040506060504" pitchFamily="66" charset="-79"/>
                <a:cs typeface="Apple Chancery" panose="03020702040506060504" pitchFamily="66" charset="-79"/>
              </a:rPr>
              <a:t>/stare:   </a:t>
            </a:r>
            <a:r>
              <a:rPr lang="en-US" sz="1200" dirty="0">
                <a:solidFill>
                  <a:schemeClr val="accent5">
                    <a:lumMod val="50000"/>
                  </a:schemeClr>
                </a:solidFill>
                <a:latin typeface="Apple Chancery" panose="03020702040506060504" pitchFamily="66" charset="-79"/>
                <a:cs typeface="Apple Chancery" panose="03020702040506060504" pitchFamily="66" charset="-79"/>
              </a:rPr>
              <a:t>to stand firm, to be in a position”</a:t>
            </a:r>
          </a:p>
          <a:p>
            <a:pPr marL="171450" indent="-171450">
              <a:buFont typeface="Arial" panose="020B0604020202020204" pitchFamily="34" charset="0"/>
              <a:buChar char="•"/>
            </a:pP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dirty="0">
                <a:solidFill>
                  <a:schemeClr val="accent5">
                    <a:lumMod val="50000"/>
                  </a:schemeClr>
                </a:solidFill>
                <a:latin typeface="Apple Chancery" panose="03020702040506060504" pitchFamily="66" charset="-79"/>
                <a:cs typeface="Apple Chancery" panose="03020702040506060504" pitchFamily="66" charset="-79"/>
              </a:rPr>
              <a:t> Hence, the original meaning is</a:t>
            </a:r>
          </a:p>
          <a:p>
            <a:pPr algn="ct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“to stand/represent a dunce/incompetent”</a:t>
            </a:r>
          </a:p>
        </p:txBody>
      </p:sp>
      <p:sp>
        <p:nvSpPr>
          <p:cNvPr id="22" name="TextBox 21">
            <a:extLst>
              <a:ext uri="{FF2B5EF4-FFF2-40B4-BE49-F238E27FC236}">
                <a16:creationId xmlns:a16="http://schemas.microsoft.com/office/drawing/2014/main" id="{2DDCE7D9-E21D-FB14-E923-E14767DC2A19}"/>
              </a:ext>
            </a:extLst>
          </p:cNvPr>
          <p:cNvSpPr txBox="1"/>
          <p:nvPr/>
        </p:nvSpPr>
        <p:spPr>
          <a:xfrm>
            <a:off x="669055" y="5943450"/>
            <a:ext cx="10782741" cy="584775"/>
          </a:xfrm>
          <a:prstGeom prst="rect">
            <a:avLst/>
          </a:prstGeom>
          <a:noFill/>
        </p:spPr>
        <p:txBody>
          <a:bodyPr wrap="square" rtlCol="0">
            <a:spAutoFit/>
          </a:bodyPr>
          <a:lstStyle/>
          <a:p>
            <a:pPr algn="ctr"/>
            <a:r>
              <a:rPr lang="en-US" sz="1600" dirty="0">
                <a:solidFill>
                  <a:schemeClr val="bg1"/>
                </a:solidFill>
                <a:latin typeface="Apple Chancery" panose="03020702040506060504" pitchFamily="66" charset="-79"/>
                <a:cs typeface="Apple Chancery" panose="03020702040506060504" pitchFamily="66" charset="-79"/>
              </a:rPr>
              <a:t>A Lawyer, Attorney or Barrister are duty bound to to serve the  interests of the private BAR Guild ahead of you; hence, they cannot possibly be an Advocate (</a:t>
            </a:r>
            <a:r>
              <a:rPr lang="en-US" sz="1600" dirty="0" err="1">
                <a:solidFill>
                  <a:schemeClr val="bg1"/>
                </a:solidFill>
                <a:latin typeface="Apple Chancery" panose="03020702040506060504" pitchFamily="66" charset="-79"/>
                <a:cs typeface="Apple Chancery" panose="03020702040506060504" pitchFamily="66" charset="-79"/>
              </a:rPr>
              <a:t>Advocatio</a:t>
            </a:r>
            <a:r>
              <a:rPr lang="en-US" sz="1600" dirty="0">
                <a:solidFill>
                  <a:schemeClr val="bg1"/>
                </a:solidFill>
                <a:latin typeface="Apple Chancery" panose="03020702040506060504" pitchFamily="66" charset="-79"/>
                <a:cs typeface="Apple Chancery" panose="03020702040506060504" pitchFamily="66" charset="-79"/>
              </a:rPr>
              <a:t>: “ad” = with + “</a:t>
            </a:r>
            <a:r>
              <a:rPr lang="en-US" sz="1600" dirty="0" err="1">
                <a:solidFill>
                  <a:schemeClr val="bg1"/>
                </a:solidFill>
                <a:latin typeface="Apple Chancery" panose="03020702040506060504" pitchFamily="66" charset="-79"/>
                <a:cs typeface="Apple Chancery" panose="03020702040506060504" pitchFamily="66" charset="-79"/>
              </a:rPr>
              <a:t>vocare</a:t>
            </a:r>
            <a:r>
              <a:rPr lang="en-US" sz="1600" dirty="0">
                <a:solidFill>
                  <a:schemeClr val="bg1"/>
                </a:solidFill>
                <a:latin typeface="Apple Chancery" panose="03020702040506060504" pitchFamily="66" charset="-79"/>
                <a:cs typeface="Apple Chancery" panose="03020702040506060504" pitchFamily="66" charset="-79"/>
              </a:rPr>
              <a:t>” = voice, “to assist in legal </a:t>
            </a:r>
            <a:r>
              <a:rPr lang="en-US" sz="1600" dirty="0" err="1">
                <a:solidFill>
                  <a:schemeClr val="bg1"/>
                </a:solidFill>
                <a:latin typeface="Apple Chancery" panose="03020702040506060504" pitchFamily="66" charset="-79"/>
                <a:cs typeface="Apple Chancery" panose="03020702040506060504" pitchFamily="66" charset="-79"/>
              </a:rPr>
              <a:t>defence</a:t>
            </a:r>
            <a:r>
              <a:rPr lang="en-US" sz="1600" dirty="0">
                <a:solidFill>
                  <a:schemeClr val="bg1"/>
                </a:solidFill>
                <a:latin typeface="Apple Chancery" panose="03020702040506060504" pitchFamily="66" charset="-79"/>
                <a:cs typeface="Apple Chancery" panose="03020702040506060504" pitchFamily="66" charset="-79"/>
              </a:rPr>
              <a:t> with one’s voice” </a:t>
            </a:r>
          </a:p>
        </p:txBody>
      </p:sp>
    </p:spTree>
    <p:extLst>
      <p:ext uri="{BB962C8B-B14F-4D97-AF65-F5344CB8AC3E}">
        <p14:creationId xmlns:p14="http://schemas.microsoft.com/office/powerpoint/2010/main" val="2876404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9C41393-D35C-6D3D-E5A5-7D0B7A5ABFB5}"/>
              </a:ext>
            </a:extLst>
          </p:cNvPr>
          <p:cNvSpPr/>
          <p:nvPr/>
        </p:nvSpPr>
        <p:spPr>
          <a:xfrm>
            <a:off x="7517787" y="1103185"/>
            <a:ext cx="4348577" cy="1880101"/>
          </a:xfrm>
          <a:prstGeom prst="round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AD2170B-1DEC-3642-7101-0523605A5D5C}"/>
              </a:ext>
            </a:extLst>
          </p:cNvPr>
          <p:cNvSpPr/>
          <p:nvPr/>
        </p:nvSpPr>
        <p:spPr>
          <a:xfrm>
            <a:off x="149158" y="5801566"/>
            <a:ext cx="11893684" cy="843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49" y="470865"/>
            <a:ext cx="10762161" cy="477837"/>
          </a:xfrm>
        </p:spPr>
        <p:txBody>
          <a:bodyPr>
            <a:noAutofit/>
          </a:bodyPr>
          <a:lstStyle/>
          <a:p>
            <a:pPr algn="l"/>
            <a:r>
              <a:rPr lang="en-US" sz="2800" dirty="0">
                <a:solidFill>
                  <a:schemeClr val="accent5">
                    <a:lumMod val="50000"/>
                  </a:schemeClr>
                </a:solidFill>
              </a:rPr>
              <a:t>The Self-Confession – The Judge, Prosecution, Witness, Person Are You!!</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3" name="Picture 2">
            <a:extLst>
              <a:ext uri="{FF2B5EF4-FFF2-40B4-BE49-F238E27FC236}">
                <a16:creationId xmlns:a16="http://schemas.microsoft.com/office/drawing/2014/main" id="{136B5798-AF6D-EDF7-EFED-59F08CCB52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37972" y="1366723"/>
            <a:ext cx="1833170" cy="1337610"/>
          </a:xfrm>
          <a:prstGeom prst="rect">
            <a:avLst/>
          </a:prstGeom>
        </p:spPr>
      </p:pic>
      <p:pic>
        <p:nvPicPr>
          <p:cNvPr id="6" name="Picture 5">
            <a:extLst>
              <a:ext uri="{FF2B5EF4-FFF2-40B4-BE49-F238E27FC236}">
                <a16:creationId xmlns:a16="http://schemas.microsoft.com/office/drawing/2014/main" id="{F71F0EED-DDB0-D61E-5690-D03659E0AE1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62951" y="3172440"/>
            <a:ext cx="1833170" cy="1337606"/>
          </a:xfrm>
          <a:prstGeom prst="rect">
            <a:avLst/>
          </a:prstGeom>
        </p:spPr>
      </p:pic>
      <p:pic>
        <p:nvPicPr>
          <p:cNvPr id="9" name="Picture 8">
            <a:extLst>
              <a:ext uri="{FF2B5EF4-FFF2-40B4-BE49-F238E27FC236}">
                <a16:creationId xmlns:a16="http://schemas.microsoft.com/office/drawing/2014/main" id="{79548F30-059F-AB41-4E2B-0ECBEE48EFF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041442" y="3429417"/>
            <a:ext cx="1833170" cy="1306593"/>
          </a:xfrm>
          <a:prstGeom prst="rect">
            <a:avLst/>
          </a:prstGeom>
        </p:spPr>
      </p:pic>
      <p:pic>
        <p:nvPicPr>
          <p:cNvPr id="11" name="Picture 10">
            <a:extLst>
              <a:ext uri="{FF2B5EF4-FFF2-40B4-BE49-F238E27FC236}">
                <a16:creationId xmlns:a16="http://schemas.microsoft.com/office/drawing/2014/main" id="{3E05C0D2-9C1D-2F84-678B-CD750C17041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567949" y="3149535"/>
            <a:ext cx="1833170" cy="1306593"/>
          </a:xfrm>
          <a:prstGeom prst="rect">
            <a:avLst/>
          </a:prstGeom>
        </p:spPr>
      </p:pic>
      <p:sp>
        <p:nvSpPr>
          <p:cNvPr id="13" name="TextBox 12">
            <a:extLst>
              <a:ext uri="{FF2B5EF4-FFF2-40B4-BE49-F238E27FC236}">
                <a16:creationId xmlns:a16="http://schemas.microsoft.com/office/drawing/2014/main" id="{2AEBA573-57EC-EFB3-5F4F-8A00ACA84515}"/>
              </a:ext>
            </a:extLst>
          </p:cNvPr>
          <p:cNvSpPr txBox="1"/>
          <p:nvPr/>
        </p:nvSpPr>
        <p:spPr>
          <a:xfrm>
            <a:off x="112257" y="1103185"/>
            <a:ext cx="4431849" cy="1754326"/>
          </a:xfrm>
          <a:prstGeom prst="rect">
            <a:avLst/>
          </a:prstGeom>
          <a:noFill/>
        </p:spPr>
        <p:txBody>
          <a:bodyPr wrap="square" rtlCol="0">
            <a:spAutoFit/>
          </a:bodyPr>
          <a:lstStyle/>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Executor:</a:t>
            </a:r>
          </a:p>
          <a:p>
            <a:pPr algn="ctr"/>
            <a:endParaRPr lang="en-US" sz="1200" b="1" u="sng"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dirty="0">
                <a:solidFill>
                  <a:schemeClr val="accent5">
                    <a:lumMod val="50000"/>
                  </a:schemeClr>
                </a:solidFill>
                <a:latin typeface="Apple Chancery" panose="03020702040506060504" pitchFamily="66" charset="-79"/>
                <a:cs typeface="Apple Chancery" panose="03020702040506060504" pitchFamily="66" charset="-79"/>
              </a:rPr>
              <a:t>           Ex Se:    </a:t>
            </a: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by reason of, through or in accordance </a:t>
            </a:r>
          </a:p>
          <a:p>
            <a:r>
              <a:rPr lang="en-US" sz="1200" dirty="0">
                <a:solidFill>
                  <a:schemeClr val="accent5">
                    <a:lumMod val="50000"/>
                  </a:schemeClr>
                </a:solidFill>
                <a:latin typeface="Apple Chancery" panose="03020702040506060504" pitchFamily="66" charset="-79"/>
                <a:cs typeface="Apple Chancery" panose="03020702040506060504" pitchFamily="66" charset="-79"/>
              </a:rPr>
              <a:t>                         with himself, herself, or themselves</a:t>
            </a:r>
          </a:p>
          <a:p>
            <a:r>
              <a:rPr lang="en-US" sz="1200" b="1" dirty="0">
                <a:solidFill>
                  <a:schemeClr val="accent5">
                    <a:lumMod val="50000"/>
                  </a:schemeClr>
                </a:solidFill>
                <a:latin typeface="Apple Chancery" panose="03020702040506060504" pitchFamily="66" charset="-79"/>
                <a:cs typeface="Apple Chancery" panose="03020702040506060504" pitchFamily="66" charset="-79"/>
              </a:rPr>
              <a:t>            Cutis:    </a:t>
            </a:r>
            <a:r>
              <a:rPr lang="en-US" sz="1200" dirty="0">
                <a:solidFill>
                  <a:schemeClr val="accent5">
                    <a:lumMod val="50000"/>
                  </a:schemeClr>
                </a:solidFill>
                <a:latin typeface="Apple Chancery" panose="03020702040506060504" pitchFamily="66" charset="-79"/>
                <a:cs typeface="Apple Chancery" panose="03020702040506060504" pitchFamily="66" charset="-79"/>
              </a:rPr>
              <a:t>skin, flesh</a:t>
            </a:r>
          </a:p>
          <a:p>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b="1" dirty="0" err="1">
                <a:solidFill>
                  <a:schemeClr val="accent5">
                    <a:lumMod val="50000"/>
                  </a:schemeClr>
                </a:solidFill>
                <a:latin typeface="Apple Chancery" panose="03020702040506060504" pitchFamily="66" charset="-79"/>
                <a:cs typeface="Apple Chancery" panose="03020702040506060504" pitchFamily="66" charset="-79"/>
              </a:rPr>
              <a:t>Ex+Se+Cutis</a:t>
            </a:r>
            <a:r>
              <a:rPr lang="en-US" sz="1200" b="1" dirty="0">
                <a:solidFill>
                  <a:schemeClr val="accent5">
                    <a:lumMod val="50000"/>
                  </a:schemeClr>
                </a:solidFill>
                <a:latin typeface="Apple Chancery" panose="03020702040506060504" pitchFamily="66" charset="-79"/>
                <a:cs typeface="Apple Chancery" panose="03020702040506060504" pitchFamily="66" charset="-79"/>
              </a:rPr>
              <a:t> means:</a:t>
            </a:r>
          </a:p>
          <a:p>
            <a:pPr algn="ctr"/>
            <a:endParaRPr lang="en-US" sz="1200" b="1"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 “one who speaks for himself, is their own commander &amp; manager”</a:t>
            </a:r>
          </a:p>
        </p:txBody>
      </p:sp>
      <p:sp>
        <p:nvSpPr>
          <p:cNvPr id="14" name="TextBox 13">
            <a:extLst>
              <a:ext uri="{FF2B5EF4-FFF2-40B4-BE49-F238E27FC236}">
                <a16:creationId xmlns:a16="http://schemas.microsoft.com/office/drawing/2014/main" id="{999F0159-B3D7-B2A2-55D5-888A1EB59C7F}"/>
              </a:ext>
            </a:extLst>
          </p:cNvPr>
          <p:cNvSpPr txBox="1"/>
          <p:nvPr/>
        </p:nvSpPr>
        <p:spPr>
          <a:xfrm>
            <a:off x="7824306" y="1234282"/>
            <a:ext cx="3768104" cy="1569660"/>
          </a:xfrm>
          <a:prstGeom prst="rect">
            <a:avLst/>
          </a:prstGeom>
          <a:noFill/>
        </p:spPr>
        <p:txBody>
          <a:bodyPr wrap="square" rtlCol="0">
            <a:spAutoFit/>
          </a:bodyPr>
          <a:lstStyle/>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Prosecutor</a:t>
            </a:r>
            <a:r>
              <a:rPr lang="en-US" sz="1200" b="1" dirty="0">
                <a:solidFill>
                  <a:schemeClr val="accent5">
                    <a:lumMod val="50000"/>
                  </a:schemeClr>
                </a:solidFill>
                <a:latin typeface="Apple Chancery" panose="03020702040506060504" pitchFamily="66" charset="-79"/>
                <a:cs typeface="Apple Chancery" panose="03020702040506060504" pitchFamily="66" charset="-79"/>
              </a:rPr>
              <a:t>:</a:t>
            </a:r>
          </a:p>
          <a:p>
            <a:pPr algn="ctr"/>
            <a:endParaRPr lang="en-US" sz="1200" b="1" u="sng"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dirty="0">
                <a:solidFill>
                  <a:schemeClr val="accent5">
                    <a:lumMod val="50000"/>
                  </a:schemeClr>
                </a:solidFill>
                <a:latin typeface="Apple Chancery" panose="03020702040506060504" pitchFamily="66" charset="-79"/>
                <a:cs typeface="Apple Chancery" panose="03020702040506060504" pitchFamily="66" charset="-79"/>
              </a:rPr>
              <a:t>                        Pro Se:   </a:t>
            </a:r>
            <a:r>
              <a:rPr lang="en-US" sz="1200" dirty="0">
                <a:solidFill>
                  <a:schemeClr val="accent5">
                    <a:lumMod val="50000"/>
                  </a:schemeClr>
                </a:solidFill>
                <a:latin typeface="Apple Chancery" panose="03020702040506060504" pitchFamily="66" charset="-79"/>
                <a:cs typeface="Apple Chancery" panose="03020702040506060504" pitchFamily="66" charset="-79"/>
              </a:rPr>
              <a:t>for one’s own behalf</a:t>
            </a:r>
          </a:p>
          <a:p>
            <a:r>
              <a:rPr lang="en-US" sz="1200" b="1" dirty="0">
                <a:solidFill>
                  <a:schemeClr val="accent5">
                    <a:lumMod val="50000"/>
                  </a:schemeClr>
                </a:solidFill>
                <a:latin typeface="Apple Chancery" panose="03020702040506060504" pitchFamily="66" charset="-79"/>
                <a:cs typeface="Apple Chancery" panose="03020702040506060504" pitchFamily="66" charset="-79"/>
              </a:rPr>
              <a:t>                          Cutis:</a:t>
            </a:r>
            <a:r>
              <a:rPr lang="en-US" sz="1200" b="1" dirty="0">
                <a:solidFill>
                  <a:schemeClr val="accent5">
                    <a:lumMod val="50000"/>
                  </a:schemeClr>
                </a:solidFill>
                <a:latin typeface="APPLE CHANCERY" panose="03020702040506060504" pitchFamily="66" charset="-79"/>
                <a:cs typeface="APPLE CHANCERY" panose="03020702040506060504" pitchFamily="66" charset="-79"/>
              </a:rPr>
              <a:t>  </a:t>
            </a:r>
            <a:r>
              <a:rPr lang="en-US" sz="1200" dirty="0">
                <a:solidFill>
                  <a:schemeClr val="accent5">
                    <a:lumMod val="50000"/>
                  </a:schemeClr>
                </a:solidFill>
                <a:latin typeface="Apple Chancery" panose="03020702040506060504" pitchFamily="66" charset="-79"/>
                <a:cs typeface="Apple Chancery" panose="03020702040506060504" pitchFamily="66" charset="-79"/>
              </a:rPr>
              <a:t>skin, flesh</a:t>
            </a:r>
          </a:p>
          <a:p>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US" sz="1200" b="1" dirty="0" err="1">
                <a:solidFill>
                  <a:schemeClr val="accent5">
                    <a:lumMod val="50000"/>
                  </a:schemeClr>
                </a:solidFill>
                <a:latin typeface="Apple Chancery" panose="03020702040506060504" pitchFamily="66" charset="-79"/>
                <a:cs typeface="Apple Chancery" panose="03020702040506060504" pitchFamily="66" charset="-79"/>
              </a:rPr>
              <a:t>Pro+Se+Cutis</a:t>
            </a:r>
            <a:r>
              <a:rPr lang="en-US" sz="1200" b="1" dirty="0">
                <a:solidFill>
                  <a:schemeClr val="accent5">
                    <a:lumMod val="50000"/>
                  </a:schemeClr>
                </a:solidFill>
                <a:latin typeface="Apple Chancery" panose="03020702040506060504" pitchFamily="66" charset="-79"/>
                <a:cs typeface="Apple Chancery" panose="03020702040506060504" pitchFamily="66" charset="-79"/>
              </a:rPr>
              <a:t> means:</a:t>
            </a:r>
          </a:p>
          <a:p>
            <a:pPr algn="ctr"/>
            <a:endParaRPr lang="en-US" sz="1200" b="1"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dirty="0">
                <a:solidFill>
                  <a:schemeClr val="accent5">
                    <a:lumMod val="50000"/>
                  </a:schemeClr>
                </a:solidFill>
                <a:latin typeface="Apple Chancery" panose="03020702040506060504" pitchFamily="66" charset="-79"/>
                <a:cs typeface="Apple Chancery" panose="03020702040506060504" pitchFamily="66" charset="-79"/>
              </a:rPr>
              <a:t> “on behalf of one’s own skin and is a false beneficiary”</a:t>
            </a:r>
          </a:p>
        </p:txBody>
      </p:sp>
      <p:sp>
        <p:nvSpPr>
          <p:cNvPr id="15" name="TextBox 14">
            <a:extLst>
              <a:ext uri="{FF2B5EF4-FFF2-40B4-BE49-F238E27FC236}">
                <a16:creationId xmlns:a16="http://schemas.microsoft.com/office/drawing/2014/main" id="{4F1ED20E-DFEF-24D1-B45A-67D7A647C740}"/>
              </a:ext>
            </a:extLst>
          </p:cNvPr>
          <p:cNvSpPr txBox="1"/>
          <p:nvPr/>
        </p:nvSpPr>
        <p:spPr>
          <a:xfrm>
            <a:off x="420094" y="5936718"/>
            <a:ext cx="11193293" cy="584775"/>
          </a:xfrm>
          <a:prstGeom prst="rect">
            <a:avLst/>
          </a:prstGeom>
          <a:noFill/>
        </p:spPr>
        <p:txBody>
          <a:bodyPr wrap="square" rtlCol="0">
            <a:spAutoFit/>
          </a:bodyPr>
          <a:lstStyle/>
          <a:p>
            <a:pPr algn="ctr"/>
            <a:r>
              <a:rPr lang="en-US" sz="1600" b="1" dirty="0">
                <a:solidFill>
                  <a:schemeClr val="bg1"/>
                </a:solidFill>
                <a:latin typeface="Apple Chancery" panose="03020702040506060504" pitchFamily="66" charset="-79"/>
                <a:cs typeface="Apple Chancery" panose="03020702040506060504" pitchFamily="66" charset="-79"/>
              </a:rPr>
              <a:t>A plea is a request by you the accused, to appoint the judge as Executor to hear your confession, create a formal contract </a:t>
            </a:r>
          </a:p>
          <a:p>
            <a:pPr algn="ctr"/>
            <a:r>
              <a:rPr lang="en-US" sz="1600" b="1" dirty="0">
                <a:solidFill>
                  <a:schemeClr val="bg1"/>
                </a:solidFill>
                <a:latin typeface="Apple Chancery" panose="03020702040506060504" pitchFamily="66" charset="-79"/>
                <a:cs typeface="Apple Chancery" panose="03020702040506060504" pitchFamily="66" charset="-79"/>
              </a:rPr>
              <a:t>with the court and appoint the Prosecutor as Beneficiary</a:t>
            </a:r>
          </a:p>
        </p:txBody>
      </p:sp>
      <p:sp>
        <p:nvSpPr>
          <p:cNvPr id="16" name="TextBox 15">
            <a:extLst>
              <a:ext uri="{FF2B5EF4-FFF2-40B4-BE49-F238E27FC236}">
                <a16:creationId xmlns:a16="http://schemas.microsoft.com/office/drawing/2014/main" id="{A09F9569-EB05-875C-044A-D38F7DB7905C}"/>
              </a:ext>
            </a:extLst>
          </p:cNvPr>
          <p:cNvSpPr txBox="1"/>
          <p:nvPr/>
        </p:nvSpPr>
        <p:spPr>
          <a:xfrm>
            <a:off x="8514935" y="4679305"/>
            <a:ext cx="2781532" cy="1015663"/>
          </a:xfrm>
          <a:prstGeom prst="rect">
            <a:avLst/>
          </a:prstGeom>
          <a:noFill/>
        </p:spPr>
        <p:txBody>
          <a:bodyPr wrap="square" rtlCol="0">
            <a:spAutoFit/>
          </a:bodyPr>
          <a:lstStyle/>
          <a:p>
            <a:pPr algn="ctr"/>
            <a:r>
              <a:rPr lang="en-US" sz="1200" b="1" u="sng" dirty="0">
                <a:solidFill>
                  <a:schemeClr val="accent5">
                    <a:lumMod val="50000"/>
                  </a:schemeClr>
                </a:solidFill>
                <a:latin typeface="APPLE CHANCERY" panose="03020702040506060504" pitchFamily="66" charset="-79"/>
                <a:cs typeface="APPLE CHANCERY" panose="03020702040506060504" pitchFamily="66" charset="-79"/>
              </a:rPr>
              <a:t>The </a:t>
            </a:r>
            <a:r>
              <a:rPr lang="en-US" sz="1200" b="1" u="sng" dirty="0" err="1">
                <a:solidFill>
                  <a:schemeClr val="accent5">
                    <a:lumMod val="50000"/>
                  </a:schemeClr>
                </a:solidFill>
                <a:latin typeface="APPLE CHANCERY" panose="03020702040506060504" pitchFamily="66" charset="-79"/>
                <a:cs typeface="APPLE CHANCERY" panose="03020702040506060504" pitchFamily="66" charset="-79"/>
              </a:rPr>
              <a:t>Accussor</a:t>
            </a:r>
            <a:r>
              <a:rPr lang="en-US" sz="1200" b="1" u="sng" dirty="0">
                <a:solidFill>
                  <a:schemeClr val="accent5">
                    <a:lumMod val="50000"/>
                  </a:schemeClr>
                </a:solidFill>
                <a:latin typeface="APPLE CHANCERY" panose="03020702040506060504" pitchFamily="66" charset="-79"/>
                <a:cs typeface="APPLE CHANCERY" panose="03020702040506060504" pitchFamily="66" charset="-79"/>
              </a:rPr>
              <a:t> </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Makes the “self-accusation”</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Representing the flesh of the accused</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Appointed Beneficiary by the plea</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Plea from ”</a:t>
            </a:r>
            <a:r>
              <a:rPr lang="en-US" sz="1200" dirty="0" err="1">
                <a:solidFill>
                  <a:schemeClr val="accent5">
                    <a:lumMod val="50000"/>
                  </a:schemeClr>
                </a:solidFill>
                <a:latin typeface="Apple Chancery" panose="03020702040506060504" pitchFamily="66" charset="-79"/>
                <a:cs typeface="Apple Chancery" panose="03020702040506060504" pitchFamily="66" charset="-79"/>
              </a:rPr>
              <a:t>pleais</a:t>
            </a:r>
            <a:r>
              <a:rPr lang="en-US" sz="1200" dirty="0">
                <a:solidFill>
                  <a:schemeClr val="accent5">
                    <a:lumMod val="50000"/>
                  </a:schemeClr>
                </a:solidFill>
                <a:latin typeface="Apple Chancery" panose="03020702040506060504" pitchFamily="66" charset="-79"/>
                <a:cs typeface="Apple Chancery" panose="03020702040506060504" pitchFamily="66" charset="-79"/>
              </a:rPr>
              <a:t>”, a prayer to Rome</a:t>
            </a:r>
          </a:p>
        </p:txBody>
      </p:sp>
      <p:sp>
        <p:nvSpPr>
          <p:cNvPr id="17" name="TextBox 16">
            <a:extLst>
              <a:ext uri="{FF2B5EF4-FFF2-40B4-BE49-F238E27FC236}">
                <a16:creationId xmlns:a16="http://schemas.microsoft.com/office/drawing/2014/main" id="{9444A595-44C5-F828-2A23-6D5A3B16F785}"/>
              </a:ext>
            </a:extLst>
          </p:cNvPr>
          <p:cNvSpPr txBox="1"/>
          <p:nvPr/>
        </p:nvSpPr>
        <p:spPr>
          <a:xfrm>
            <a:off x="4497736" y="4919915"/>
            <a:ext cx="3038011" cy="646331"/>
          </a:xfrm>
          <a:prstGeom prst="rect">
            <a:avLst/>
          </a:prstGeom>
          <a:noFill/>
        </p:spPr>
        <p:txBody>
          <a:bodyPr wrap="none" rtlCol="0">
            <a:spAutoFit/>
          </a:bodyPr>
          <a:lstStyle/>
          <a:p>
            <a:pPr algn="ctr"/>
            <a:r>
              <a:rPr lang="en-US" sz="1200" b="1" u="sng" dirty="0">
                <a:solidFill>
                  <a:schemeClr val="accent5">
                    <a:lumMod val="50000"/>
                  </a:schemeClr>
                </a:solidFill>
                <a:latin typeface="Apple Chancery" panose="03020702040506060504" pitchFamily="66" charset="-79"/>
                <a:cs typeface="Apple Chancery" panose="03020702040506060504" pitchFamily="66" charset="-79"/>
              </a:rPr>
              <a:t>The Accused/Confessant/Penitent</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Fictional person,</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Legally dead, a thing with no mind or will</a:t>
            </a:r>
          </a:p>
        </p:txBody>
      </p:sp>
      <p:sp>
        <p:nvSpPr>
          <p:cNvPr id="18" name="TextBox 17">
            <a:extLst>
              <a:ext uri="{FF2B5EF4-FFF2-40B4-BE49-F238E27FC236}">
                <a16:creationId xmlns:a16="http://schemas.microsoft.com/office/drawing/2014/main" id="{436659AF-7397-A760-14E4-AB1C9347E2A4}"/>
              </a:ext>
            </a:extLst>
          </p:cNvPr>
          <p:cNvSpPr txBox="1"/>
          <p:nvPr/>
        </p:nvSpPr>
        <p:spPr>
          <a:xfrm>
            <a:off x="1093770" y="4533836"/>
            <a:ext cx="2781532" cy="1200329"/>
          </a:xfrm>
          <a:prstGeom prst="rect">
            <a:avLst/>
          </a:prstGeom>
          <a:noFill/>
        </p:spPr>
        <p:txBody>
          <a:bodyPr wrap="none" rtlCol="0">
            <a:spAutoFit/>
          </a:bodyPr>
          <a:lstStyle/>
          <a:p>
            <a:pPr algn="ctr"/>
            <a:r>
              <a:rPr lang="en-US" sz="1200" b="1" u="sng" dirty="0">
                <a:solidFill>
                  <a:schemeClr val="accent5">
                    <a:lumMod val="50000"/>
                  </a:schemeClr>
                </a:solidFill>
                <a:latin typeface="Apple Chancery" panose="03020702040506060504" pitchFamily="66" charset="-79"/>
                <a:cs typeface="Apple Chancery" panose="03020702040506060504" pitchFamily="66" charset="-79"/>
              </a:rPr>
              <a:t>The Witness</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You are the living witness to your sin</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The unnamed Beneficiary</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Appointed Executor on sentence</a:t>
            </a:r>
          </a:p>
          <a:p>
            <a:pPr marL="171450" indent="-171450">
              <a:buFont typeface="Arial" panose="020B0604020202020204" pitchFamily="34" charset="0"/>
              <a:buChar char="•"/>
            </a:pPr>
            <a:r>
              <a:rPr lang="en-US" sz="1200" dirty="0">
                <a:solidFill>
                  <a:schemeClr val="accent5">
                    <a:lumMod val="50000"/>
                  </a:schemeClr>
                </a:solidFill>
                <a:latin typeface="Apple Chancery" panose="03020702040506060504" pitchFamily="66" charset="-79"/>
                <a:cs typeface="Apple Chancery" panose="03020702040506060504" pitchFamily="66" charset="-79"/>
              </a:rPr>
              <a:t>Your mind bound to the fiction person</a:t>
            </a:r>
          </a:p>
          <a:p>
            <a:pPr algn="ctr"/>
            <a:endParaRPr lang="en-US" sz="12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9" name="TextBox 18">
            <a:extLst>
              <a:ext uri="{FF2B5EF4-FFF2-40B4-BE49-F238E27FC236}">
                <a16:creationId xmlns:a16="http://schemas.microsoft.com/office/drawing/2014/main" id="{24903295-88E8-5AAA-F4A1-A696C7E7D59B}"/>
              </a:ext>
            </a:extLst>
          </p:cNvPr>
          <p:cNvSpPr txBox="1"/>
          <p:nvPr/>
        </p:nvSpPr>
        <p:spPr>
          <a:xfrm>
            <a:off x="4961125" y="1044318"/>
            <a:ext cx="1999265" cy="276999"/>
          </a:xfrm>
          <a:prstGeom prst="rect">
            <a:avLst/>
          </a:prstGeom>
          <a:noFill/>
        </p:spPr>
        <p:txBody>
          <a:bodyPr wrap="none" rtlCol="0">
            <a:spAutoFit/>
          </a:bodyPr>
          <a:lstStyle/>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The Judge/Priest/Confessor</a:t>
            </a:r>
            <a:endParaRPr lang="en-US" sz="1200" b="1" u="sng"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20" name="TextBox 19">
            <a:extLst>
              <a:ext uri="{FF2B5EF4-FFF2-40B4-BE49-F238E27FC236}">
                <a16:creationId xmlns:a16="http://schemas.microsoft.com/office/drawing/2014/main" id="{C2E971DD-E18D-B446-870E-2537AAEAB2F5}"/>
              </a:ext>
            </a:extLst>
          </p:cNvPr>
          <p:cNvSpPr txBox="1"/>
          <p:nvPr/>
        </p:nvSpPr>
        <p:spPr>
          <a:xfrm>
            <a:off x="3742102" y="2811345"/>
            <a:ext cx="4431849" cy="461665"/>
          </a:xfrm>
          <a:prstGeom prst="rect">
            <a:avLst/>
          </a:prstGeom>
          <a:noFill/>
        </p:spPr>
        <p:txBody>
          <a:bodyPr wrap="square" rtlCol="0">
            <a:spAutoFit/>
          </a:bodyPr>
          <a:lstStyle/>
          <a:p>
            <a:pPr algn="ctr"/>
            <a:r>
              <a:rPr lang="en-US" sz="1200" b="1" dirty="0">
                <a:solidFill>
                  <a:schemeClr val="accent5">
                    <a:lumMod val="50000"/>
                  </a:schemeClr>
                </a:solidFill>
                <a:latin typeface="Apple Chancery" panose="03020702040506060504" pitchFamily="66" charset="-79"/>
                <a:cs typeface="Apple Chancery" panose="03020702040506060504" pitchFamily="66" charset="-79"/>
              </a:rPr>
              <a:t>Authority of a Judge</a:t>
            </a:r>
            <a:r>
              <a:rPr lang="en-US" sz="1200" dirty="0">
                <a:solidFill>
                  <a:schemeClr val="accent5">
                    <a:lumMod val="50000"/>
                  </a:schemeClr>
                </a:solidFill>
                <a:latin typeface="Apple Chancery" panose="03020702040506060504" pitchFamily="66" charset="-79"/>
                <a:cs typeface="Apple Chancery" panose="03020702040506060504" pitchFamily="66" charset="-79"/>
              </a:rPr>
              <a:t>:</a:t>
            </a:r>
          </a:p>
          <a:p>
            <a:pPr algn="ctr"/>
            <a:r>
              <a:rPr lang="en-US" sz="1200" dirty="0">
                <a:solidFill>
                  <a:schemeClr val="accent5">
                    <a:lumMod val="50000"/>
                  </a:schemeClr>
                </a:solidFill>
                <a:latin typeface="Apple Chancery" panose="03020702040506060504" pitchFamily="66" charset="-79"/>
                <a:cs typeface="Apple Chancery" panose="03020702040506060504" pitchFamily="66" charset="-79"/>
              </a:rPr>
              <a:t>Holds the position of  Executor by presumption only  </a:t>
            </a:r>
          </a:p>
        </p:txBody>
      </p:sp>
      <p:sp>
        <p:nvSpPr>
          <p:cNvPr id="7" name="Rounded Rectangle 6">
            <a:extLst>
              <a:ext uri="{FF2B5EF4-FFF2-40B4-BE49-F238E27FC236}">
                <a16:creationId xmlns:a16="http://schemas.microsoft.com/office/drawing/2014/main" id="{3DD955B6-5C7A-9E1C-3F4C-19D98BACC50C}"/>
              </a:ext>
            </a:extLst>
          </p:cNvPr>
          <p:cNvSpPr/>
          <p:nvPr/>
        </p:nvSpPr>
        <p:spPr>
          <a:xfrm>
            <a:off x="149158" y="1095477"/>
            <a:ext cx="4348577" cy="1880102"/>
          </a:xfrm>
          <a:prstGeom prst="round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6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9987EF11-C279-AE77-9F11-D0ED7F7E3431}"/>
              </a:ext>
            </a:extLst>
          </p:cNvPr>
          <p:cNvSpPr/>
          <p:nvPr/>
        </p:nvSpPr>
        <p:spPr>
          <a:xfrm>
            <a:off x="5807412" y="1028213"/>
            <a:ext cx="5787958" cy="464742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120983D-D9FB-495E-C659-59C5A0EBEF37}"/>
              </a:ext>
            </a:extLst>
          </p:cNvPr>
          <p:cNvSpPr/>
          <p:nvPr/>
        </p:nvSpPr>
        <p:spPr>
          <a:xfrm>
            <a:off x="116733" y="1028213"/>
            <a:ext cx="5612702" cy="470297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6D09129-CBBA-CE3B-CA7A-26BE5D2650A1}"/>
              </a:ext>
            </a:extLst>
          </p:cNvPr>
          <p:cNvSpPr/>
          <p:nvPr/>
        </p:nvSpPr>
        <p:spPr>
          <a:xfrm>
            <a:off x="468087" y="5856440"/>
            <a:ext cx="11249779"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b="1" dirty="0">
                <a:solidFill>
                  <a:schemeClr val="accent5">
                    <a:lumMod val="50000"/>
                  </a:schemeClr>
                </a:solidFill>
              </a:rPr>
              <a:t>The 12 Key Presumptions</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468087" y="947835"/>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sp>
        <p:nvSpPr>
          <p:cNvPr id="6" name="TextBox 5">
            <a:extLst>
              <a:ext uri="{FF2B5EF4-FFF2-40B4-BE49-F238E27FC236}">
                <a16:creationId xmlns:a16="http://schemas.microsoft.com/office/drawing/2014/main" id="{9E75F749-01A1-954A-467F-EE2B31AF7842}"/>
              </a:ext>
            </a:extLst>
          </p:cNvPr>
          <p:cNvSpPr txBox="1"/>
          <p:nvPr/>
        </p:nvSpPr>
        <p:spPr>
          <a:xfrm>
            <a:off x="383568" y="1126811"/>
            <a:ext cx="5352421" cy="4431983"/>
          </a:xfrm>
          <a:prstGeom prst="rect">
            <a:avLst/>
          </a:prstGeom>
          <a:noFill/>
        </p:spPr>
        <p:txBody>
          <a:bodyPr wrap="square" rtlCol="0">
            <a:spAutoFit/>
          </a:bodyPr>
          <a:lstStyle/>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1. Presumption of Public Record:</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Any matter for the Public Record is presumed by the members of the BAR Guild to be a  private BAR Guild business matter </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2. Presumption of Public Service:</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Members of the BAR Guild have who have sworn a superior, solemn and secret oath to their own Guild are presumed to be acting as public agents of the government under public oath in contradiction to their private oath</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3.  </a:t>
            </a:r>
            <a:r>
              <a:rPr lang="en-US" sz="1200" b="1" u="sng" dirty="0">
                <a:solidFill>
                  <a:schemeClr val="accent5">
                    <a:lumMod val="50000"/>
                  </a:schemeClr>
                </a:solidFill>
                <a:latin typeface="APPLE CHANCERY" panose="03020702040506060504" pitchFamily="66" charset="-79"/>
                <a:cs typeface="APPLE CHANCERY" panose="03020702040506060504" pitchFamily="66" charset="-79"/>
              </a:rPr>
              <a:t>Presumption of Public Oath:</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Private BAR Guild members are presumed to be acting as “public officials” under public oath, bound to act honestly, impartially, and fairly, rather than private members of a Guild under a private oath</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4. Presumption of Immunity</a:t>
            </a:r>
            <a:r>
              <a:rPr lang="en-US" sz="1200" b="1" dirty="0">
                <a:solidFill>
                  <a:schemeClr val="accent5">
                    <a:lumMod val="50000"/>
                  </a:schemeClr>
                </a:solidFill>
                <a:latin typeface="Apple Chancery" panose="03020702040506060504" pitchFamily="66" charset="-79"/>
                <a:cs typeface="Apple Chancery" panose="03020702040506060504" pitchFamily="66" charset="-79"/>
              </a:rPr>
              <a:t>:</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Key members of the BAR Guild acting in their capacity as “public officials” are immune from personal claims of injury and liability and any personal accountability for their actions</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5. Presumption of  Summons:</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An unrebutted summons stands; therefore, the one who attends court is presumed to accept a position and is under jurisdiction of the court by invitation of summons and the existence of “guilt” stands</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6. Presumption of Custody:</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An unrebutted summons stands; therefore, it is presumed the one attending court to be a thing and property, liable to be detained by custodians, who may only lawfully hold custody of property and things</a:t>
            </a:r>
          </a:p>
        </p:txBody>
      </p:sp>
      <p:sp>
        <p:nvSpPr>
          <p:cNvPr id="7" name="TextBox 6">
            <a:extLst>
              <a:ext uri="{FF2B5EF4-FFF2-40B4-BE49-F238E27FC236}">
                <a16:creationId xmlns:a16="http://schemas.microsoft.com/office/drawing/2014/main" id="{34D1E35D-2EBD-B9BC-1BAC-1B245DD6067F}"/>
              </a:ext>
            </a:extLst>
          </p:cNvPr>
          <p:cNvSpPr txBox="1"/>
          <p:nvPr/>
        </p:nvSpPr>
        <p:spPr>
          <a:xfrm>
            <a:off x="6095999" y="1120676"/>
            <a:ext cx="5352421" cy="4647426"/>
          </a:xfrm>
          <a:prstGeom prst="rect">
            <a:avLst/>
          </a:prstGeom>
          <a:noFill/>
        </p:spPr>
        <p:txBody>
          <a:bodyPr wrap="square" rtlCol="0">
            <a:spAutoFit/>
          </a:bodyPr>
          <a:lstStyle/>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7. Presumption of Court of Guardians:</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You are listed as a “resident”, lunatic, of a ward of local government, have the letter “P” listed on your passport, are a pauper under the Guardian powers of the government and its Agents and must obey the rules of the clerk of guardians (clerk of a magistrates court)</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8. Presumption of Court of Trustees:</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You accept the office of trustee as a “public servant” and “government employee” just by appearing in the court</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9. Presumption of Government as Executor and Beneficiary:</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The judge is appointed Executor and the prosecution Beneficiary, making the accused the trustee by default,; therefore, must obey the rules of the Executor (judge)</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10. Presumption of Executor De Son Tort:</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If the accused exerts their right as Executor &amp; Beneficiary over their body, mind, soul, they are acting as a “false executor” and the judge has the right to arrest, detain, fine or force the accused to have a psychiatric examination</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11. Presumption of Incompetence:</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The accused is ignorant of the law and unable to present themselves or argue properly; therefore, the judge has the right to detain arrest, fine or force a psychiatric examination, to do whatever they need to do to keep you obedient</a:t>
            </a:r>
          </a:p>
          <a:p>
            <a:endParaRPr lang="en-US" sz="1000" dirty="0">
              <a:solidFill>
                <a:schemeClr val="accent5">
                  <a:lumMod val="50000"/>
                </a:schemeClr>
              </a:solidFill>
              <a:latin typeface="Apple Chancery" panose="03020702040506060504" pitchFamily="66" charset="-79"/>
              <a:cs typeface="Apple Chancery" panose="03020702040506060504" pitchFamily="66" charset="-79"/>
            </a:endParaRPr>
          </a:p>
          <a:p>
            <a:r>
              <a:rPr lang="en-US" sz="1200" b="1" u="sng" dirty="0">
                <a:solidFill>
                  <a:schemeClr val="accent5">
                    <a:lumMod val="50000"/>
                  </a:schemeClr>
                </a:solidFill>
                <a:latin typeface="Apple Chancery" panose="03020702040506060504" pitchFamily="66" charset="-79"/>
                <a:cs typeface="Apple Chancery" panose="03020702040506060504" pitchFamily="66" charset="-79"/>
              </a:rPr>
              <a:t>12. Presumption of Guilt:</a:t>
            </a:r>
          </a:p>
          <a:p>
            <a:r>
              <a:rPr lang="en-US" sz="1000" dirty="0">
                <a:solidFill>
                  <a:schemeClr val="accent5">
                    <a:lumMod val="50000"/>
                  </a:schemeClr>
                </a:solidFill>
                <a:latin typeface="Apple Chancery" panose="03020702040506060504" pitchFamily="66" charset="-79"/>
                <a:cs typeface="Apple Chancery" panose="03020702040506060504" pitchFamily="66" charset="-79"/>
              </a:rPr>
              <a:t>It is presumed to be a private business meeting of the BAR Guild; therefore, you are guilty whether you plead guilty, not guilty or do not plead. As such, the Guild can hold you until a Bond is prepared to guarantee the amount they want to profit from you</a:t>
            </a:r>
          </a:p>
          <a:p>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9" name="TextBox 8">
            <a:extLst>
              <a:ext uri="{FF2B5EF4-FFF2-40B4-BE49-F238E27FC236}">
                <a16:creationId xmlns:a16="http://schemas.microsoft.com/office/drawing/2014/main" id="{D06569B6-83FD-F90D-CB58-73AA9E2A5CB1}"/>
              </a:ext>
            </a:extLst>
          </p:cNvPr>
          <p:cNvSpPr txBox="1"/>
          <p:nvPr/>
        </p:nvSpPr>
        <p:spPr>
          <a:xfrm>
            <a:off x="475366" y="5956272"/>
            <a:ext cx="10973054" cy="738664"/>
          </a:xfrm>
          <a:prstGeom prst="rect">
            <a:avLst/>
          </a:prstGeom>
          <a:noFill/>
        </p:spPr>
        <p:txBody>
          <a:bodyPr wrap="square" rtlCol="0">
            <a:spAutoFit/>
          </a:bodyPr>
          <a:lstStyle/>
          <a:p>
            <a:pPr algn="ctr"/>
            <a:r>
              <a:rPr lang="en-US" sz="1400" dirty="0">
                <a:solidFill>
                  <a:schemeClr val="bg1"/>
                </a:solidFill>
                <a:latin typeface="Apple Chancery" panose="03020702040506060504" pitchFamily="66" charset="-79"/>
                <a:cs typeface="Apple Chancery" panose="03020702040506060504" pitchFamily="66" charset="-79"/>
              </a:rPr>
              <a:t>All presumptions stand unless rebutted. A summons can be rejected and returned, with a copy of the rejection filed prior to choosing to visit or attend, and a previously prepared affidavit of truth and motion to dismiss with extreme prejudice has been entered onto the public record. Presumptions can also be openly challenged and rebuked in court</a:t>
            </a:r>
          </a:p>
        </p:txBody>
      </p:sp>
    </p:spTree>
    <p:extLst>
      <p:ext uri="{BB962C8B-B14F-4D97-AF65-F5344CB8AC3E}">
        <p14:creationId xmlns:p14="http://schemas.microsoft.com/office/powerpoint/2010/main" val="40853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CFA2B-143D-71F8-0E78-4945C053FA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7037" y="1102973"/>
            <a:ext cx="11517923" cy="5755027"/>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Topics We Will Cover</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777456" y="2611529"/>
            <a:ext cx="6361154" cy="2246769"/>
          </a:xfrm>
          <a:prstGeom prst="rect">
            <a:avLst/>
          </a:prstGeom>
          <a:noFill/>
        </p:spPr>
        <p:txBody>
          <a:bodyPr wrap="square">
            <a:spAutoFit/>
          </a:bodyPr>
          <a:lstStyle/>
          <a:p>
            <a:pPr marL="342900" indent="-342900">
              <a:buAutoNum type="arabicPeriod"/>
            </a:pPr>
            <a:r>
              <a:rPr lang="en-CA" sz="2800" dirty="0">
                <a:solidFill>
                  <a:schemeClr val="accent5">
                    <a:lumMod val="50000"/>
                  </a:schemeClr>
                </a:solidFill>
                <a:latin typeface="Apple Chancery" panose="03020702040506060504" pitchFamily="66" charset="-79"/>
                <a:cs typeface="Apple Chancery" panose="03020702040506060504" pitchFamily="66" charset="-79"/>
              </a:rPr>
              <a:t>What is a Sacrament</a:t>
            </a:r>
          </a:p>
          <a:p>
            <a:pPr marL="342900" indent="-342900">
              <a:buAutoNum type="arabicPeriod"/>
            </a:pPr>
            <a:r>
              <a:rPr lang="en-CA" sz="2800" dirty="0">
                <a:solidFill>
                  <a:schemeClr val="accent5">
                    <a:lumMod val="50000"/>
                  </a:schemeClr>
                </a:solidFill>
                <a:latin typeface="Apple Chancery" panose="03020702040506060504" pitchFamily="66" charset="-79"/>
                <a:cs typeface="Apple Chancery" panose="03020702040506060504" pitchFamily="66" charset="-79"/>
              </a:rPr>
              <a:t>Sin, Grace, Penance, Salvation</a:t>
            </a:r>
          </a:p>
          <a:p>
            <a:pPr marL="342900" indent="-342900">
              <a:buAutoNum type="arabicPeriod"/>
            </a:pPr>
            <a:r>
              <a:rPr lang="en-CA" sz="2800" dirty="0">
                <a:solidFill>
                  <a:schemeClr val="accent5">
                    <a:lumMod val="50000"/>
                  </a:schemeClr>
                </a:solidFill>
                <a:latin typeface="Apple Chancery" panose="03020702040506060504" pitchFamily="66" charset="-79"/>
                <a:cs typeface="Apple Chancery" panose="03020702040506060504" pitchFamily="66" charset="-79"/>
              </a:rPr>
              <a:t>Sacrament of Baptism</a:t>
            </a:r>
          </a:p>
          <a:p>
            <a:pPr marL="342900" indent="-342900">
              <a:buAutoNum type="arabicPeriod"/>
            </a:pPr>
            <a:r>
              <a:rPr lang="en-CA" sz="2800" dirty="0">
                <a:solidFill>
                  <a:schemeClr val="accent5">
                    <a:lumMod val="50000"/>
                  </a:schemeClr>
                </a:solidFill>
                <a:latin typeface="Apple Chancery" panose="03020702040506060504" pitchFamily="66" charset="-79"/>
                <a:cs typeface="Apple Chancery" panose="03020702040506060504" pitchFamily="66" charset="-79"/>
              </a:rPr>
              <a:t>Sacrament of Penance</a:t>
            </a:r>
          </a:p>
          <a:p>
            <a:pPr marL="342900" indent="-342900">
              <a:buFontTx/>
              <a:buAutoNum type="arabicPeriod"/>
            </a:pPr>
            <a:r>
              <a:rPr lang="en-CA" sz="2800" dirty="0">
                <a:solidFill>
                  <a:schemeClr val="accent5">
                    <a:lumMod val="50000"/>
                  </a:schemeClr>
                </a:solidFill>
                <a:latin typeface="Apple Chancery" panose="03020702040506060504" pitchFamily="66" charset="-79"/>
                <a:cs typeface="Apple Chancery" panose="03020702040506060504" pitchFamily="66" charset="-79"/>
              </a:rPr>
              <a:t>What is a Court &amp; What’s Going On</a:t>
            </a:r>
          </a:p>
        </p:txBody>
      </p:sp>
    </p:spTree>
    <p:extLst>
      <p:ext uri="{BB962C8B-B14F-4D97-AF65-F5344CB8AC3E}">
        <p14:creationId xmlns:p14="http://schemas.microsoft.com/office/powerpoint/2010/main" val="388605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87D04-2036-E967-5E36-203B1010E9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09800" y="858441"/>
            <a:ext cx="7772400" cy="5141118"/>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3481754" y="2647483"/>
            <a:ext cx="5240215" cy="922194"/>
          </a:xfrm>
        </p:spPr>
        <p:txBody>
          <a:bodyPr>
            <a:noAutofit/>
          </a:bodyPr>
          <a:lstStyle/>
          <a:p>
            <a:r>
              <a:rPr lang="en-US" sz="4800" dirty="0">
                <a:solidFill>
                  <a:schemeClr val="accent5">
                    <a:lumMod val="50000"/>
                  </a:schemeClr>
                </a:solidFill>
                <a:latin typeface="Apple Chancery" panose="03020702040506060504" pitchFamily="66" charset="-79"/>
                <a:cs typeface="Apple Chancery" panose="03020702040506060504" pitchFamily="66" charset="-79"/>
              </a:rPr>
              <a:t>Sacrament</a:t>
            </a:r>
          </a:p>
        </p:txBody>
      </p:sp>
    </p:spTree>
    <p:extLst>
      <p:ext uri="{BB962C8B-B14F-4D97-AF65-F5344CB8AC3E}">
        <p14:creationId xmlns:p14="http://schemas.microsoft.com/office/powerpoint/2010/main" val="408713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B7A2411-143A-494C-2B47-B4AC537FF762}"/>
              </a:ext>
            </a:extLst>
          </p:cNvPr>
          <p:cNvSpPr/>
          <p:nvPr/>
        </p:nvSpPr>
        <p:spPr>
          <a:xfrm>
            <a:off x="696686" y="5347244"/>
            <a:ext cx="10745671"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3200" dirty="0">
                <a:solidFill>
                  <a:schemeClr val="accent5">
                    <a:lumMod val="50000"/>
                  </a:schemeClr>
                </a:solidFill>
              </a:rPr>
              <a:t>What Is a Sacrament</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sp>
        <p:nvSpPr>
          <p:cNvPr id="3" name="TextBox 2">
            <a:extLst>
              <a:ext uri="{FF2B5EF4-FFF2-40B4-BE49-F238E27FC236}">
                <a16:creationId xmlns:a16="http://schemas.microsoft.com/office/drawing/2014/main" id="{25275C71-2F8A-06B2-C8A4-781F2D832EF5}"/>
              </a:ext>
            </a:extLst>
          </p:cNvPr>
          <p:cNvSpPr txBox="1"/>
          <p:nvPr/>
        </p:nvSpPr>
        <p:spPr>
          <a:xfrm>
            <a:off x="1209691" y="1648728"/>
            <a:ext cx="9772616" cy="3139321"/>
          </a:xfrm>
          <a:prstGeom prst="rect">
            <a:avLst/>
          </a:prstGeom>
          <a:noFill/>
        </p:spPr>
        <p:txBody>
          <a:bodyPr wrap="square" rtlCol="0">
            <a:spAutoFit/>
          </a:bodyPr>
          <a:lstStyle/>
          <a:p>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A valid Sacrament is an important sacred rite, also known as a ritual, instituted by the authority of the Divine Creator, through which certain divine property or </a:t>
            </a:r>
            <a:r>
              <a:rPr lang="en-CA" dirty="0">
                <a:solidFill>
                  <a:schemeClr val="accent5">
                    <a:lumMod val="50000"/>
                  </a:schemeClr>
                </a:solidFill>
                <a:latin typeface="Apple Chancery" panose="03020702040506060504" pitchFamily="66" charset="-79"/>
                <a:cs typeface="Apple Chancery" panose="03020702040506060504" pitchFamily="66" charset="-79"/>
              </a:rPr>
              <a:t>action</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 is properly conveyed or effected in the presence of the manifest spiritual.</a:t>
            </a:r>
          </a:p>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All </a:t>
            </a:r>
            <a:r>
              <a:rPr lang="en-CA" dirty="0">
                <a:solidFill>
                  <a:schemeClr val="accent5">
                    <a:lumMod val="50000"/>
                  </a:schemeClr>
                </a:solidFill>
                <a:latin typeface="Apple Chancery" panose="03020702040506060504" pitchFamily="66" charset="-79"/>
                <a:cs typeface="Apple Chancery" panose="03020702040506060504" pitchFamily="66" charset="-79"/>
              </a:rPr>
              <a:t>valid </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sacraments were instituted by the </a:t>
            </a:r>
            <a:r>
              <a:rPr lang="en-CA" dirty="0">
                <a:solidFill>
                  <a:schemeClr val="accent5">
                    <a:lumMod val="50000"/>
                  </a:schemeClr>
                </a:solidFill>
                <a:latin typeface="Apple Chancery" panose="03020702040506060504" pitchFamily="66" charset="-79"/>
                <a:cs typeface="Apple Chancery" panose="03020702040506060504" pitchFamily="66" charset="-79"/>
              </a:rPr>
              <a:t>Divine Creator. </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Any claimed sacrament that is granted through the authority of false claims of Divine Right is a false ritual and possesses no </a:t>
            </a:r>
            <a:r>
              <a:rPr lang="en-CA" dirty="0">
                <a:solidFill>
                  <a:schemeClr val="accent5">
                    <a:lumMod val="50000"/>
                  </a:schemeClr>
                </a:solidFill>
                <a:latin typeface="Apple Chancery" panose="03020702040506060504" pitchFamily="66" charset="-79"/>
                <a:cs typeface="Apple Chancery" panose="03020702040506060504" pitchFamily="66" charset="-79"/>
              </a:rPr>
              <a:t>Divine </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authority or power to be known as a </a:t>
            </a:r>
            <a:r>
              <a:rPr lang="en-CA" dirty="0">
                <a:solidFill>
                  <a:schemeClr val="accent5">
                    <a:lumMod val="50000"/>
                  </a:schemeClr>
                </a:solidFill>
                <a:latin typeface="Apple Chancery" panose="03020702040506060504" pitchFamily="66" charset="-79"/>
                <a:cs typeface="Apple Chancery" panose="03020702040506060504" pitchFamily="66" charset="-79"/>
              </a:rPr>
              <a:t>valid</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 sacrament</a:t>
            </a:r>
            <a:r>
              <a:rPr lang="en-CA" b="0" i="0" dirty="0">
                <a:solidFill>
                  <a:srgbClr val="000000"/>
                </a:solidFill>
                <a:effectLst/>
                <a:latin typeface="Arial" panose="020B0604020202020204" pitchFamily="34" charset="0"/>
              </a:rPr>
              <a:t>.</a:t>
            </a:r>
          </a:p>
          <a:p>
            <a:endParaRPr lang="en-CA" b="0" i="0" dirty="0">
              <a:solidFill>
                <a:srgbClr val="000000"/>
              </a:solidFill>
              <a:effectLst/>
              <a:latin typeface="Arial" panose="020B0604020202020204" pitchFamily="34" charset="0"/>
            </a:endParaRPr>
          </a:p>
          <a:p>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Sacraments are a vital and necessary element of a fulfilled and purposeful </a:t>
            </a:r>
            <a:r>
              <a:rPr lang="en-CA" dirty="0">
                <a:solidFill>
                  <a:schemeClr val="accent5">
                    <a:lumMod val="50000"/>
                  </a:schemeClr>
                </a:solidFill>
                <a:latin typeface="Apple Chancery" panose="03020702040506060504" pitchFamily="66" charset="-79"/>
                <a:cs typeface="Apple Chancery" panose="03020702040506060504" pitchFamily="66" charset="-79"/>
              </a:rPr>
              <a:t>life</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 assisting each and every </a:t>
            </a:r>
            <a:r>
              <a:rPr lang="en-CA" dirty="0">
                <a:solidFill>
                  <a:schemeClr val="accent5">
                    <a:lumMod val="50000"/>
                  </a:schemeClr>
                </a:solidFill>
                <a:latin typeface="Apple Chancery" panose="03020702040506060504" pitchFamily="66" charset="-79"/>
                <a:cs typeface="Apple Chancery" panose="03020702040506060504" pitchFamily="66" charset="-79"/>
              </a:rPr>
              <a:t>self-reasoning </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being, living and deceased to reach their full potential and communion with the </a:t>
            </a:r>
            <a:r>
              <a:rPr lang="en-CA" dirty="0">
                <a:solidFill>
                  <a:schemeClr val="accent5">
                    <a:lumMod val="50000"/>
                  </a:schemeClr>
                </a:solidFill>
                <a:latin typeface="Apple Chancery" panose="03020702040506060504" pitchFamily="66" charset="-79"/>
                <a:cs typeface="Apple Chancery" panose="03020702040506060504" pitchFamily="66" charset="-79"/>
              </a:rPr>
              <a:t>Divine Creator</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 the Universe and with one another.</a:t>
            </a:r>
            <a:endParaRPr lang="en-US"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6" name="TextBox 5">
            <a:extLst>
              <a:ext uri="{FF2B5EF4-FFF2-40B4-BE49-F238E27FC236}">
                <a16:creationId xmlns:a16="http://schemas.microsoft.com/office/drawing/2014/main" id="{D62DDD38-1657-02BB-AD83-D26973F4E918}"/>
              </a:ext>
            </a:extLst>
          </p:cNvPr>
          <p:cNvSpPr txBox="1"/>
          <p:nvPr/>
        </p:nvSpPr>
        <p:spPr>
          <a:xfrm>
            <a:off x="1209692" y="5481279"/>
            <a:ext cx="9676612" cy="646331"/>
          </a:xfrm>
          <a:prstGeom prst="rect">
            <a:avLst/>
          </a:prstGeom>
          <a:noFill/>
          <a:ln>
            <a:noFill/>
          </a:ln>
        </p:spPr>
        <p:txBody>
          <a:bodyPr wrap="square" rtlCol="0">
            <a:spAutoFit/>
          </a:bodyPr>
          <a:lstStyle/>
          <a:p>
            <a:pPr algn="ctr"/>
            <a:r>
              <a:rPr lang="en-CA" b="0" i="0" dirty="0">
                <a:solidFill>
                  <a:schemeClr val="bg1"/>
                </a:solidFill>
                <a:effectLst/>
                <a:latin typeface="Apple Chancery" panose="03020702040506060504" pitchFamily="66" charset="-79"/>
                <a:cs typeface="Apple Chancery" panose="03020702040506060504" pitchFamily="66" charset="-79"/>
              </a:rPr>
              <a:t>A Sacrament conferred from false claims of Divine Right has no effect of law and is invalid ab initio (from the beginning)</a:t>
            </a:r>
            <a:endParaRPr lang="en-US"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384729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87D04-2036-E967-5E36-203B1010E9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09800" y="858441"/>
            <a:ext cx="7772400" cy="5141118"/>
          </a:xfrm>
          <a:prstGeom prst="rect">
            <a:avLst/>
          </a:prstGeom>
        </p:spPr>
      </p:pic>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3369875" y="2315610"/>
            <a:ext cx="5240215" cy="1555139"/>
          </a:xfrm>
        </p:spPr>
        <p:txBody>
          <a:bodyPr>
            <a:noAutofit/>
          </a:bodyPr>
          <a:lstStyle/>
          <a:p>
            <a:r>
              <a:rPr lang="en-US" sz="4400" dirty="0">
                <a:solidFill>
                  <a:schemeClr val="accent5">
                    <a:lumMod val="50000"/>
                  </a:schemeClr>
                </a:solidFill>
                <a:latin typeface="Apple Chancery" panose="03020702040506060504" pitchFamily="66" charset="-79"/>
                <a:cs typeface="Apple Chancery" panose="03020702040506060504" pitchFamily="66" charset="-79"/>
              </a:rPr>
              <a:t>Sin, Grace, </a:t>
            </a:r>
            <a:br>
              <a:rPr lang="en-US" sz="4400" dirty="0">
                <a:solidFill>
                  <a:schemeClr val="accent5">
                    <a:lumMod val="50000"/>
                  </a:schemeClr>
                </a:solidFill>
                <a:latin typeface="Apple Chancery" panose="03020702040506060504" pitchFamily="66" charset="-79"/>
                <a:cs typeface="Apple Chancery" panose="03020702040506060504" pitchFamily="66" charset="-79"/>
              </a:rPr>
            </a:br>
            <a:r>
              <a:rPr lang="en-US" sz="4400" dirty="0">
                <a:solidFill>
                  <a:schemeClr val="accent5">
                    <a:lumMod val="50000"/>
                  </a:schemeClr>
                </a:solidFill>
                <a:latin typeface="Apple Chancery" panose="03020702040506060504" pitchFamily="66" charset="-79"/>
                <a:cs typeface="Apple Chancery" panose="03020702040506060504" pitchFamily="66" charset="-79"/>
              </a:rPr>
              <a:t>Salvation, Penance</a:t>
            </a:r>
          </a:p>
        </p:txBody>
      </p:sp>
    </p:spTree>
    <p:extLst>
      <p:ext uri="{BB962C8B-B14F-4D97-AF65-F5344CB8AC3E}">
        <p14:creationId xmlns:p14="http://schemas.microsoft.com/office/powerpoint/2010/main" val="114865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62BAD0F0-A5F8-2CF4-EA3D-3B313F10B117}"/>
              </a:ext>
            </a:extLst>
          </p:cNvPr>
          <p:cNvSpPr/>
          <p:nvPr/>
        </p:nvSpPr>
        <p:spPr>
          <a:xfrm>
            <a:off x="554478" y="6009438"/>
            <a:ext cx="10664901" cy="6087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Sin</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2129580" y="2032307"/>
            <a:ext cx="7932839" cy="646331"/>
          </a:xfrm>
          <a:prstGeom prst="rect">
            <a:avLst/>
          </a:prstGeom>
          <a:noFill/>
        </p:spPr>
        <p:txBody>
          <a:bodyPr wrap="square">
            <a:spAutoFit/>
          </a:bodyPr>
          <a:lstStyle/>
          <a:p>
            <a:endParaRPr lang="en-CA" dirty="0">
              <a:solidFill>
                <a:schemeClr val="accent5">
                  <a:lumMod val="50000"/>
                </a:schemeClr>
              </a:solidFill>
              <a:latin typeface="Apple Chancery" panose="03020702040506060504" pitchFamily="66" charset="-79"/>
              <a:cs typeface="Apple Chancery" panose="03020702040506060504" pitchFamily="66" charset="-79"/>
            </a:endParaRPr>
          </a:p>
          <a:p>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sp>
        <p:nvSpPr>
          <p:cNvPr id="6" name="TextBox 5">
            <a:extLst>
              <a:ext uri="{FF2B5EF4-FFF2-40B4-BE49-F238E27FC236}">
                <a16:creationId xmlns:a16="http://schemas.microsoft.com/office/drawing/2014/main" id="{A468A119-A645-4306-2C58-E38939DDA1FD}"/>
              </a:ext>
            </a:extLst>
          </p:cNvPr>
          <p:cNvSpPr txBox="1"/>
          <p:nvPr/>
        </p:nvSpPr>
        <p:spPr>
          <a:xfrm>
            <a:off x="134993" y="2467368"/>
            <a:ext cx="4192621" cy="2677656"/>
          </a:xfrm>
          <a:prstGeom prst="rect">
            <a:avLst/>
          </a:prstGeom>
          <a:noFill/>
        </p:spPr>
        <p:txBody>
          <a:bodyPr wrap="square" rtlCol="0">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Sin is unique as a fictional </a:t>
            </a:r>
            <a:r>
              <a:rPr lang="en-CA" sz="1400" b="1" dirty="0">
                <a:solidFill>
                  <a:schemeClr val="accent5">
                    <a:lumMod val="50000"/>
                  </a:schemeClr>
                </a:solidFill>
                <a:latin typeface="Apple Chancery" panose="03020702040506060504" pitchFamily="66" charset="-79"/>
                <a:cs typeface="Apple Chancery" panose="03020702040506060504" pitchFamily="66" charset="-79"/>
              </a:rPr>
              <a:t>concept</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within the fictional framework of Morality: </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U</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nlike general offences, the offence of sin is claimed to be inheritable, such as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form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called “Original Sin”. </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F</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ormed as an essential commercial element of the control of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Vatican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from the 16th </a:t>
            </a:r>
            <a:r>
              <a:rPr lang="en-CA" sz="1400" dirty="0">
                <a:solidFill>
                  <a:schemeClr val="accent5">
                    <a:lumMod val="50000"/>
                  </a:schemeClr>
                </a:solidFill>
                <a:latin typeface="Apple Chancery" panose="03020702040506060504" pitchFamily="66" charset="-79"/>
                <a:cs typeface="Apple Chancery" panose="03020702040506060504" pitchFamily="66" charset="-79"/>
              </a:rPr>
              <a:t>C</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I</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ncludes its associated opposite concepts of Grace and Salvation.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Original Sin is essential to justify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concept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of the need to "salvage" the souls of people through "Grace" to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Vatican</a:t>
            </a:r>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7" name="TextBox 6">
            <a:extLst>
              <a:ext uri="{FF2B5EF4-FFF2-40B4-BE49-F238E27FC236}">
                <a16:creationId xmlns:a16="http://schemas.microsoft.com/office/drawing/2014/main" id="{CB223649-2A9C-D708-30F4-F377D9A6772F}"/>
              </a:ext>
            </a:extLst>
          </p:cNvPr>
          <p:cNvSpPr txBox="1"/>
          <p:nvPr/>
        </p:nvSpPr>
        <p:spPr>
          <a:xfrm>
            <a:off x="7864388" y="2312911"/>
            <a:ext cx="3956037" cy="2893100"/>
          </a:xfrm>
          <a:prstGeom prst="rect">
            <a:avLst/>
          </a:prstGeom>
          <a:noFill/>
        </p:spPr>
        <p:txBody>
          <a:bodyPr wrap="square" rtlCol="0">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concept</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of Original Sin as designed by the lawyers of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Vatican</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means:</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All people are born bankrupt and in </a:t>
            </a:r>
            <a:r>
              <a:rPr lang="en-CA" sz="1400" dirty="0">
                <a:solidFill>
                  <a:schemeClr val="accent5">
                    <a:lumMod val="50000"/>
                  </a:schemeClr>
                </a:solidFill>
                <a:latin typeface="Apple Chancery" panose="03020702040506060504" pitchFamily="66" charset="-79"/>
                <a:cs typeface="Apple Chancery" panose="03020702040506060504" pitchFamily="66" charset="-79"/>
              </a:rPr>
              <a:t>debt</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utomatically without traditional Rights. </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hey are "lawfully" slaves until this </a:t>
            </a:r>
            <a:r>
              <a:rPr lang="en-CA" sz="1400" dirty="0">
                <a:solidFill>
                  <a:schemeClr val="accent5">
                    <a:lumMod val="50000"/>
                  </a:schemeClr>
                </a:solidFill>
                <a:latin typeface="Apple Chancery" panose="03020702040506060504" pitchFamily="66" charset="-79"/>
                <a:cs typeface="Apple Chancery" panose="03020702040506060504" pitchFamily="66" charset="-79"/>
              </a:rPr>
              <a:t>debt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is settled. </a:t>
            </a:r>
          </a:p>
          <a:p>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By granting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Vatican</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the right to salvage and then monetize these debts in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form </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of </a:t>
            </a:r>
            <a:r>
              <a:rPr lang="en-CA" sz="1400" b="1" dirty="0">
                <a:solidFill>
                  <a:schemeClr val="accent5">
                    <a:lumMod val="50000"/>
                  </a:schemeClr>
                </a:solidFill>
                <a:latin typeface="Apple Chancery" panose="03020702040506060504" pitchFamily="66" charset="-79"/>
                <a:cs typeface="Apple Chancery" panose="03020702040506060504" pitchFamily="66" charset="-79"/>
              </a:rPr>
              <a:t>money:</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I</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ndividuals are then freed from </a:t>
            </a:r>
            <a:r>
              <a:rPr lang="en-CA" sz="1400" dirty="0">
                <a:solidFill>
                  <a:schemeClr val="accent5">
                    <a:lumMod val="50000"/>
                  </a:schemeClr>
                </a:solidFill>
                <a:latin typeface="Apple Chancery" panose="03020702040506060504" pitchFamily="66" charset="-79"/>
                <a:cs typeface="Apple Chancery" panose="03020702040506060504" pitchFamily="66" charset="-79"/>
              </a:rPr>
              <a:t>debt</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Granted minimal rights under the control of the Vatican</a:t>
            </a:r>
            <a:r>
              <a:rPr lang="en-CA" sz="1400" dirty="0">
                <a:solidFill>
                  <a:schemeClr val="accent5">
                    <a:lumMod val="50000"/>
                  </a:schemeClr>
                </a:solidFill>
                <a:latin typeface="Apple Chancery" panose="03020702040506060504" pitchFamily="66" charset="-79"/>
                <a:cs typeface="Apple Chancery" panose="03020702040506060504" pitchFamily="66" charset="-79"/>
              </a:rPr>
              <a: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which controls the energy of the world.)</a:t>
            </a:r>
            <a:endParaRPr lang="en-US" sz="1400" dirty="0"/>
          </a:p>
        </p:txBody>
      </p:sp>
      <p:sp>
        <p:nvSpPr>
          <p:cNvPr id="10" name="TextBox 9">
            <a:extLst>
              <a:ext uri="{FF2B5EF4-FFF2-40B4-BE49-F238E27FC236}">
                <a16:creationId xmlns:a16="http://schemas.microsoft.com/office/drawing/2014/main" id="{C3DD108C-5BAC-D6CC-9F05-7358A24E3744}"/>
              </a:ext>
            </a:extLst>
          </p:cNvPr>
          <p:cNvSpPr txBox="1"/>
          <p:nvPr/>
        </p:nvSpPr>
        <p:spPr>
          <a:xfrm>
            <a:off x="2566409" y="1086479"/>
            <a:ext cx="7175361" cy="800219"/>
          </a:xfrm>
          <a:prstGeom prst="rect">
            <a:avLst/>
          </a:prstGeom>
          <a:noFill/>
        </p:spPr>
        <p:txBody>
          <a:bodyPr wrap="none" rtlCol="0">
            <a:spAutoFit/>
          </a:bodyPr>
          <a:lstStyle/>
          <a:p>
            <a:pPr algn="ct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Original Sin is one of the most important concepts for control of the world</a:t>
            </a:r>
          </a:p>
          <a:p>
            <a:pPr algn="ctr"/>
            <a:r>
              <a:rPr lang="en-CA" sz="1400" dirty="0">
                <a:solidFill>
                  <a:schemeClr val="accent5">
                    <a:lumMod val="50000"/>
                  </a:schemeClr>
                </a:solidFill>
                <a:latin typeface="Apple Chancery" panose="03020702040506060504" pitchFamily="66" charset="-79"/>
                <a:cs typeface="Apple Chancery" panose="03020702040506060504" pitchFamily="66" charset="-79"/>
              </a:rPr>
              <a:t>Bankruptcy implies the spiritual, mental and physical insolvency of people.</a:t>
            </a:r>
          </a:p>
          <a:p>
            <a:pPr algn="ctr"/>
            <a:r>
              <a:rPr lang="en-CA" sz="1400" dirty="0">
                <a:solidFill>
                  <a:schemeClr val="accent5">
                    <a:lumMod val="50000"/>
                  </a:schemeClr>
                </a:solidFill>
                <a:latin typeface="Apple Chancery" panose="03020702040506060504" pitchFamily="66" charset="-79"/>
                <a:cs typeface="Apple Chancery" panose="03020702040506060504" pitchFamily="66" charset="-79"/>
              </a:rPr>
              <a:t>The deliberate cheating, deception &amp; theft of Rights and Property against the Rule of Law</a:t>
            </a:r>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9" name="TextBox 8">
            <a:extLst>
              <a:ext uri="{FF2B5EF4-FFF2-40B4-BE49-F238E27FC236}">
                <a16:creationId xmlns:a16="http://schemas.microsoft.com/office/drawing/2014/main" id="{914D7CC8-8AC7-A23D-3C5B-40B7139751C2}"/>
              </a:ext>
            </a:extLst>
          </p:cNvPr>
          <p:cNvSpPr txBox="1"/>
          <p:nvPr/>
        </p:nvSpPr>
        <p:spPr>
          <a:xfrm>
            <a:off x="1644726" y="6116649"/>
            <a:ext cx="8693405" cy="400110"/>
          </a:xfrm>
          <a:prstGeom prst="rect">
            <a:avLst/>
          </a:prstGeom>
          <a:noFill/>
        </p:spPr>
        <p:txBody>
          <a:bodyPr wrap="none" rtlCol="0">
            <a:spAutoFit/>
          </a:bodyPr>
          <a:lstStyle/>
          <a:p>
            <a:r>
              <a:rPr lang="en-US" sz="2000" b="1" dirty="0">
                <a:solidFill>
                  <a:schemeClr val="bg1"/>
                </a:solidFill>
                <a:latin typeface="APPLE CHANCERY" panose="03020702040506060504" pitchFamily="66" charset="-79"/>
                <a:cs typeface="APPLE CHANCERY" panose="03020702040506060504" pitchFamily="66" charset="-79"/>
              </a:rPr>
              <a:t>Maxim of Law: No one is punished for a transgression of an ancestor or another</a:t>
            </a:r>
          </a:p>
        </p:txBody>
      </p:sp>
      <p:pic>
        <p:nvPicPr>
          <p:cNvPr id="13" name="Picture 12">
            <a:extLst>
              <a:ext uri="{FF2B5EF4-FFF2-40B4-BE49-F238E27FC236}">
                <a16:creationId xmlns:a16="http://schemas.microsoft.com/office/drawing/2014/main" id="{604348A8-3C06-D34B-7230-B898108DF5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1212" y="2467368"/>
            <a:ext cx="3071119" cy="2799630"/>
          </a:xfrm>
          <a:prstGeom prst="rect">
            <a:avLst/>
          </a:prstGeom>
        </p:spPr>
      </p:pic>
      <p:sp>
        <p:nvSpPr>
          <p:cNvPr id="14" name="TextBox 13">
            <a:extLst>
              <a:ext uri="{FF2B5EF4-FFF2-40B4-BE49-F238E27FC236}">
                <a16:creationId xmlns:a16="http://schemas.microsoft.com/office/drawing/2014/main" id="{9D319EB7-74B4-2263-44CC-58D23C346E70}"/>
              </a:ext>
            </a:extLst>
          </p:cNvPr>
          <p:cNvSpPr txBox="1"/>
          <p:nvPr/>
        </p:nvSpPr>
        <p:spPr>
          <a:xfrm>
            <a:off x="4435810" y="4679950"/>
            <a:ext cx="4041439"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32454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3FC0B53-1C9B-B1F2-7626-4F33A998656A}"/>
              </a:ext>
            </a:extLst>
          </p:cNvPr>
          <p:cNvSpPr/>
          <p:nvPr/>
        </p:nvSpPr>
        <p:spPr>
          <a:xfrm>
            <a:off x="968829" y="5993955"/>
            <a:ext cx="10548025" cy="6463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Salvation</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4" name="TextBox 3">
            <a:extLst>
              <a:ext uri="{FF2B5EF4-FFF2-40B4-BE49-F238E27FC236}">
                <a16:creationId xmlns:a16="http://schemas.microsoft.com/office/drawing/2014/main" id="{A52214E7-7AEE-1FB4-CA87-297937760E43}"/>
              </a:ext>
            </a:extLst>
          </p:cNvPr>
          <p:cNvSpPr txBox="1"/>
          <p:nvPr/>
        </p:nvSpPr>
        <p:spPr>
          <a:xfrm>
            <a:off x="7889132" y="2167598"/>
            <a:ext cx="4170095" cy="3385542"/>
          </a:xfrm>
          <a:prstGeom prst="rect">
            <a:avLst/>
          </a:prstGeom>
          <a:noFill/>
        </p:spPr>
        <p:txBody>
          <a:bodyPr wrap="square">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Salvation is deliberately and falsely compared to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concept</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of </a:t>
            </a:r>
            <a:r>
              <a:rPr lang="en-CA" sz="1400" b="1" dirty="0">
                <a:solidFill>
                  <a:schemeClr val="accent5">
                    <a:lumMod val="50000"/>
                  </a:schemeClr>
                </a:solidFill>
                <a:latin typeface="Apple Chancery" panose="03020702040506060504" pitchFamily="66" charset="-79"/>
                <a:cs typeface="Apple Chancery" panose="03020702040506060504" pitchFamily="66" charset="-79"/>
              </a:rPr>
              <a:t>Redemption</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whereby</a:t>
            </a:r>
            <a:r>
              <a:rPr lang="en-CA" sz="1400" dirty="0">
                <a:solidFill>
                  <a:schemeClr val="accent5">
                    <a:lumMod val="50000"/>
                  </a:schemeClr>
                </a:solidFill>
                <a:latin typeface="Apple Chancery" panose="03020702040506060504" pitchFamily="66" charset="-79"/>
                <a:cs typeface="Apple Chancery" panose="03020702040506060504" pitchFamily="66" charset="-79"/>
              </a:rPr>
              <a:t>:</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sz="1400" dirty="0">
                <a:solidFill>
                  <a:schemeClr val="accent5">
                    <a:lumMod val="50000"/>
                  </a:schemeClr>
                </a:solidFill>
                <a:latin typeface="Apple Chancery" panose="03020702040506060504" pitchFamily="66" charset="-79"/>
                <a:cs typeface="Apple Chancery" panose="03020702040506060504" pitchFamily="66" charset="-79"/>
              </a:rPr>
              <a:t>person</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is capable of reforming previous behaviour or character</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Salvation depends upon the promotion of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concept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of Original Sin </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Itis a commercial </a:t>
            </a:r>
            <a:r>
              <a:rPr lang="en-CA" sz="1400" dirty="0">
                <a:solidFill>
                  <a:schemeClr val="accent5">
                    <a:lumMod val="50000"/>
                  </a:schemeClr>
                </a:solidFill>
                <a:latin typeface="Apple Chancery" panose="03020702040506060504" pitchFamily="66" charset="-79"/>
                <a:cs typeface="Apple Chancery" panose="03020702040506060504" pitchFamily="66" charset="-79"/>
              </a:rPr>
              <a:t>Claim</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Right dressed up as a religious dogma.</a:t>
            </a:r>
          </a:p>
          <a:p>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receipt of goods</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and payment received by the Vatican for “Salvaging Souls” under the dogma of Salvation is:</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The right to control the monetization of Sin</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The essential </a:t>
            </a:r>
            <a:r>
              <a:rPr lang="en-CA" sz="1400" dirty="0">
                <a:solidFill>
                  <a:schemeClr val="accent5">
                    <a:lumMod val="50000"/>
                  </a:schemeClr>
                </a:solidFill>
                <a:latin typeface="Apple Chancery" panose="03020702040506060504" pitchFamily="66" charset="-79"/>
                <a:cs typeface="Apple Chancery" panose="03020702040506060504" pitchFamily="66" charset="-79"/>
              </a:rPr>
              <a:t>concept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underpinning </a:t>
            </a:r>
            <a:r>
              <a:rPr lang="en-CA" sz="1400" dirty="0">
                <a:solidFill>
                  <a:schemeClr val="accent5">
                    <a:lumMod val="50000"/>
                  </a:schemeClr>
                </a:solidFill>
                <a:latin typeface="Apple Chancery" panose="03020702040506060504" pitchFamily="66" charset="-79"/>
                <a:cs typeface="Apple Chancery" panose="03020702040506060504" pitchFamily="66" charset="-79"/>
              </a:rPr>
              <a:t>debt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and </a:t>
            </a:r>
          </a:p>
          <a:p>
            <a:r>
              <a:rPr lang="en-CA" sz="1400" dirty="0">
                <a:solidFill>
                  <a:schemeClr val="accent5">
                    <a:lumMod val="50000"/>
                  </a:schemeClr>
                </a:solidFill>
                <a:latin typeface="Apple Chancery" panose="03020702040506060504" pitchFamily="66" charset="-79"/>
                <a:cs typeface="Apple Chancery" panose="03020702040506060504" pitchFamily="66" charset="-79"/>
              </a:rPr>
              <a: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almost all </a:t>
            </a:r>
            <a:r>
              <a:rPr lang="en-CA" sz="1400" dirty="0">
                <a:solidFill>
                  <a:schemeClr val="accent5">
                    <a:lumMod val="50000"/>
                  </a:schemeClr>
                </a:solidFill>
                <a:latin typeface="Apple Chancery" panose="03020702040506060504" pitchFamily="66" charset="-79"/>
                <a:cs typeface="Apple Chancery" panose="03020702040506060504" pitchFamily="66" charset="-79"/>
              </a:rPr>
              <a:t>money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systems of the world today</a:t>
            </a:r>
            <a:r>
              <a:rPr lang="en-CA" b="0" i="0" dirty="0">
                <a:solidFill>
                  <a:schemeClr val="accent5">
                    <a:lumMod val="50000"/>
                  </a:schemeClr>
                </a:solidFill>
                <a:effectLst/>
                <a:latin typeface="Apple Chancery" panose="03020702040506060504" pitchFamily="66" charset="-79"/>
                <a:cs typeface="Apple Chancery" panose="03020702040506060504" pitchFamily="66" charset="-79"/>
              </a:rPr>
              <a:t>.</a:t>
            </a:r>
            <a:endParaRPr lang="en-CA" dirty="0">
              <a:solidFill>
                <a:schemeClr val="accent5">
                  <a:lumMod val="50000"/>
                </a:schemeClr>
              </a:solidFill>
              <a:effectLst/>
              <a:latin typeface="Apple Chancery" panose="03020702040506060504" pitchFamily="66" charset="-79"/>
              <a:cs typeface="Apple Chancery" panose="03020702040506060504" pitchFamily="66" charset="-79"/>
            </a:endParaRPr>
          </a:p>
        </p:txBody>
      </p:sp>
      <p:pic>
        <p:nvPicPr>
          <p:cNvPr id="7" name="Picture 6">
            <a:extLst>
              <a:ext uri="{FF2B5EF4-FFF2-40B4-BE49-F238E27FC236}">
                <a16:creationId xmlns:a16="http://schemas.microsoft.com/office/drawing/2014/main" id="{1555E5D9-2495-ABD8-A936-BC4452A235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51395" y="2181261"/>
            <a:ext cx="3132254" cy="3501664"/>
          </a:xfrm>
          <a:prstGeom prst="rect">
            <a:avLst/>
          </a:prstGeom>
        </p:spPr>
      </p:pic>
      <p:sp>
        <p:nvSpPr>
          <p:cNvPr id="9" name="TextBox 8">
            <a:extLst>
              <a:ext uri="{FF2B5EF4-FFF2-40B4-BE49-F238E27FC236}">
                <a16:creationId xmlns:a16="http://schemas.microsoft.com/office/drawing/2014/main" id="{ED75F977-7D6D-7314-E19C-51937981A78C}"/>
              </a:ext>
            </a:extLst>
          </p:cNvPr>
          <p:cNvSpPr txBox="1"/>
          <p:nvPr/>
        </p:nvSpPr>
        <p:spPr>
          <a:xfrm>
            <a:off x="132773" y="2380251"/>
            <a:ext cx="4418622" cy="2677656"/>
          </a:xfrm>
          <a:prstGeom prst="rect">
            <a:avLst/>
          </a:prstGeom>
          <a:noFill/>
        </p:spPr>
        <p:txBody>
          <a:bodyPr wrap="square" rtlCol="0">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Salvation is the dogma and </a:t>
            </a:r>
            <a:r>
              <a:rPr lang="en-CA" sz="1400" b="1" dirty="0">
                <a:solidFill>
                  <a:schemeClr val="accent5">
                    <a:lumMod val="50000"/>
                  </a:schemeClr>
                </a:solidFill>
                <a:latin typeface="Apple Chancery" panose="03020702040506060504" pitchFamily="66" charset="-79"/>
                <a:cs typeface="Apple Chancery" panose="03020702040506060504" pitchFamily="66" charset="-79"/>
              </a:rPr>
              <a:t>concept </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first introduced by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Vatican</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in the 16th C that:</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 all people are born with “original sin” and therefore “lost”</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God has granted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Vatican</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the exclusive right to "salvage the souls" through the sacraments of Baptism and Penance.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“Salvation” is the “lawful” </a:t>
            </a:r>
            <a:r>
              <a:rPr lang="en-CA" sz="1400" dirty="0">
                <a:solidFill>
                  <a:schemeClr val="accent5">
                    <a:lumMod val="50000"/>
                  </a:schemeClr>
                </a:solidFill>
                <a:latin typeface="Apple Chancery" panose="03020702040506060504" pitchFamily="66" charset="-79"/>
                <a:cs typeface="Apple Chancery" panose="03020702040506060504" pitchFamily="66" charset="-79"/>
              </a:rPr>
              <a:t>receipt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and payment to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Vatican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for the salvage and recovery of lost </a:t>
            </a:r>
            <a:r>
              <a:rPr lang="en-CA" sz="1400" dirty="0">
                <a:solidFill>
                  <a:schemeClr val="accent5">
                    <a:lumMod val="50000"/>
                  </a:schemeClr>
                </a:solidFill>
                <a:latin typeface="Apple Chancery" panose="03020702040506060504" pitchFamily="66" charset="-79"/>
                <a:cs typeface="Apple Chancery" panose="03020702040506060504" pitchFamily="66" charset="-79"/>
              </a:rPr>
              <a:t>property</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In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case</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Baptism, it is also known as the "Salvation of Treasure".</a:t>
            </a:r>
            <a:endParaRPr lang="en-US" sz="14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0" name="TextBox 9">
            <a:extLst>
              <a:ext uri="{FF2B5EF4-FFF2-40B4-BE49-F238E27FC236}">
                <a16:creationId xmlns:a16="http://schemas.microsoft.com/office/drawing/2014/main" id="{24632ECA-CC6F-947D-F984-160119756552}"/>
              </a:ext>
            </a:extLst>
          </p:cNvPr>
          <p:cNvSpPr txBox="1"/>
          <p:nvPr/>
        </p:nvSpPr>
        <p:spPr>
          <a:xfrm>
            <a:off x="50259" y="1245214"/>
            <a:ext cx="12091481" cy="646331"/>
          </a:xfrm>
          <a:prstGeom prst="rect">
            <a:avLst/>
          </a:prstGeom>
          <a:noFill/>
        </p:spPr>
        <p:txBody>
          <a:bodyPr wrap="square" rtlCol="0">
            <a:spAutoFit/>
          </a:bodyPr>
          <a:lstStyle/>
          <a:p>
            <a:pPr algn="ct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Salvation (16</a:t>
            </a:r>
            <a:r>
              <a:rPr lang="en-CA" b="1" i="0" baseline="30000" dirty="0">
                <a:solidFill>
                  <a:schemeClr val="accent5">
                    <a:lumMod val="50000"/>
                  </a:schemeClr>
                </a:solidFill>
                <a:effectLst/>
                <a:latin typeface="APPLE CHANCERY" panose="03020702040506060504" pitchFamily="66" charset="-79"/>
                <a:cs typeface="APPLE CHANCERY" panose="03020702040506060504" pitchFamily="66" charset="-79"/>
              </a:rPr>
              <a:t>th</a:t>
            </a: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 C): Latin root </a:t>
            </a:r>
            <a:r>
              <a:rPr lang="en-CA" b="1" i="1" dirty="0">
                <a:solidFill>
                  <a:schemeClr val="accent5">
                    <a:lumMod val="50000"/>
                  </a:schemeClr>
                </a:solidFill>
                <a:effectLst/>
                <a:latin typeface="APPLE CHANCERY" panose="03020702040506060504" pitchFamily="66" charset="-79"/>
                <a:cs typeface="APPLE CHANCERY" panose="03020702040506060504" pitchFamily="66" charset="-79"/>
              </a:rPr>
              <a:t>“</a:t>
            </a:r>
            <a:r>
              <a:rPr lang="en-CA" b="1" i="1" dirty="0" err="1">
                <a:solidFill>
                  <a:schemeClr val="accent5">
                    <a:lumMod val="50000"/>
                  </a:schemeClr>
                </a:solidFill>
                <a:effectLst/>
                <a:latin typeface="APPLE CHANCERY" panose="03020702040506060504" pitchFamily="66" charset="-79"/>
                <a:cs typeface="APPLE CHANCERY" panose="03020702040506060504" pitchFamily="66" charset="-79"/>
              </a:rPr>
              <a:t>salvus</a:t>
            </a:r>
            <a:r>
              <a:rPr lang="en-CA" b="1" i="1"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b="1" dirty="0">
                <a:solidFill>
                  <a:schemeClr val="accent5">
                    <a:lumMod val="50000"/>
                  </a:schemeClr>
                </a:solidFill>
                <a:latin typeface="APPLE CHANCERY" panose="03020702040506060504" pitchFamily="66" charset="-79"/>
                <a:cs typeface="APPLE CHANCERY" panose="03020702040506060504" pitchFamily="66" charset="-79"/>
              </a:rPr>
              <a:t>meaning</a:t>
            </a: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b="1" i="1" dirty="0">
                <a:solidFill>
                  <a:schemeClr val="accent5">
                    <a:lumMod val="50000"/>
                  </a:schemeClr>
                </a:solidFill>
                <a:effectLst/>
                <a:latin typeface="APPLE CHANCERY" panose="03020702040506060504" pitchFamily="66" charset="-79"/>
                <a:cs typeface="APPLE CHANCERY" panose="03020702040506060504" pitchFamily="66" charset="-79"/>
              </a:rPr>
              <a:t>"to make safe and secure possession without violating (the law)"</a:t>
            </a: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 </a:t>
            </a:r>
          </a:p>
          <a:p>
            <a:pPr algn="ctr"/>
            <a:r>
              <a:rPr lang="en-CA" b="1" dirty="0">
                <a:solidFill>
                  <a:schemeClr val="accent5">
                    <a:lumMod val="50000"/>
                  </a:schemeClr>
                </a:solidFill>
                <a:latin typeface="APPLE CHANCERY" panose="03020702040506060504" pitchFamily="66" charset="-79"/>
                <a:cs typeface="APPLE CHANCERY" panose="03020702040506060504" pitchFamily="66" charset="-79"/>
              </a:rPr>
              <a:t>T</a:t>
            </a: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he "salvation of the soul" is the claimed securing possession </a:t>
            </a:r>
            <a:r>
              <a:rPr lang="en-CA" b="1" dirty="0">
                <a:solidFill>
                  <a:schemeClr val="accent5">
                    <a:lumMod val="50000"/>
                  </a:schemeClr>
                </a:solidFill>
                <a:latin typeface="APPLE CHANCERY" panose="03020702040506060504" pitchFamily="66" charset="-79"/>
                <a:cs typeface="APPLE CHANCERY" panose="03020702040506060504" pitchFamily="66" charset="-79"/>
              </a:rPr>
              <a:t>of the soul </a:t>
            </a:r>
            <a:r>
              <a:rPr lang="en-CA" b="1" i="0" dirty="0">
                <a:solidFill>
                  <a:schemeClr val="accent5">
                    <a:lumMod val="50000"/>
                  </a:schemeClr>
                </a:solidFill>
                <a:effectLst/>
                <a:latin typeface="APPLE CHANCERY" panose="03020702040506060504" pitchFamily="66" charset="-79"/>
                <a:cs typeface="APPLE CHANCERY" panose="03020702040506060504" pitchFamily="66" charset="-79"/>
              </a:rPr>
              <a:t>without violating </a:t>
            </a:r>
            <a:r>
              <a:rPr lang="en-CA" b="1" dirty="0">
                <a:solidFill>
                  <a:schemeClr val="accent5">
                    <a:lumMod val="50000"/>
                  </a:schemeClr>
                </a:solidFill>
                <a:latin typeface="APPLE CHANCERY" panose="03020702040506060504" pitchFamily="66" charset="-79"/>
                <a:cs typeface="APPLE CHANCERY" panose="03020702040506060504" pitchFamily="66" charset="-79"/>
              </a:rPr>
              <a:t>Divine Law</a:t>
            </a:r>
            <a:endParaRPr lang="en-US"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3" name="TextBox 2">
            <a:extLst>
              <a:ext uri="{FF2B5EF4-FFF2-40B4-BE49-F238E27FC236}">
                <a16:creationId xmlns:a16="http://schemas.microsoft.com/office/drawing/2014/main" id="{77A2F7D1-FE82-F07D-FE53-FC4EF44B072C}"/>
              </a:ext>
            </a:extLst>
          </p:cNvPr>
          <p:cNvSpPr txBox="1"/>
          <p:nvPr/>
        </p:nvSpPr>
        <p:spPr>
          <a:xfrm>
            <a:off x="1464128" y="6117065"/>
            <a:ext cx="9557425" cy="400110"/>
          </a:xfrm>
          <a:prstGeom prst="rect">
            <a:avLst/>
          </a:prstGeom>
          <a:noFill/>
        </p:spPr>
        <p:txBody>
          <a:bodyPr wrap="none" rtlCol="0">
            <a:spAutoFit/>
          </a:bodyPr>
          <a:lstStyle/>
          <a:p>
            <a:r>
              <a:rPr lang="en-US" sz="2000" dirty="0">
                <a:solidFill>
                  <a:schemeClr val="bg1"/>
                </a:solidFill>
                <a:latin typeface="Apple Chancery" panose="03020702040506060504" pitchFamily="66" charset="-79"/>
                <a:cs typeface="Apple Chancery" panose="03020702040506060504" pitchFamily="66" charset="-79"/>
              </a:rPr>
              <a:t>Maxim of Law:  All possess the Right over their divine self that none may claim our soul</a:t>
            </a:r>
          </a:p>
        </p:txBody>
      </p:sp>
    </p:spTree>
    <p:extLst>
      <p:ext uri="{BB962C8B-B14F-4D97-AF65-F5344CB8AC3E}">
        <p14:creationId xmlns:p14="http://schemas.microsoft.com/office/powerpoint/2010/main" val="125493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01B49710-8048-2896-0569-269F60DB140C}"/>
              </a:ext>
            </a:extLst>
          </p:cNvPr>
          <p:cNvSpPr/>
          <p:nvPr/>
        </p:nvSpPr>
        <p:spPr>
          <a:xfrm>
            <a:off x="318240" y="5982687"/>
            <a:ext cx="11427930" cy="6277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42952-600A-312F-6D10-5FD427A1E097}"/>
              </a:ext>
            </a:extLst>
          </p:cNvPr>
          <p:cNvSpPr>
            <a:spLocks noGrp="1"/>
          </p:cNvSpPr>
          <p:nvPr>
            <p:ph type="ctrTitle"/>
          </p:nvPr>
        </p:nvSpPr>
        <p:spPr>
          <a:xfrm>
            <a:off x="830250" y="470865"/>
            <a:ext cx="9144000" cy="477837"/>
          </a:xfrm>
        </p:spPr>
        <p:txBody>
          <a:bodyPr>
            <a:noAutofit/>
          </a:bodyPr>
          <a:lstStyle/>
          <a:p>
            <a:pPr algn="l"/>
            <a:r>
              <a:rPr lang="en-US" sz="2800" dirty="0">
                <a:solidFill>
                  <a:schemeClr val="accent5">
                    <a:lumMod val="50000"/>
                  </a:schemeClr>
                </a:solidFill>
              </a:rPr>
              <a:t>What is Grace</a:t>
            </a:r>
          </a:p>
        </p:txBody>
      </p:sp>
      <p:cxnSp>
        <p:nvCxnSpPr>
          <p:cNvPr id="5" name="Straight Connector 4">
            <a:extLst>
              <a:ext uri="{FF2B5EF4-FFF2-40B4-BE49-F238E27FC236}">
                <a16:creationId xmlns:a16="http://schemas.microsoft.com/office/drawing/2014/main" id="{FC44E05C-A12A-55CA-756E-70941C3F15FB}"/>
              </a:ext>
            </a:extLst>
          </p:cNvPr>
          <p:cNvCxnSpPr>
            <a:cxnSpLocks/>
          </p:cNvCxnSpPr>
          <p:nvPr/>
        </p:nvCxnSpPr>
        <p:spPr>
          <a:xfrm>
            <a:off x="696686" y="955497"/>
            <a:ext cx="105226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C1177EBF-1E8E-8665-D1F5-976B9F271CB3}"/>
              </a:ext>
            </a:extLst>
          </p:cNvPr>
          <p:cNvSpPr/>
          <p:nvPr/>
        </p:nvSpPr>
        <p:spPr>
          <a:xfrm>
            <a:off x="36509" y="470865"/>
            <a:ext cx="69411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6" name="Picture 5">
            <a:extLst>
              <a:ext uri="{FF2B5EF4-FFF2-40B4-BE49-F238E27FC236}">
                <a16:creationId xmlns:a16="http://schemas.microsoft.com/office/drawing/2014/main" id="{F267C040-6602-74DA-3EEE-9755932695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40650" y="2104112"/>
            <a:ext cx="3234766" cy="3374947"/>
          </a:xfrm>
          <a:prstGeom prst="rect">
            <a:avLst/>
          </a:prstGeom>
        </p:spPr>
      </p:pic>
      <p:sp>
        <p:nvSpPr>
          <p:cNvPr id="3" name="TextBox 2">
            <a:extLst>
              <a:ext uri="{FF2B5EF4-FFF2-40B4-BE49-F238E27FC236}">
                <a16:creationId xmlns:a16="http://schemas.microsoft.com/office/drawing/2014/main" id="{68E858A9-152A-65C3-53EC-C88B17D34664}"/>
              </a:ext>
            </a:extLst>
          </p:cNvPr>
          <p:cNvSpPr txBox="1"/>
          <p:nvPr/>
        </p:nvSpPr>
        <p:spPr>
          <a:xfrm>
            <a:off x="7999160" y="2140279"/>
            <a:ext cx="3874600" cy="3354765"/>
          </a:xfrm>
          <a:prstGeom prst="rect">
            <a:avLst/>
          </a:prstGeom>
          <a:noFill/>
        </p:spPr>
        <p:txBody>
          <a:bodyPr wrap="square" rtlCol="0">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Grace, or </a:t>
            </a:r>
            <a:r>
              <a:rPr lang="en-CA" sz="1400" b="1" dirty="0">
                <a:solidFill>
                  <a:schemeClr val="accent5">
                    <a:lumMod val="50000"/>
                  </a:schemeClr>
                </a:solidFill>
                <a:latin typeface="Apple Chancery" panose="03020702040506060504" pitchFamily="66" charset="-79"/>
                <a:cs typeface="Apple Chancery" panose="03020702040506060504" pitchFamily="66" charset="-79"/>
              </a:rPr>
              <a:t>Divine Grace</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is a dogma first introduced by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Vatican</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in the 14th Century that:</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A</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ssigns Grace as an attribute of God</a:t>
            </a:r>
          </a:p>
          <a:p>
            <a:pPr marL="285750" indent="-285750">
              <a:buFont typeface="Arial" panose="020B0604020202020204" pitchFamily="34" charset="0"/>
              <a:buChar char="•"/>
            </a:pPr>
            <a:r>
              <a:rPr lang="en-CA" sz="1400" dirty="0">
                <a:solidFill>
                  <a:schemeClr val="accent5">
                    <a:lumMod val="50000"/>
                  </a:schemeClr>
                </a:solidFill>
                <a:latin typeface="Apple Chancery" panose="03020702040506060504" pitchFamily="66" charset="-79"/>
                <a:cs typeface="Apple Chancery" panose="03020702040506060504" pitchFamily="66" charset="-79"/>
              </a:rPr>
              <a:t>B</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estows undeserved and overflowing love  and mercy to those willing to be salvaged through Salvation of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Vatican</a:t>
            </a:r>
          </a:p>
          <a:p>
            <a:endParaRPr lang="en-CA" sz="1400" b="0" i="0" dirty="0">
              <a:solidFill>
                <a:schemeClr val="accent5">
                  <a:lumMod val="50000"/>
                </a:schemeClr>
              </a:solidFill>
              <a:effectLst/>
              <a:latin typeface="Apple Chancery" panose="03020702040506060504" pitchFamily="66" charset="-79"/>
              <a:cs typeface="Apple Chancery" panose="03020702040506060504" pitchFamily="66" charset="-79"/>
            </a:endParaRPr>
          </a:p>
          <a:p>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The success of the </a:t>
            </a:r>
            <a:r>
              <a:rPr lang="en-CA" sz="1400" dirty="0">
                <a:solidFill>
                  <a:schemeClr val="accent5">
                    <a:lumMod val="50000"/>
                  </a:schemeClr>
                </a:solidFill>
                <a:latin typeface="Apple Chancery" panose="03020702040506060504" pitchFamily="66" charset="-79"/>
                <a:cs typeface="Apple Chancery" panose="03020702040506060504" pitchFamily="66" charset="-79"/>
              </a:rPr>
              <a:t>concept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Grace in voluntarily accepting that being poor and deprived is “ordained by God” has seen it extended as a </a:t>
            </a:r>
            <a:r>
              <a:rPr lang="en-CA" sz="1400" dirty="0">
                <a:solidFill>
                  <a:schemeClr val="accent5">
                    <a:lumMod val="50000"/>
                  </a:schemeClr>
                </a:solidFill>
                <a:latin typeface="Apple Chancery" panose="03020702040506060504" pitchFamily="66" charset="-79"/>
                <a:cs typeface="Apple Chancery" panose="03020702040506060504" pitchFamily="66" charset="-79"/>
              </a:rPr>
              <a:t>concept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across almost all religions and political systems interested in maintaining status quo and control</a:t>
            </a:r>
            <a:r>
              <a:rPr lang="en-CA" sz="1400" b="0" i="0" dirty="0">
                <a:solidFill>
                  <a:srgbClr val="000000"/>
                </a:solidFill>
                <a:effectLst/>
                <a:latin typeface="Arial" panose="020B0604020202020204" pitchFamily="34" charset="0"/>
              </a:rPr>
              <a:t>.</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endParaRPr lang="en-US" sz="1600"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7" name="TextBox 6">
            <a:extLst>
              <a:ext uri="{FF2B5EF4-FFF2-40B4-BE49-F238E27FC236}">
                <a16:creationId xmlns:a16="http://schemas.microsoft.com/office/drawing/2014/main" id="{462B8237-4388-8511-F77F-BFCF05564DCD}"/>
              </a:ext>
            </a:extLst>
          </p:cNvPr>
          <p:cNvSpPr txBox="1"/>
          <p:nvPr/>
        </p:nvSpPr>
        <p:spPr>
          <a:xfrm>
            <a:off x="1162467" y="1132061"/>
            <a:ext cx="9591132" cy="707886"/>
          </a:xfrm>
          <a:prstGeom prst="rect">
            <a:avLst/>
          </a:prstGeom>
          <a:noFill/>
        </p:spPr>
        <p:txBody>
          <a:bodyPr wrap="square" rtlCol="0">
            <a:spAutoFit/>
          </a:bodyPr>
          <a:lstStyle/>
          <a:p>
            <a:pPr algn="ctr"/>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Grace: means a cheerful disposition to simplicity and poverty; hence, the word comes from the Latin </a:t>
            </a:r>
            <a:r>
              <a:rPr lang="en-CA" sz="2000" b="1" i="1" dirty="0">
                <a:solidFill>
                  <a:schemeClr val="accent5">
                    <a:lumMod val="50000"/>
                  </a:schemeClr>
                </a:solidFill>
                <a:effectLst/>
                <a:latin typeface="APPLE CHANCERY" panose="03020702040506060504" pitchFamily="66" charset="-79"/>
                <a:cs typeface="APPLE CHANCERY" panose="03020702040506060504" pitchFamily="66" charset="-79"/>
              </a:rPr>
              <a:t>“</a:t>
            </a:r>
            <a:r>
              <a:rPr lang="en-CA" sz="2000" b="1" i="1" dirty="0" err="1">
                <a:solidFill>
                  <a:schemeClr val="accent5">
                    <a:lumMod val="50000"/>
                  </a:schemeClr>
                </a:solidFill>
                <a:effectLst/>
                <a:latin typeface="APPLE CHANCERY" panose="03020702040506060504" pitchFamily="66" charset="-79"/>
                <a:cs typeface="APPLE CHANCERY" panose="03020702040506060504" pitchFamily="66" charset="-79"/>
              </a:rPr>
              <a:t>gracilis</a:t>
            </a:r>
            <a:r>
              <a:rPr lang="en-CA" sz="2000" b="1" i="1"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sz="2000" b="1" dirty="0">
                <a:solidFill>
                  <a:schemeClr val="accent5">
                    <a:lumMod val="50000"/>
                  </a:schemeClr>
                </a:solidFill>
                <a:latin typeface="APPLE CHANCERY" panose="03020702040506060504" pitchFamily="66" charset="-79"/>
                <a:cs typeface="APPLE CHANCERY" panose="03020702040506060504" pitchFamily="66" charset="-79"/>
              </a:rPr>
              <a:t>meaning</a:t>
            </a:r>
            <a:r>
              <a:rPr lang="en-CA" sz="2000" b="1" i="0" dirty="0">
                <a:solidFill>
                  <a:schemeClr val="accent5">
                    <a:lumMod val="50000"/>
                  </a:schemeClr>
                </a:solidFill>
                <a:effectLst/>
                <a:latin typeface="APPLE CHANCERY" panose="03020702040506060504" pitchFamily="66" charset="-79"/>
                <a:cs typeface="APPLE CHANCERY" panose="03020702040506060504" pitchFamily="66" charset="-79"/>
              </a:rPr>
              <a:t> </a:t>
            </a:r>
            <a:r>
              <a:rPr lang="en-CA" sz="2000" b="1" i="1" dirty="0">
                <a:solidFill>
                  <a:schemeClr val="accent5">
                    <a:lumMod val="50000"/>
                  </a:schemeClr>
                </a:solidFill>
                <a:effectLst/>
                <a:latin typeface="APPLE CHANCERY" panose="03020702040506060504" pitchFamily="66" charset="-79"/>
                <a:cs typeface="APPLE CHANCERY" panose="03020702040506060504" pitchFamily="66" charset="-79"/>
              </a:rPr>
              <a:t>”slight, meager and poor”.</a:t>
            </a:r>
            <a:endParaRPr lang="en-US" sz="2000" b="1" i="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9" name="TextBox 8">
            <a:extLst>
              <a:ext uri="{FF2B5EF4-FFF2-40B4-BE49-F238E27FC236}">
                <a16:creationId xmlns:a16="http://schemas.microsoft.com/office/drawing/2014/main" id="{CB049D2E-6292-719F-D3C7-BFD54CD9D4C6}"/>
              </a:ext>
            </a:extLst>
          </p:cNvPr>
          <p:cNvSpPr txBox="1"/>
          <p:nvPr/>
        </p:nvSpPr>
        <p:spPr>
          <a:xfrm flipH="1">
            <a:off x="318240" y="2263391"/>
            <a:ext cx="3793369" cy="3108543"/>
          </a:xfrm>
          <a:prstGeom prst="rect">
            <a:avLst/>
          </a:prstGeom>
          <a:noFill/>
        </p:spPr>
        <p:txBody>
          <a:bodyPr wrap="square" rtlCol="0">
            <a:spAutoFit/>
          </a:bodyPr>
          <a:lstStyle/>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In </a:t>
            </a:r>
            <a:r>
              <a:rPr lang="en-CA" sz="1400" b="1" dirty="0">
                <a:solidFill>
                  <a:schemeClr val="accent5">
                    <a:lumMod val="50000"/>
                  </a:schemeClr>
                </a:solidFill>
                <a:latin typeface="Apple Chancery" panose="03020702040506060504" pitchFamily="66" charset="-79"/>
                <a:cs typeface="Apple Chancery" panose="03020702040506060504" pitchFamily="66" charset="-79"/>
              </a:rPr>
              <a:t>order</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to promote a system of deprivation of rights and slavery,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Vatican</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devised the </a:t>
            </a:r>
            <a:r>
              <a:rPr lang="en-CA" sz="1400" b="1" dirty="0">
                <a:solidFill>
                  <a:schemeClr val="accent5">
                    <a:lumMod val="50000"/>
                  </a:schemeClr>
                </a:solidFill>
                <a:latin typeface="Apple Chancery" panose="03020702040506060504" pitchFamily="66" charset="-79"/>
                <a:cs typeface="Apple Chancery" panose="03020702040506060504" pitchFamily="66" charset="-79"/>
              </a:rPr>
              <a:t>concept</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whereby:</a:t>
            </a: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Christian followers would be told that if they accepted their lot in </a:t>
            </a:r>
            <a:r>
              <a:rPr lang="en-CA" sz="1400" dirty="0">
                <a:solidFill>
                  <a:schemeClr val="accent5">
                    <a:lumMod val="50000"/>
                  </a:schemeClr>
                </a:solidFill>
                <a:latin typeface="Apple Chancery" panose="03020702040506060504" pitchFamily="66" charset="-79"/>
                <a:cs typeface="Apple Chancery" panose="03020702040506060504" pitchFamily="66" charset="-79"/>
              </a:rPr>
              <a:t>life </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and the authority of the church, then God would </a:t>
            </a:r>
            <a:r>
              <a:rPr lang="en-CA" sz="1400" dirty="0">
                <a:solidFill>
                  <a:schemeClr val="accent5">
                    <a:lumMod val="50000"/>
                  </a:schemeClr>
                </a:solidFill>
                <a:latin typeface="Apple Chancery" panose="03020702040506060504" pitchFamily="66" charset="-79"/>
                <a:cs typeface="Apple Chancery" panose="03020702040506060504" pitchFamily="66" charset="-79"/>
              </a:rPr>
              <a:t>grant</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them an undeserved </a:t>
            </a:r>
            <a:r>
              <a:rPr lang="en-CA" sz="1400" dirty="0">
                <a:solidFill>
                  <a:schemeClr val="accent5">
                    <a:lumMod val="50000"/>
                  </a:schemeClr>
                </a:solidFill>
                <a:latin typeface="Apple Chancery" panose="03020702040506060504" pitchFamily="66" charset="-79"/>
                <a:cs typeface="Apple Chancery" panose="03020702040506060504" pitchFamily="66" charset="-79"/>
              </a:rPr>
              <a:t>state</a:t>
            </a: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 of “peace, tranquility and inner joy” called Grace</a:t>
            </a:r>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marL="285750" indent="-285750">
              <a:buFont typeface="Arial" panose="020B0604020202020204" pitchFamily="34" charset="0"/>
              <a:buChar char="•"/>
            </a:pPr>
            <a:r>
              <a:rPr lang="en-CA" sz="1400" b="0" i="0" dirty="0">
                <a:solidFill>
                  <a:schemeClr val="accent5">
                    <a:lumMod val="50000"/>
                  </a:schemeClr>
                </a:solidFill>
                <a:effectLst/>
                <a:latin typeface="Apple Chancery" panose="03020702040506060504" pitchFamily="66" charset="-79"/>
                <a:cs typeface="Apple Chancery" panose="03020702040506060504" pitchFamily="66" charset="-79"/>
              </a:rPr>
              <a:t>That through Salvation (salvage) they will enter Heaven. </a:t>
            </a:r>
          </a:p>
          <a:p>
            <a:endParaRPr lang="en-CA" sz="1400" dirty="0">
              <a:solidFill>
                <a:schemeClr val="accent5">
                  <a:lumMod val="50000"/>
                </a:schemeClr>
              </a:solidFill>
              <a:latin typeface="Apple Chancery" panose="03020702040506060504" pitchFamily="66" charset="-79"/>
              <a:cs typeface="Apple Chancery" panose="03020702040506060504" pitchFamily="66" charset="-79"/>
            </a:endParaRPr>
          </a:p>
          <a:p>
            <a:pPr algn="ct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Thus Grace has been a powerful </a:t>
            </a:r>
            <a:r>
              <a:rPr lang="en-CA" sz="1400" b="1" dirty="0">
                <a:solidFill>
                  <a:schemeClr val="accent5">
                    <a:lumMod val="50000"/>
                  </a:schemeClr>
                </a:solidFill>
                <a:latin typeface="Apple Chancery" panose="03020702040506060504" pitchFamily="66" charset="-79"/>
                <a:cs typeface="Apple Chancery" panose="03020702040506060504" pitchFamily="66" charset="-79"/>
              </a:rPr>
              <a:t>mind</a:t>
            </a:r>
            <a:r>
              <a:rPr lang="en-CA" sz="1400" b="1" i="0" dirty="0">
                <a:solidFill>
                  <a:schemeClr val="accent5">
                    <a:lumMod val="50000"/>
                  </a:schemeClr>
                </a:solidFill>
                <a:effectLst/>
                <a:latin typeface="Apple Chancery" panose="03020702040506060504" pitchFamily="66" charset="-79"/>
                <a:cs typeface="Apple Chancery" panose="03020702040506060504" pitchFamily="66" charset="-79"/>
              </a:rPr>
              <a:t> tool in promoting voluntary servitude, also known as slavery</a:t>
            </a:r>
            <a:endParaRPr lang="en-US" sz="1400" b="1" dirty="0">
              <a:solidFill>
                <a:schemeClr val="accent5">
                  <a:lumMod val="50000"/>
                </a:schemeClr>
              </a:solidFill>
              <a:latin typeface="Apple Chancery" panose="03020702040506060504" pitchFamily="66" charset="-79"/>
              <a:cs typeface="Apple Chancery" panose="03020702040506060504" pitchFamily="66" charset="-79"/>
            </a:endParaRPr>
          </a:p>
        </p:txBody>
      </p:sp>
      <p:sp>
        <p:nvSpPr>
          <p:cNvPr id="10" name="TextBox 9">
            <a:extLst>
              <a:ext uri="{FF2B5EF4-FFF2-40B4-BE49-F238E27FC236}">
                <a16:creationId xmlns:a16="http://schemas.microsoft.com/office/drawing/2014/main" id="{04E4482B-E44D-BBB1-214E-ACB0C7EF72A9}"/>
              </a:ext>
            </a:extLst>
          </p:cNvPr>
          <p:cNvSpPr txBox="1"/>
          <p:nvPr/>
        </p:nvSpPr>
        <p:spPr>
          <a:xfrm>
            <a:off x="701991" y="5982687"/>
            <a:ext cx="10660427" cy="615553"/>
          </a:xfrm>
          <a:prstGeom prst="rect">
            <a:avLst/>
          </a:prstGeom>
          <a:noFill/>
        </p:spPr>
        <p:txBody>
          <a:bodyPr wrap="square" rtlCol="0">
            <a:spAutoFit/>
          </a:bodyPr>
          <a:lstStyle/>
          <a:p>
            <a:pPr algn="ctr"/>
            <a:r>
              <a:rPr lang="en-CA" b="0" i="0" dirty="0">
                <a:solidFill>
                  <a:schemeClr val="bg1"/>
                </a:solidFill>
                <a:effectLst/>
                <a:latin typeface="Apple Chancery" panose="03020702040506060504" pitchFamily="66" charset="-79"/>
                <a:cs typeface="Apple Chancery" panose="03020702040506060504" pitchFamily="66" charset="-79"/>
              </a:rPr>
              <a:t> </a:t>
            </a:r>
            <a:r>
              <a:rPr lang="en-CA" sz="1600" b="0" i="0" dirty="0">
                <a:solidFill>
                  <a:schemeClr val="bg1"/>
                </a:solidFill>
                <a:effectLst/>
                <a:latin typeface="Apple Chancery" panose="03020702040506060504" pitchFamily="66" charset="-79"/>
                <a:cs typeface="Apple Chancery" panose="03020702040506060504" pitchFamily="66" charset="-79"/>
              </a:rPr>
              <a:t>There is no </a:t>
            </a:r>
            <a:r>
              <a:rPr lang="en-CA" sz="1600" dirty="0">
                <a:solidFill>
                  <a:schemeClr val="bg1"/>
                </a:solidFill>
                <a:latin typeface="Apple Chancery" panose="03020702040506060504" pitchFamily="66" charset="-79"/>
                <a:cs typeface="Apple Chancery" panose="03020702040506060504" pitchFamily="66" charset="-79"/>
              </a:rPr>
              <a:t>Divine Law</a:t>
            </a:r>
            <a:r>
              <a:rPr lang="en-CA" sz="1600" b="0" i="0" dirty="0">
                <a:solidFill>
                  <a:schemeClr val="bg1"/>
                </a:solidFill>
                <a:effectLst/>
                <a:latin typeface="Apple Chancery" panose="03020702040506060504" pitchFamily="66" charset="-79"/>
                <a:cs typeface="Apple Chancery" panose="03020702040506060504" pitchFamily="66" charset="-79"/>
              </a:rPr>
              <a:t> that says the </a:t>
            </a:r>
            <a:r>
              <a:rPr lang="en-CA" sz="1600" dirty="0">
                <a:solidFill>
                  <a:schemeClr val="bg1"/>
                </a:solidFill>
                <a:latin typeface="Apple Chancery" panose="03020702040506060504" pitchFamily="66" charset="-79"/>
                <a:cs typeface="Apple Chancery" panose="03020702040506060504" pitchFamily="66" charset="-79"/>
              </a:rPr>
              <a:t>Divine Creator </a:t>
            </a:r>
            <a:r>
              <a:rPr lang="en-CA" sz="1600" b="0" i="0" dirty="0">
                <a:solidFill>
                  <a:schemeClr val="bg1"/>
                </a:solidFill>
                <a:effectLst/>
                <a:latin typeface="Apple Chancery" panose="03020702040506060504" pitchFamily="66" charset="-79"/>
                <a:cs typeface="Apple Chancery" panose="03020702040506060504" pitchFamily="66" charset="-79"/>
              </a:rPr>
              <a:t>wishes a </a:t>
            </a:r>
            <a:r>
              <a:rPr lang="en-CA" sz="1600" dirty="0">
                <a:solidFill>
                  <a:schemeClr val="bg1"/>
                </a:solidFill>
                <a:latin typeface="Apple Chancery" panose="03020702040506060504" pitchFamily="66" charset="-79"/>
                <a:cs typeface="Apple Chancery" panose="03020702040506060504" pitchFamily="66" charset="-79"/>
              </a:rPr>
              <a:t>person</a:t>
            </a:r>
            <a:r>
              <a:rPr lang="en-CA" sz="1600" b="0" i="0" dirty="0">
                <a:solidFill>
                  <a:schemeClr val="bg1"/>
                </a:solidFill>
                <a:effectLst/>
                <a:latin typeface="Apple Chancery" panose="03020702040506060504" pitchFamily="66" charset="-79"/>
                <a:cs typeface="Apple Chancery" panose="03020702040506060504" pitchFamily="66" charset="-79"/>
              </a:rPr>
              <a:t> to remain in servitude and </a:t>
            </a:r>
            <a:r>
              <a:rPr lang="en-CA" sz="1600" dirty="0">
                <a:solidFill>
                  <a:schemeClr val="bg1"/>
                </a:solidFill>
                <a:latin typeface="Apple Chancery" panose="03020702040506060504" pitchFamily="66" charset="-79"/>
                <a:cs typeface="Apple Chancery" panose="03020702040506060504" pitchFamily="66" charset="-79"/>
              </a:rPr>
              <a:t>poverty</a:t>
            </a:r>
            <a:r>
              <a:rPr lang="en-CA" sz="1600" b="0" i="0" dirty="0">
                <a:solidFill>
                  <a:schemeClr val="bg1"/>
                </a:solidFill>
                <a:effectLst/>
                <a:latin typeface="Apple Chancery" panose="03020702040506060504" pitchFamily="66" charset="-79"/>
                <a:cs typeface="Apple Chancery" panose="03020702040506060504" pitchFamily="66" charset="-79"/>
              </a:rPr>
              <a:t>, nor another to remain in lordship and control; therefore, the </a:t>
            </a:r>
            <a:r>
              <a:rPr lang="en-CA" sz="1600" dirty="0">
                <a:solidFill>
                  <a:schemeClr val="bg1"/>
                </a:solidFill>
                <a:latin typeface="Apple Chancery" panose="03020702040506060504" pitchFamily="66" charset="-79"/>
                <a:cs typeface="Apple Chancery" panose="03020702040506060504" pitchFamily="66" charset="-79"/>
              </a:rPr>
              <a:t>concept </a:t>
            </a:r>
            <a:r>
              <a:rPr lang="en-CA" sz="1600" b="0" i="0" dirty="0">
                <a:solidFill>
                  <a:schemeClr val="bg1"/>
                </a:solidFill>
                <a:effectLst/>
                <a:latin typeface="Apple Chancery" panose="03020702040506060504" pitchFamily="66" charset="-79"/>
                <a:cs typeface="Apple Chancery" panose="03020702040506060504" pitchFamily="66" charset="-79"/>
              </a:rPr>
              <a:t>of Grace is false </a:t>
            </a:r>
            <a:endParaRPr lang="en-US" sz="1600"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3876535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3066</TotalTime>
  <Words>5322</Words>
  <Application>Microsoft Macintosh PowerPoint</Application>
  <PresentationFormat>Widescreen</PresentationFormat>
  <Paragraphs>384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Apple Chancery</vt:lpstr>
      <vt:lpstr>Apple Chancery</vt:lpstr>
      <vt:lpstr>Arial</vt:lpstr>
      <vt:lpstr>Calibri</vt:lpstr>
      <vt:lpstr>Calibri Light</vt:lpstr>
      <vt:lpstr>Office Theme</vt:lpstr>
      <vt:lpstr>The Sacraments of Penance &amp; Baptism</vt:lpstr>
      <vt:lpstr>Why Is This Important?</vt:lpstr>
      <vt:lpstr>Topics We Will Cover</vt:lpstr>
      <vt:lpstr>Sacrament</vt:lpstr>
      <vt:lpstr>What Is a Sacrament</vt:lpstr>
      <vt:lpstr>Sin, Grace,  Salvation, Penance</vt:lpstr>
      <vt:lpstr>What is Sin</vt:lpstr>
      <vt:lpstr>What is Salvation</vt:lpstr>
      <vt:lpstr>What is Grace</vt:lpstr>
      <vt:lpstr>What is Penance</vt:lpstr>
      <vt:lpstr>The Sacrament of Baptism</vt:lpstr>
      <vt:lpstr>Origin of Baptism – A Christian Doctrine Since 314 CE</vt:lpstr>
      <vt:lpstr>Why is a Baby Baptized?</vt:lpstr>
      <vt:lpstr>When &amp; How is a Baby Baptized?</vt:lpstr>
      <vt:lpstr>Baptism – What Is Going On?</vt:lpstr>
      <vt:lpstr>The Sacrament of Penance</vt:lpstr>
      <vt:lpstr>The Sacrament of Penance</vt:lpstr>
      <vt:lpstr>Penitus - Penitence</vt:lpstr>
      <vt:lpstr>The Sacrament of Penance</vt:lpstr>
      <vt:lpstr>Court </vt:lpstr>
      <vt:lpstr>What is the BAR?</vt:lpstr>
      <vt:lpstr>What is a Court?</vt:lpstr>
      <vt:lpstr>Corporate Securities – Instruments, Bonds, Bailments, Securities </vt:lpstr>
      <vt:lpstr>Criminal Courts – Courts of Penance</vt:lpstr>
      <vt:lpstr>What is Guilt</vt:lpstr>
      <vt:lpstr>What is a Judge?</vt:lpstr>
      <vt:lpstr>What  is an Advocate/Counsel?</vt:lpstr>
      <vt:lpstr>The Self-Confession – The Judge, Prosecution, Witness, Person Are You!!</vt:lpstr>
      <vt:lpstr>The 12 Key Presumptions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Sacraments of Penance &amp; Baptism</dc:title>
  <dc:creator>roger isaacs</dc:creator>
  <cp:lastModifiedBy>roger isaacs</cp:lastModifiedBy>
  <cp:revision>257</cp:revision>
  <dcterms:created xsi:type="dcterms:W3CDTF">2023-06-27T22:59:16Z</dcterms:created>
  <dcterms:modified xsi:type="dcterms:W3CDTF">2024-06-24T19:38:03Z</dcterms:modified>
</cp:coreProperties>
</file>